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11"/>
  </p:notesMasterIdLst>
  <p:sldIdLst>
    <p:sldId id="272" r:id="rId2"/>
    <p:sldId id="295" r:id="rId30"/>
    <p:sldId id="258" r:id="rId3"/>
    <p:sldId id="283" r:id="rId4"/>
    <p:sldId id="288" r:id="rId6"/>
    <p:sldId id="285" r:id="rId9"/>
    <p:sldId id="291" r:id="rId10"/>
    <p:sldId id="292" r:id="rId27"/>
    <p:sldId id="293" r:id="rId28"/>
    <p:sldId id="294" r:id="rId29"/>
    <p:sldId id="296" r:id="rId31"/>
    <p:sldId id="297" r:id="rId32"/>
    <p:sldId id="298" r:id="rId33"/>
  </p:sldIdLst>
  <p:sldSz cx="12188825" cy="6858000"/>
  <p:notesSz cx="6858000" cy="9153525"/>
  <p:embeddedFontLst>
    <p:embeddedFont>
      <p:font typeface="Inter" panose="02000503000000020004" pitchFamily="2" charset="0"/>
      <p:regular r:id="rId12"/>
      <p:bold r:id="rId13"/>
      <p:italic r:id="rId14"/>
      <p:boldItalic r:id="rId15"/>
    </p:embeddedFont>
    <p:embeddedFont>
      <p:font typeface="Inter Light" panose="02000403000000020004" pitchFamily="2" charset="0"/>
      <p:regular r:id="rId16"/>
      <p:bold r:id="rId17"/>
      <p:italic r:id="rId18"/>
    </p:embeddedFont>
    <p:embeddedFont>
      <p:font typeface="Inter SemiBold" panose="020007030000000200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A646"/>
    <a:srgbClr val="FED03D"/>
    <a:srgbClr val="E8652D"/>
    <a:srgbClr val="015645"/>
    <a:srgbClr val="88CAC9"/>
    <a:srgbClr val="2F13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A8424-0DD6-409A-9264-2B939E4F3C4D}">
  <a:tblStyle styleId="{201A8424-0DD6-409A-9264-2B939E4F3C4D}" styleName="Table_0">
    <a:wholeTbl>
      <a:tcTxStyle b="off" i="off">
        <a:font>
          <a:latin typeface="CiscoSansTT ExtraLight"/>
          <a:ea typeface="CiscoSansTT ExtraLight"/>
          <a:cs typeface="CiscoSansTT Extra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3FB"/>
          </a:solidFill>
        </a:fill>
      </a:tcStyle>
    </a:wholeTbl>
    <a:band1H>
      <a:tcTxStyle b="off" i="off"/>
      <a:tcStyle>
        <a:tcBdr/>
        <a:fill>
          <a:solidFill>
            <a:srgbClr val="CAE7F7"/>
          </a:solidFill>
        </a:fill>
      </a:tcStyle>
    </a:band1H>
    <a:band2H>
      <a:tcTxStyle b="off" i="off"/>
      <a:tcStyle>
        <a:tcBdr/>
      </a:tcStyle>
    </a:band2H>
    <a:band1V>
      <a:tcTxStyle b="off" i="off"/>
      <a:tcStyle>
        <a:tcBdr/>
        <a:fill>
          <a:solidFill>
            <a:srgbClr val="CAE7F7"/>
          </a:solidFill>
        </a:fill>
      </a:tcStyle>
    </a:band1V>
    <a:band2V>
      <a:tcTxStyle b="off" i="off"/>
      <a:tcStyle>
        <a:tcBdr/>
      </a:tcStyle>
    </a:band2V>
    <a:lastCol>
      <a:tcTxStyle b="on" i="off">
        <a:font>
          <a:latin typeface="CiscoSansTT ExtraLight"/>
          <a:ea typeface="CiscoSansTT ExtraLight"/>
          <a:cs typeface="CiscoSansTT ExtraLight"/>
        </a:font>
        <a:schemeClr val="lt1"/>
      </a:tcTxStyle>
      <a:tcStyle>
        <a:tcBdr/>
        <a:fill>
          <a:solidFill>
            <a:schemeClr val="accent1"/>
          </a:solidFill>
        </a:fill>
      </a:tcStyle>
    </a:lastCol>
    <a:firstCol>
      <a:tcTxStyle b="on" i="off">
        <a:font>
          <a:latin typeface="CiscoSansTT ExtraLight"/>
          <a:ea typeface="CiscoSansTT ExtraLight"/>
          <a:cs typeface="CiscoSansTT ExtraLight"/>
        </a:font>
        <a:schemeClr val="lt1"/>
      </a:tcTxStyle>
      <a:tcStyle>
        <a:tcBdr/>
        <a:fill>
          <a:solidFill>
            <a:schemeClr val="accent1"/>
          </a:solidFill>
        </a:fill>
      </a:tcStyle>
    </a:firstCol>
    <a:lastRow>
      <a:tcTxStyle b="on" i="off">
        <a:font>
          <a:latin typeface="CiscoSansTT ExtraLight"/>
          <a:ea typeface="CiscoSansTT ExtraLight"/>
          <a:cs typeface="CiscoSansTT Extra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iscoSansTT ExtraLight"/>
          <a:ea typeface="CiscoSansTT ExtraLight"/>
          <a:cs typeface="CiscoSansTT Extra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37F12347-27E8-4DD3-A5E3-2A5ACB67B3D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60"/>
    <p:restoredTop sz="93570"/>
  </p:normalViewPr>
  <p:slideViewPr>
    <p:cSldViewPr snapToGrid="0">
      <p:cViewPr varScale="1">
        <p:scale>
          <a:sx n="113" d="100"/>
          <a:sy n="113" d="100"/>
        </p:scale>
        <p:origin x="208" y="304"/>
      </p:cViewPr>
      <p:guideLst>
        <p:guide orient="horz" pos="2160"/>
        <p:guide orient="horz" pos="816"/>
        <p:guide orient="horz" pos="3840"/>
        <p:guide orient="horz" pos="1056"/>
        <p:guide pos="3839"/>
        <p:guide pos="384"/>
        <p:guide pos="7295"/>
      </p:guideLst>
    </p:cSldViewPr>
  </p:slideViewPr>
  <p:notesTextViewPr>
    <p:cViewPr>
      <p:scale>
        <a:sx n="1" d="1"/>
        <a:sy n="1" d="1"/>
      </p:scale>
      <p:origin x="0" y="-1272"/>
    </p:cViewPr>
  </p:notesTextViewPr>
  <p:notesViewPr>
    <p:cSldViewPr snapToGrid="0">
      <p:cViewPr varScale="1">
        <p:scale>
          <a:sx n="100" d="100"/>
          <a:sy n="100" d="100"/>
        </p:scale>
        <p:origin x="0" y="0"/>
      </p:cViewPr>
      <p:guideLst>
        <p:guide orient="horz" pos="2883"/>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5.xml"/><Relationship Id="rId7" Type="http://schemas.openxmlformats.org/officeDocument/2006/relationships/slide" Target="slides/slide7.xml"/><Relationship Id="rId8" Type="http://schemas.openxmlformats.org/officeDocument/2006/relationships/slide" Target="slides/slide8.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notesMaster" Target="notesMasters/notesMaster1.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 Id="rId18" Type="http://schemas.openxmlformats.org/officeDocument/2006/relationships/font" Target="fonts/font7.fntdata"/><Relationship Id="rId19" Type="http://schemas.openxmlformats.org/officeDocument/2006/relationships/font" Target="fonts/font8.fntdata"/><Relationship Id="rId20" Type="http://schemas.openxmlformats.org/officeDocument/2006/relationships/font" Target="fonts/font9.fntdata"/><Relationship Id="rId21" Type="http://schemas.openxmlformats.org/officeDocument/2006/relationships/font" Target="fonts/font10.fntdata"/><Relationship Id="rId22" Type="http://schemas.openxmlformats.org/officeDocument/2006/relationships/font" Target="fonts/font11.fntdata"/><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2.xml"/><Relationship Id="rId31" Type="http://schemas.openxmlformats.org/officeDocument/2006/relationships/slide" Target="slides/slide11.xml"/><Relationship Id="rId32" Type="http://schemas.openxmlformats.org/officeDocument/2006/relationships/slide" Target="slides/slide12.xml"/><Relationship Id="rId33"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chart>
    <c:autoTitleDeleted val="1"/>
    <c:plotArea>
      <c:pieChart>
        <c:varyColors val="1"/>
        <c:ser>
          <c:idx val="0"/>
          <c:order val="0"/>
          <c:tx>
            <c:strRef>
              <c:f>Sheet1!$B$1</c:f>
              <c:strCache>
                <c:ptCount val="1"/>
                <c:pt idx="0">
                  <c:v>Status</c:v>
                </c:pt>
              </c:strCache>
            </c:strRef>
          </c:tx>
          <c:dPt>
            <c:idx val="0"/>
            <c:spPr>
              <a:solidFill>
                <a:srgbClr val="6CB86C"/>
              </a:solidFill>
            </c:spPr>
          </c:dPt>
          <c:cat>
            <c:strRef>
              <c:f>Sheet1!$A$2:$A$2</c:f>
              <c:strCache>
                <c:ptCount val="1"/>
                <c:pt idx="0">
                  <c:v>Good (2107/2107, 100.0%)</c:v>
                </c:pt>
              </c:strCache>
            </c:strRef>
          </c:cat>
          <c:val>
            <c:numRef>
              <c:f>Sheet1!$B$2:$B$2</c:f>
              <c:numCache>
                <c:formatCode>General</c:formatCode>
                <c:ptCount val="1"/>
                <c:pt idx="0">
                  <c:v>2107</c:v>
                </c:pt>
              </c:numCache>
            </c:numRef>
          </c:val>
        </c:ser>
      </c:pieChart>
    </c:plotArea>
    <c:legend>
      <c:legendPos/>
      <c:overlay val="0"/>
      <c:txPr>
        <a:bodyPr/>
        <a:lstStyle/>
        <a:p>
          <a:pPr>
            <a:defRPr sz="11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autoTitleDeleted val="1"/>
    <c:plotArea>
      <c:pieChart>
        <c:varyColors val="1"/>
        <c:ser>
          <c:idx val="0"/>
          <c:order val="0"/>
          <c:tx>
            <c:strRef>
              <c:f>Sheet1!$B$1</c:f>
              <c:strCache>
                <c:ptCount val="1"/>
                <c:pt idx="0">
                  <c:v>Status</c:v>
                </c:pt>
              </c:strCache>
            </c:strRef>
          </c:tx>
          <c:dPt>
            <c:idx val="0"/>
            <c:spPr>
              <a:solidFill>
                <a:srgbClr val="6CB86C"/>
              </a:solidFill>
            </c:spPr>
          </c:dPt>
          <c:dPt>
            <c:idx val="1"/>
            <c:spPr>
              <a:solidFill>
                <a:srgbClr val="F8C447"/>
              </a:solidFill>
            </c:spPr>
          </c:dPt>
          <c:cat>
            <c:strRef>
              <c:f>Sheet1!$A$2:$A$3</c:f>
              <c:strCache>
                <c:ptCount val="2"/>
                <c:pt idx="0">
                  <c:v>Good (2107/2107, 100.0%)</c:v>
                </c:pt>
                <c:pt idx="1">
                  <c:v>Warning (0/2107, 0.0%)</c:v>
                </c:pt>
              </c:strCache>
            </c:strRef>
          </c:cat>
          <c:val>
            <c:numRef>
              <c:f>Sheet1!$B$2:$B$3</c:f>
              <c:numCache>
                <c:formatCode>General</c:formatCode>
                <c:ptCount val="2"/>
                <c:pt idx="0">
                  <c:v>2107</c:v>
                </c:pt>
                <c:pt idx="1">
                  <c:v>0</c:v>
                </c:pt>
              </c:numCache>
            </c:numRef>
          </c:val>
        </c:ser>
      </c:pieChart>
    </c:plotArea>
    <c:legend>
      <c:legendPos/>
      <c:overlay val="0"/>
      <c:txPr>
        <a:bodyPr/>
        <a:lstStyle/>
        <a:p>
          <a:pPr>
            <a:defRPr sz="1100"/>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roundedCorners val="0"/>
  <c:chart>
    <c:autoTitleDeleted val="1"/>
    <c:plotArea>
      <c:layout/>
      <c:doughnutChart>
        <c:varyColors val="1"/>
        <c:ser>
          <c:idx val="0"/>
          <c:order val="0"/>
          <c:tx>
            <c:strRef>
              <c:f>Sheet1!$B$1</c:f>
              <c:strCache>
                <c:ptCount val="1"/>
                <c:pt idx="0">
                  <c:v>Status</c:v>
                </c:pt>
              </c:strCache>
            </c:strRef>
          </c:tx>
          <c:dPt>
            <c:idx val="0"/>
            <c:spPr>
              <a:solidFill>
                <a:srgbClr val="00B050"/>
              </a:solidFill>
            </c:spPr>
          </c:dPt>
          <c:cat>
            <c:strRef>
              <c:f>Sheet1!$A$2:$A$2</c:f>
              <c:strCache>
                <c:ptCount val="1"/>
                <c:pt idx="0">
                  <c:v>good</c:v>
                </c:pt>
              </c:strCache>
            </c:strRef>
          </c:cat>
          <c:val>
            <c:numRef>
              <c:f>Sheet1!$B$2:$B$2</c:f>
              <c:numCache>
                <c:formatCode>General</c:formatCode>
                <c:ptCount val="1"/>
                <c:pt idx="0">
                  <c:v>2107</c:v>
                </c:pt>
              </c:numCache>
            </c:numRef>
          </c:val>
        </c:ser>
        <c:firstSliceAng val="0"/>
        <c:holeSize val="50"/>
      </c:doughnutChart>
    </c:plotArea>
    <c:plotVisOnly val="1"/>
    <c:dispBlanksAs val="gap"/>
    <c:showDLblsOverMax val="0"/>
  </c:chart>
  <c:txPr>
    <a:bodyPr/>
    <a:lstStyle/>
    <a:p>
      <a:pPr>
        <a:defRPr sz="1800"/>
      </a:pPr>
      <a:endParaR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roundedCorners val="0"/>
  <c:chart>
    <c:autoTitleDeleted val="1"/>
    <c:plotArea>
      <c:layout/>
      <c:doughnutChart>
        <c:varyColors val="1"/>
        <c:ser>
          <c:idx val="0"/>
          <c:order val="0"/>
          <c:tx>
            <c:strRef>
              <c:f>Sheet1!$B$1</c:f>
              <c:strCache>
                <c:ptCount val="1"/>
                <c:pt idx="0">
                  <c:v>Status</c:v>
                </c:pt>
              </c:strCache>
            </c:strRef>
          </c:tx>
          <c:dPt>
            <c:idx val="0"/>
            <c:spPr>
              <a:solidFill>
                <a:srgbClr val="00B050"/>
              </a:solidFill>
            </c:spPr>
          </c:dPt>
          <c:cat>
            <c:strRef>
              <c:f>Sheet1!$A$2:$A$2</c:f>
              <c:strCache>
                <c:ptCount val="1"/>
                <c:pt idx="0">
                  <c:v>current</c:v>
                </c:pt>
              </c:strCache>
            </c:strRef>
          </c:cat>
          <c:val>
            <c:numRef>
              <c:f>Sheet1!$B$2:$B$2</c:f>
              <c:numCache>
                <c:formatCode>General</c:formatCode>
                <c:ptCount val="1"/>
                <c:pt idx="0">
                  <c:v>2107</c:v>
                </c:pt>
              </c:numCache>
            </c:numRef>
          </c:val>
        </c:ser>
        <c:firstSliceAng val="0"/>
        <c:holeSize val="50"/>
      </c:doughnutChart>
    </c:plotArea>
    <c:plotVisOnly val="1"/>
    <c:dispBlanksAs val="gap"/>
    <c:showDLblsOverMax val="0"/>
  </c:chart>
  <c:txPr>
    <a:bodyPr/>
    <a:lstStyle/>
    <a:p>
      <a:pPr>
        <a:defRPr sz="1800"/>
      </a:pPr>
      <a:endParaR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roundedCorners val="0"/>
  <c:chart>
    <c:autoTitleDeleted val="0"/>
    <c:plotArea>
      <c:layout/>
      <c:doughnutChart>
        <c:varyColors val="1"/>
        <c:ser>
          <c:idx val="0"/>
          <c:order val="0"/>
          <c:tx>
            <c:strRef>
              <c:f>Sheet1!$B$1</c:f>
              <c:strCache>
                <c:ptCount val="1"/>
                <c:pt idx="0">
                  <c:v>Risk</c:v>
                </c:pt>
              </c:strCache>
            </c:strRef>
          </c:tx>
          <c:dPt>
            <c:idx val="0"/>
            <c:spPr>
              <a:solidFill>
                <a:srgbClr val="E55451"/>
              </a:solidFill>
            </c:spPr>
          </c:dPt>
          <c:dPt>
            <c:idx val="1"/>
            <c:spPr>
              <a:solidFill>
                <a:srgbClr val="FFC000"/>
              </a:solidFill>
            </c:spPr>
          </c:dPt>
          <c:dPt>
            <c:idx val="2"/>
            <c:spPr>
              <a:solidFill>
                <a:srgbClr val="70AD47"/>
              </a:solidFill>
            </c:spPr>
          </c:dPt>
          <c:cat>
            <c:strRef>
              <c:f>Sheet1!$A$2:$A$4</c:f>
              <c:strCache>
                <c:ptCount val="3"/>
                <c:pt idx="0">
                  <c:v>High Risk</c:v>
                </c:pt>
                <c:pt idx="1">
                  <c:v>Medium Risk</c:v>
                </c:pt>
                <c:pt idx="2">
                  <c:v>Low Risk</c:v>
                </c:pt>
              </c:strCache>
            </c:strRef>
          </c:cat>
          <c:val>
            <c:numRef>
              <c:f>Sheet1!$B$2:$B$4</c:f>
              <c:numCache>
                <c:formatCode>General</c:formatCode>
                <c:ptCount val="3"/>
                <c:pt idx="0">
                  <c:v>0</c:v>
                </c:pt>
                <c:pt idx="1">
                  <c:v>0</c:v>
                </c:pt>
                <c:pt idx="2">
                  <c:v>2107</c:v>
                </c:pt>
              </c:numCache>
            </c:numRef>
          </c:val>
        </c:ser>
        <c:dLbls>
          <c:numFmt formatCode="0%" sourceLinked="0"/>
          <c:txPr>
            <a:bodyPr/>
            <a:lstStyle/>
            <a:p>
              <a:pPr>
                <a:defRPr sz="900" b="1"/>
              </a:pPr>
            </a:p>
          </c:txPr>
          <c:dLblPos val="ctr"/>
          <c:showLegendKey val="0"/>
          <c:showVal val="0"/>
          <c:showCatName val="0"/>
          <c:showSerName val="0"/>
          <c:showPercent val="0"/>
          <c:showBubbleSize val="0"/>
          <c:showLeaderLines val="1"/>
        </c:dLbls>
        <c:firstSliceAng val="0"/>
        <c:holeSize val="50"/>
      </c:doughnutChart>
    </c:plotArea>
    <c:legend>
      <c:legendPos val="b"/>
      <c:layout/>
      <c:overlay val="0"/>
      <c:txPr>
        <a:bodyPr/>
        <a:lstStyle/>
        <a:p>
          <a:pPr>
            <a:defRPr sz="1000"/>
          </a:pPr>
        </a:p>
      </c:txPr>
    </c:legend>
    <c:plotVisOnly val="1"/>
    <c:dispBlanksAs val="gap"/>
    <c:showDLblsOverMax val="0"/>
  </c:chart>
  <c:txPr>
    <a:bodyPr/>
    <a:lstStyle/>
    <a:p>
      <a:pPr>
        <a:defRPr sz="1800"/>
      </a:pPr>
      <a:endParaR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
                </c:pt>
              </c:strCache>
            </c:strRef>
          </c:tx>
          <c:spPr>
            <a:solidFill>
              <a:srgbClr val="0070C0"/>
            </a:solidFill>
          </c:spPr>
          <c:dLbls>
            <c:numFmt formatCode="$#,##0" sourceLinked="0"/>
            <c:txPr>
              <a:bodyPr/>
              <a:lstStyle/>
              <a:p>
                <a:pPr>
                  <a:defRPr sz="900"/>
                </a:pPr>
              </a:p>
            </c:txPr>
            <c:dLblPos val="outEnd"/>
            <c:showLegendKey val="0"/>
            <c:showVal val="0"/>
            <c:showCatName val="0"/>
            <c:showSerName val="0"/>
            <c:showPercent val="0"/>
            <c:showBubbleSize val="0"/>
            <c:showLeaderLines val="1"/>
          </c:dLbls>
          <c:cat>
            <c:strRef>
              <c:f>Sheet1!$A$2:$A$4</c:f>
              <c:strCache>
                <c:ptCount val="3"/>
                <c:pt idx="0">
                  <c:v>2025</c:v>
                </c:pt>
                <c:pt idx="1">
                  <c:v>2026</c:v>
                </c:pt>
                <c:pt idx="2">
                  <c:v>2027</c:v>
                </c:pt>
              </c:strCache>
            </c:strRef>
          </c:cat>
          <c:val>
            <c:numRef>
              <c:f>Sheet1!$B$2:$B$4</c:f>
              <c:numCache>
                <c:formatCode>General</c:formatCode>
                <c:ptCount val="3"/>
                <c:pt idx="0">
                  <c:v>0.0</c:v>
                </c:pt>
                <c:pt idx="1">
                  <c:v>0.0</c:v>
                </c:pt>
                <c:pt idx="2">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81000" y="3127455"/>
            <a:ext cx="6096000" cy="5339556"/>
          </a:xfrm>
          <a:prstGeom prst="rect">
            <a:avLst/>
          </a:prstGeom>
          <a:noFill/>
          <a:ln>
            <a:noFill/>
          </a:ln>
        </p:spPr>
        <p:txBody>
          <a:bodyPr spcFirstLastPara="1" wrap="square" lIns="0" tIns="0" rIns="0" bIns="0" anchor="t" anchorCtr="0">
            <a:noAutofit/>
          </a:bodyPr>
          <a:lstStyle>
            <a:lvl1pPr marL="457200" marR="0" lvl="0" indent="-228600" algn="l" rtl="0">
              <a:spcBef>
                <a:spcPts val="60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95275" algn="l" rtl="0">
              <a:spcBef>
                <a:spcPts val="6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92100" algn="l" rtl="0">
              <a:spcBef>
                <a:spcPts val="6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9400" algn="l" rtl="0">
              <a:spcBef>
                <a:spcPts val="6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381000" y="8695849"/>
            <a:ext cx="4876800" cy="227249"/>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5867400" y="8695849"/>
            <a:ext cx="609600" cy="227249"/>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0a85bfeec3_0_280:notes"/>
          <p:cNvSpPr txBox="1">
            <a:spLocks noGrp="1"/>
          </p:cNvSpPr>
          <p:nvPr>
            <p:ph type="body" idx="1"/>
          </p:nvPr>
        </p:nvSpPr>
        <p:spPr>
          <a:xfrm>
            <a:off x="685800" y="4347924"/>
            <a:ext cx="5486400" cy="41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3" name="Google Shape;913;g10a85bfeec3_0_280:notes"/>
          <p:cNvSpPr>
            <a:spLocks noGrp="1" noRot="1" noChangeAspect="1"/>
          </p:cNvSpPr>
          <p:nvPr>
            <p:ph type="sldImg" idx="2"/>
          </p:nvPr>
        </p:nvSpPr>
        <p:spPr>
          <a:xfrm>
            <a:off x="379413" y="685800"/>
            <a:ext cx="6100762" cy="34337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8294463"/>
      </p:ext>
    </p:extLst>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br/>
            <a:r>
              <a:t>Network Health Score Logic:</a:t>
            </a:r>
            <a:br/>
            <a:br/>
            <a:r>
              <a:t>The Network Health Score starts at 100 points and applies deductions based on percentage thresholds:</a:t>
            </a:r>
            <a:br/>
            <a:br/>
            <a:r>
              <a:t>Device Health Deductions:</a:t>
            </a:r>
            <a:br/>
            <a:r>
              <a:t>- Critical health devices: -5 to -30 points (higher % = larger deduction)</a:t>
            </a:r>
            <a:br/>
            <a:r>
              <a:t>- Warning health devices: -5 to -15 points (higher % = larger deduction)</a:t>
            </a:r>
            <a:br/>
            <a:br/>
            <a:r>
              <a:t>Lifecycle Deductions:</a:t>
            </a:r>
            <a:br/>
            <a:r>
              <a:t>- End-of-support devices: -5 to -25 points (higher % = larger deduction)</a:t>
            </a:r>
            <a:br/>
            <a:r>
              <a:t>- End-of-sale devices: -5 to -10 points (higher % = larger deduction)</a:t>
            </a:r>
            <a:br/>
            <a:br/>
            <a:r>
              <a:t>Firmware Deductions:</a:t>
            </a:r>
            <a:br/>
            <a:r>
              <a:t>- Critical firmware versions: -5 to -20 points (higher % = larger deduction)</a:t>
            </a:r>
            <a:br/>
            <a:br/>
            <a:r>
              <a:t>Product Adoption Deductions:</a:t>
            </a:r>
            <a:br/>
            <a:r>
              <a:t>- Missing core products (MX, MS, MR): -5 points each</a:t>
            </a:r>
            <a:br/>
            <a:r>
              <a:t>- Missing advanced products (Secure Connect, Umbrella): -2 points each</a:t>
            </a:r>
            <a:br/>
            <a:br/>
            <a:r>
              <a:t>Device Health Logic:</a:t>
            </a:r>
            <a:br/>
            <a:r>
              <a:t>Devices are categorized as "Good," "Warning," or "Critical" based on:</a:t>
            </a:r>
            <a:br/>
            <a:r>
              <a:t>1. Firmware Status:</a:t>
            </a:r>
            <a:br/>
            <a:r>
              <a:t>   - Good: Running latest firmware </a:t>
            </a:r>
            <a:br/>
            <a:r>
              <a:t>   - Warning: Running outdated but stable firmware</a:t>
            </a:r>
            <a:br/>
            <a:r>
              <a:t>   - Critical: Running versions with known security issues</a:t>
            </a:r>
            <a:br/>
            <a:br/>
            <a:r>
              <a:t>2. Lifecycle Status:</a:t>
            </a:r>
            <a:br/>
            <a:r>
              <a:t>   - Critical: Past end-of-support or within 1 year of end-of-support</a:t>
            </a:r>
            <a:br/>
            <a:r>
              <a:t>   - Warning: Past end-of-sale or within 1-2 years of end-of-support</a:t>
            </a:r>
            <a:br/>
            <a:r>
              <a:t>   - Good: Current hardware with &gt;2 years until end-of-support</a:t>
            </a:r>
            <a:br/>
            <a:br/>
            <a:r>
              <a:t>A device's overall health is determined by its most severe issue (firmware or lifecycle).</a:t>
            </a:r>
            <a:br/>
          </a:p>
        </p:txBody>
      </p:sp>
      <p:sp>
        <p:nvSpPr>
          <p:cNvPr id="4" name="Slide Number Placeholder 3"/>
          <p:cNvSpPr>
            <a:spLocks noGrp="1"/>
          </p:cNvSpPr>
          <p:nvPr>
            <p:ph type="sldNum" idx="12"/>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2e26ba8825_0_0: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r>
              <a:rPr lang="en-US" sz="1100" b="1" dirty="0">
                <a:solidFill>
                  <a:schemeClr val="tx1">
                    <a:lumMod val="75000"/>
                    <a:lumOff val="25000"/>
                  </a:schemeClr>
                </a:solidFill>
                <a:latin typeface="Inter"/>
                <a:ea typeface="Inter"/>
                <a:cs typeface="Inter"/>
                <a:sym typeface="Inter"/>
              </a:rPr>
              <a:t>Unique clients: Count of unique MAC addresses that connected to a network in a one day period. i.e. if a phone connects to a network 5x in one day, it only is counted once for that day. If it connects again the next day, it is counted a second time.</a:t>
            </a: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r>
              <a:rPr lang="en-US" sz="1100" b="1" dirty="0">
                <a:solidFill>
                  <a:schemeClr val="tx1">
                    <a:lumMod val="75000"/>
                    <a:lumOff val="25000"/>
                  </a:schemeClr>
                </a:solidFill>
                <a:latin typeface="Inter"/>
                <a:ea typeface="Inter"/>
                <a:cs typeface="Inter"/>
                <a:sym typeface="Inter"/>
              </a:rPr>
              <a:t>Non-Unique clients: Count ALL MAC addresses that connected to a network in a one day period. i.e. if a phone connects to a network 5x in one day, it only is counted 5 times. Also, if it connects to a MS device and then passes traffic through an MS and MX device, it is counted separately at each device.</a:t>
            </a: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lvl="0" indent="0" algn="l" rtl="0">
              <a:spcBef>
                <a:spcPts val="600"/>
              </a:spcBef>
              <a:spcAft>
                <a:spcPts val="0"/>
              </a:spcAft>
              <a:buNone/>
            </a:pPr>
            <a:endParaRPr dirty="0"/>
          </a:p>
        </p:txBody>
      </p:sp>
      <p:sp>
        <p:nvSpPr>
          <p:cNvPr id="928" name="Google Shape;928;g22e26ba8825_0_0:notes"/>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2e26ba8825_0_0: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802391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79BF4D98-AC62-B43D-E6C7-9AF6F5ECB1A3}"/>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859021FB-43C0-921B-CE97-2E3476792A73}"/>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0C517C87-78D9-A69E-0D8E-F5E7E2852A11}"/>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227C946-BA81-CB7E-BCE6-D26CED7CA96D}"/>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1015949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AAF180B4-39B6-88C2-8BF8-4BB39933AFB4}"/>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1D1F1FBC-C84C-0ED5-8993-917F4E2444F2}"/>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FDBBF12-CD35-40BA-6070-788D47FC099E}"/>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a:buNone/>
            </a:pPr>
            <a:r>
              <a:rPr lang="en-US" b="1" dirty="0"/>
              <a:t>"Good" (Green)</a:t>
            </a:r>
          </a:p>
          <a:p>
            <a:pPr>
              <a:buNone/>
            </a:pPr>
            <a:r>
              <a:rPr lang="en-US" dirty="0"/>
              <a:t>Networks running the latest major firmware version AND the latest patch level. These networks are fully up-to-date with the most current stable firmware release.</a:t>
            </a:r>
          </a:p>
          <a:p>
            <a:pPr>
              <a:buNone/>
            </a:pPr>
            <a:r>
              <a:rPr lang="en-US" b="1" dirty="0"/>
              <a:t>"Warning" (Yellow/Amber)</a:t>
            </a:r>
          </a:p>
          <a:p>
            <a:pPr>
              <a:buNone/>
            </a:pPr>
            <a:r>
              <a:rPr lang="en-US" dirty="0"/>
              <a:t>Networks running the latest major firmware version but NOT the latest patch level. These networks have the core functionality of the current generation but may be missing security patches or minor feature improvements.</a:t>
            </a:r>
          </a:p>
          <a:p>
            <a:pPr>
              <a:buNone/>
            </a:pPr>
            <a:r>
              <a:rPr lang="en-US" b="1" dirty="0"/>
              <a:t>"Critical" (Red/Orange)</a:t>
            </a:r>
          </a:p>
          <a:p>
            <a:pPr>
              <a:buNone/>
            </a:pPr>
            <a:r>
              <a:rPr lang="en-US" dirty="0"/>
              <a:t>Networks running an older major firmware version. These networks are on an outdated firmware generation and may be at risk as they approach or have passed End of Software/Technical Support (EOST) dates.</a:t>
            </a:r>
          </a:p>
          <a:p>
            <a:pPr>
              <a:buNone/>
            </a:pPr>
            <a:r>
              <a:rPr lang="en-US" b="1" dirty="0"/>
              <a:t>Additional Information</a:t>
            </a:r>
          </a:p>
          <a:p>
            <a:pPr>
              <a:buFont typeface="Arial" panose="020B0604020202020204" pitchFamily="34" charset="0"/>
              <a:buChar char="•"/>
            </a:pPr>
            <a:r>
              <a:rPr lang="en-US" dirty="0"/>
              <a:t>The percentage circles represent the proportion of your networks in each category relative to the total count</a:t>
            </a:r>
          </a:p>
          <a:p>
            <a:pPr>
              <a:buFont typeface="Arial" panose="020B0604020202020204" pitchFamily="34" charset="0"/>
              <a:buChar char="•"/>
            </a:pPr>
            <a:r>
              <a:rPr lang="en-US" dirty="0"/>
              <a:t>Version numbers shown represent the most common firmware versions in each category</a:t>
            </a:r>
          </a:p>
          <a:p>
            <a:pPr>
              <a:buFont typeface="Arial" panose="020B0604020202020204" pitchFamily="34" charset="0"/>
              <a:buChar char="•"/>
            </a:pPr>
            <a:r>
              <a:rPr lang="en-US" dirty="0"/>
              <a:t>"By Network" indicates this analysis is performed at the network level rather than by individual device</a:t>
            </a:r>
          </a:p>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0B53941-4796-47EE-71A7-935ADB8684CC}"/>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74454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555E047D-8674-AC97-17F3-D3482BC7B386}"/>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193E2C0E-A927-8C7F-0F72-F87095E4C568}"/>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3C95FAB7-25F5-49EE-3B45-5C0A66FC7C25}"/>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a:buNone/>
            </a:pPr>
            <a:r>
              <a:rPr lang="en-US" b="1" dirty="0"/>
              <a:t>"Good" (Green)</a:t>
            </a:r>
          </a:p>
          <a:p>
            <a:pPr>
              <a:buNone/>
            </a:pPr>
            <a:r>
              <a:rPr lang="en-US" dirty="0"/>
              <a:t>Networks running the latest major firmware version AND the latest patch level. These networks are fully up-to-date with the most current stable firmware release.</a:t>
            </a:r>
          </a:p>
          <a:p>
            <a:pPr>
              <a:buNone/>
            </a:pPr>
            <a:r>
              <a:rPr lang="en-US" b="1" dirty="0"/>
              <a:t>"Warning" (Yellow/Amber)</a:t>
            </a:r>
          </a:p>
          <a:p>
            <a:pPr>
              <a:buNone/>
            </a:pPr>
            <a:r>
              <a:rPr lang="en-US" dirty="0"/>
              <a:t>Networks running the latest major firmware version but NOT the latest patch level. These networks have the core functionality of the current generation but may be missing security patches or minor feature improvements.</a:t>
            </a:r>
          </a:p>
          <a:p>
            <a:pPr>
              <a:buNone/>
            </a:pPr>
            <a:r>
              <a:rPr lang="en-US" b="1" dirty="0"/>
              <a:t>"Critical" (Red/Orange)</a:t>
            </a:r>
          </a:p>
          <a:p>
            <a:pPr>
              <a:buNone/>
            </a:pPr>
            <a:r>
              <a:rPr lang="en-US" dirty="0"/>
              <a:t>Networks running an older major firmware version. These networks are on an outdated firmware generation and may be at risk as they approach or have passed End of Software/Technical Support (EOST) dates.</a:t>
            </a:r>
          </a:p>
          <a:p>
            <a:pPr>
              <a:buNone/>
            </a:pPr>
            <a:r>
              <a:rPr lang="en-US" b="1" dirty="0"/>
              <a:t>Additional Information</a:t>
            </a:r>
          </a:p>
          <a:p>
            <a:pPr>
              <a:buFont typeface="Arial" panose="020B0604020202020204" pitchFamily="34" charset="0"/>
              <a:buChar char="•"/>
            </a:pPr>
            <a:r>
              <a:rPr lang="en-US" dirty="0"/>
              <a:t>The percentage circles represent the proportion of your networks in each category relative to the total count</a:t>
            </a:r>
          </a:p>
          <a:p>
            <a:pPr>
              <a:buFont typeface="Arial" panose="020B0604020202020204" pitchFamily="34" charset="0"/>
              <a:buChar char="•"/>
            </a:pPr>
            <a:r>
              <a:rPr lang="en-US" dirty="0"/>
              <a:t>Version numbers shown represent the most common firmware versions in each category</a:t>
            </a:r>
          </a:p>
          <a:p>
            <a:pPr>
              <a:buFont typeface="Arial" panose="020B0604020202020204" pitchFamily="34" charset="0"/>
              <a:buChar char="•"/>
            </a:pPr>
            <a:r>
              <a:rPr lang="en-US"/>
              <a:t>"By Network" indicates this analysis is performed at the network level rather than by individual device</a:t>
            </a:r>
          </a:p>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AE06DE9B-3049-49DE-A7A2-73C5B0E6DDD3}"/>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186540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Key takeaways">
    <p:spTree>
      <p:nvGrpSpPr>
        <p:cNvPr id="1" name="Shape 361"/>
        <p:cNvGrpSpPr/>
        <p:nvPr/>
      </p:nvGrpSpPr>
      <p:grpSpPr>
        <a:xfrm>
          <a:off x="0" y="0"/>
          <a:ext cx="0" cy="0"/>
          <a:chOff x="0" y="0"/>
          <a:chExt cx="0" cy="0"/>
        </a:xfrm>
      </p:grpSpPr>
      <p:sp>
        <p:nvSpPr>
          <p:cNvPr id="2" name="Google Shape;467;p61">
            <a:extLst>
              <a:ext uri="{FF2B5EF4-FFF2-40B4-BE49-F238E27FC236}">
                <a16:creationId xmlns:a16="http://schemas.microsoft.com/office/drawing/2014/main" id="{60D0D1F5-5067-44FE-EFEA-D26C4CE84610}"/>
              </a:ext>
            </a:extLst>
          </p:cNvPr>
          <p:cNvSpPr/>
          <p:nvPr userDrawn="1"/>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72E4FCC2-CF06-24A6-0A1E-78234165CA17}"/>
              </a:ext>
            </a:extLst>
          </p:cNvPr>
          <p:cNvSpPr/>
          <p:nvPr userDrawn="1"/>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column with icons">
  <p:cSld name="Three-column with icons">
    <p:spTree>
      <p:nvGrpSpPr>
        <p:cNvPr id="1" name="Shape 454"/>
        <p:cNvGrpSpPr/>
        <p:nvPr/>
      </p:nvGrpSpPr>
      <p:grpSpPr>
        <a:xfrm>
          <a:off x="0" y="0"/>
          <a:ext cx="0" cy="0"/>
          <a:chOff x="0" y="0"/>
          <a:chExt cx="0" cy="0"/>
        </a:xfrm>
      </p:grpSpPr>
      <p:sp>
        <p:nvSpPr>
          <p:cNvPr id="455" name="Google Shape;455;p61"/>
          <p:cNvSpPr/>
          <p:nvPr/>
        </p:nvSpPr>
        <p:spPr>
          <a:xfrm>
            <a:off x="8512133" y="2447200"/>
            <a:ext cx="910200" cy="910500"/>
          </a:xfrm>
          <a:prstGeom prst="roundRect">
            <a:avLst>
              <a:gd name="adj" fmla="val 16667"/>
            </a:avLst>
          </a:prstGeom>
          <a:solidFill>
            <a:schemeClr val="accent5"/>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61"/>
          <p:cNvSpPr/>
          <p:nvPr/>
        </p:nvSpPr>
        <p:spPr>
          <a:xfrm>
            <a:off x="4434033" y="2447200"/>
            <a:ext cx="910200" cy="910500"/>
          </a:xfrm>
          <a:prstGeom prst="roundRect">
            <a:avLst>
              <a:gd name="adj" fmla="val 16667"/>
            </a:avLst>
          </a:prstGeom>
          <a:solidFill>
            <a:schemeClr val="accent4"/>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61"/>
          <p:cNvSpPr/>
          <p:nvPr/>
        </p:nvSpPr>
        <p:spPr>
          <a:xfrm>
            <a:off x="355957" y="2447200"/>
            <a:ext cx="910200" cy="910500"/>
          </a:xfrm>
          <a:prstGeom prst="roundRect">
            <a:avLst>
              <a:gd name="adj" fmla="val 16667"/>
            </a:avLst>
          </a:prstGeom>
          <a:solidFill>
            <a:schemeClr val="accent1"/>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61"/>
          <p:cNvSpPr txBox="1">
            <a:spLocks noGrp="1"/>
          </p:cNvSpPr>
          <p:nvPr>
            <p:ph type="body" idx="1"/>
          </p:nvPr>
        </p:nvSpPr>
        <p:spPr>
          <a:xfrm>
            <a:off x="355962"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9" name="Google Shape;459;p61"/>
          <p:cNvSpPr txBox="1">
            <a:spLocks noGrp="1"/>
          </p:cNvSpPr>
          <p:nvPr>
            <p:ph type="body" idx="2"/>
          </p:nvPr>
        </p:nvSpPr>
        <p:spPr>
          <a:xfrm>
            <a:off x="349519"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0" name="Google Shape;460;p61"/>
          <p:cNvSpPr txBox="1">
            <a:spLocks noGrp="1"/>
          </p:cNvSpPr>
          <p:nvPr>
            <p:ph type="body" idx="3"/>
          </p:nvPr>
        </p:nvSpPr>
        <p:spPr>
          <a:xfrm>
            <a:off x="4443958"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1" name="Google Shape;461;p61"/>
          <p:cNvSpPr txBox="1">
            <a:spLocks noGrp="1"/>
          </p:cNvSpPr>
          <p:nvPr>
            <p:ph type="body" idx="4"/>
          </p:nvPr>
        </p:nvSpPr>
        <p:spPr>
          <a:xfrm>
            <a:off x="8541905"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2" name="Google Shape;462;p61"/>
          <p:cNvSpPr txBox="1">
            <a:spLocks noGrp="1"/>
          </p:cNvSpPr>
          <p:nvPr>
            <p:ph type="body" idx="5"/>
          </p:nvPr>
        </p:nvSpPr>
        <p:spPr>
          <a:xfrm>
            <a:off x="4430529"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3" name="Google Shape;463;p61"/>
          <p:cNvSpPr txBox="1">
            <a:spLocks noGrp="1"/>
          </p:cNvSpPr>
          <p:nvPr>
            <p:ph type="body" idx="6"/>
          </p:nvPr>
        </p:nvSpPr>
        <p:spPr>
          <a:xfrm>
            <a:off x="8528475"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4" name="Google Shape;464;p61"/>
          <p:cNvSpPr txBox="1">
            <a:spLocks noGrp="1"/>
          </p:cNvSpPr>
          <p:nvPr>
            <p:ph type="title"/>
          </p:nvPr>
        </p:nvSpPr>
        <p:spPr>
          <a:xfrm>
            <a:off x="318164" y="329453"/>
            <a:ext cx="9104100" cy="756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5" name="Google Shape;465;p61"/>
          <p:cNvSpPr txBox="1">
            <a:spLocks noGrp="1"/>
          </p:cNvSpPr>
          <p:nvPr>
            <p:ph type="body" idx="7"/>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6" name="Google Shape;466;p61"/>
          <p:cNvSpPr>
            <a:spLocks noGrp="1"/>
          </p:cNvSpPr>
          <p:nvPr>
            <p:ph type="pic" idx="8"/>
          </p:nvPr>
        </p:nvSpPr>
        <p:spPr>
          <a:xfrm>
            <a:off x="513354" y="2625295"/>
            <a:ext cx="582300" cy="550800"/>
          </a:xfrm>
          <a:prstGeom prst="rect">
            <a:avLst/>
          </a:prstGeom>
          <a:noFill/>
          <a:ln>
            <a:noFill/>
          </a:ln>
        </p:spPr>
      </p:sp>
      <p:sp>
        <p:nvSpPr>
          <p:cNvPr id="467" name="Google Shape;467;p61"/>
          <p:cNvSpPr/>
          <p:nvPr/>
        </p:nvSpPr>
        <p:spPr>
          <a:xfrm rot="1451706">
            <a:off x="10970829" y="-333397"/>
            <a:ext cx="892625" cy="143412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68" name="Google Shape;468;p61"/>
          <p:cNvSpPr/>
          <p:nvPr/>
        </p:nvSpPr>
        <p:spPr>
          <a:xfrm rot="1470904">
            <a:off x="10436160" y="-261589"/>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69" name="Google Shape;469;p61"/>
          <p:cNvSpPr>
            <a:spLocks noGrp="1"/>
          </p:cNvSpPr>
          <p:nvPr>
            <p:ph type="pic" idx="9"/>
          </p:nvPr>
        </p:nvSpPr>
        <p:spPr>
          <a:xfrm>
            <a:off x="4591896" y="2623815"/>
            <a:ext cx="582300" cy="550800"/>
          </a:xfrm>
          <a:prstGeom prst="rect">
            <a:avLst/>
          </a:prstGeom>
          <a:noFill/>
          <a:ln>
            <a:noFill/>
          </a:ln>
        </p:spPr>
      </p:sp>
      <p:sp>
        <p:nvSpPr>
          <p:cNvPr id="470" name="Google Shape;470;p61"/>
          <p:cNvSpPr>
            <a:spLocks noGrp="1"/>
          </p:cNvSpPr>
          <p:nvPr>
            <p:ph type="pic" idx="13"/>
          </p:nvPr>
        </p:nvSpPr>
        <p:spPr>
          <a:xfrm>
            <a:off x="8675932" y="2623815"/>
            <a:ext cx="582300" cy="550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Four column icons">
  <p:cSld name="1_Four column icons">
    <p:spTree>
      <p:nvGrpSpPr>
        <p:cNvPr id="1" name="Shape 471"/>
        <p:cNvGrpSpPr/>
        <p:nvPr/>
      </p:nvGrpSpPr>
      <p:grpSpPr>
        <a:xfrm>
          <a:off x="0" y="0"/>
          <a:ext cx="0" cy="0"/>
          <a:chOff x="0" y="0"/>
          <a:chExt cx="0" cy="0"/>
        </a:xfrm>
      </p:grpSpPr>
      <p:sp>
        <p:nvSpPr>
          <p:cNvPr id="472" name="Google Shape;472;p62"/>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3" name="Google Shape;473;p62"/>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74" name="Google Shape;474;p62"/>
          <p:cNvSpPr/>
          <p:nvPr/>
        </p:nvSpPr>
        <p:spPr>
          <a:xfrm>
            <a:off x="349519"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1"/>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5" name="Google Shape;475;p62"/>
          <p:cNvSpPr/>
          <p:nvPr/>
        </p:nvSpPr>
        <p:spPr>
          <a:xfrm>
            <a:off x="3221632"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rgbClr val="544785"/>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6" name="Google Shape;476;p62"/>
          <p:cNvSpPr/>
          <p:nvPr/>
        </p:nvSpPr>
        <p:spPr>
          <a:xfrm>
            <a:off x="6039957"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5"/>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7" name="Google Shape;477;p62"/>
          <p:cNvSpPr/>
          <p:nvPr/>
        </p:nvSpPr>
        <p:spPr>
          <a:xfrm>
            <a:off x="8841957"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6"/>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8" name="Google Shape;478;p62"/>
          <p:cNvSpPr>
            <a:spLocks noGrp="1"/>
          </p:cNvSpPr>
          <p:nvPr>
            <p:ph type="pic" idx="2"/>
          </p:nvPr>
        </p:nvSpPr>
        <p:spPr>
          <a:xfrm>
            <a:off x="9008649" y="2373282"/>
            <a:ext cx="577500" cy="561000"/>
          </a:xfrm>
          <a:prstGeom prst="rect">
            <a:avLst/>
          </a:prstGeom>
          <a:noFill/>
          <a:ln>
            <a:noFill/>
          </a:ln>
        </p:spPr>
      </p:sp>
      <p:sp>
        <p:nvSpPr>
          <p:cNvPr id="479" name="Google Shape;479;p62"/>
          <p:cNvSpPr>
            <a:spLocks noGrp="1"/>
          </p:cNvSpPr>
          <p:nvPr>
            <p:ph type="pic" idx="3"/>
          </p:nvPr>
        </p:nvSpPr>
        <p:spPr>
          <a:xfrm>
            <a:off x="6212164" y="2373282"/>
            <a:ext cx="577500" cy="561000"/>
          </a:xfrm>
          <a:prstGeom prst="rect">
            <a:avLst/>
          </a:prstGeom>
          <a:noFill/>
          <a:ln>
            <a:noFill/>
          </a:ln>
        </p:spPr>
      </p:sp>
      <p:sp>
        <p:nvSpPr>
          <p:cNvPr id="480" name="Google Shape;480;p62"/>
          <p:cNvSpPr>
            <a:spLocks noGrp="1"/>
          </p:cNvSpPr>
          <p:nvPr>
            <p:ph type="pic" idx="4"/>
          </p:nvPr>
        </p:nvSpPr>
        <p:spPr>
          <a:xfrm>
            <a:off x="3391171" y="2369757"/>
            <a:ext cx="577500" cy="561000"/>
          </a:xfrm>
          <a:prstGeom prst="rect">
            <a:avLst/>
          </a:prstGeom>
          <a:noFill/>
          <a:ln>
            <a:noFill/>
          </a:ln>
        </p:spPr>
      </p:sp>
      <p:sp>
        <p:nvSpPr>
          <p:cNvPr id="481" name="Google Shape;481;p62"/>
          <p:cNvSpPr>
            <a:spLocks noGrp="1"/>
          </p:cNvSpPr>
          <p:nvPr>
            <p:ph type="pic" idx="5"/>
          </p:nvPr>
        </p:nvSpPr>
        <p:spPr>
          <a:xfrm>
            <a:off x="515823" y="2369758"/>
            <a:ext cx="577500" cy="5610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Four Column text only">
  <p:cSld name="1_Four Column text only">
    <p:spTree>
      <p:nvGrpSpPr>
        <p:cNvPr id="1" name="Shape 482"/>
        <p:cNvGrpSpPr/>
        <p:nvPr/>
      </p:nvGrpSpPr>
      <p:grpSpPr>
        <a:xfrm>
          <a:off x="0" y="0"/>
          <a:ext cx="0" cy="0"/>
          <a:chOff x="0" y="0"/>
          <a:chExt cx="0" cy="0"/>
        </a:xfrm>
      </p:grpSpPr>
      <p:sp>
        <p:nvSpPr>
          <p:cNvPr id="483" name="Google Shape;483;p63"/>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4" name="Google Shape;484;p63"/>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85" name="Google Shape;485;p63"/>
          <p:cNvSpPr/>
          <p:nvPr/>
        </p:nvSpPr>
        <p:spPr>
          <a:xfrm rot="1451706">
            <a:off x="9714077"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86" name="Google Shape;486;p63"/>
          <p:cNvSpPr/>
          <p:nvPr/>
        </p:nvSpPr>
        <p:spPr>
          <a:xfrm rot="1470904">
            <a:off x="91317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FDE48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487"/>
        <p:cNvGrpSpPr/>
        <p:nvPr/>
      </p:nvGrpSpPr>
      <p:grpSpPr>
        <a:xfrm>
          <a:off x="0" y="0"/>
          <a:ext cx="0" cy="0"/>
          <a:chOff x="0" y="0"/>
          <a:chExt cx="0" cy="0"/>
        </a:xfrm>
      </p:grpSpPr>
      <p:sp>
        <p:nvSpPr>
          <p:cNvPr id="488" name="Google Shape;488;p64"/>
          <p:cNvSpPr>
            <a:spLocks noGrp="1"/>
          </p:cNvSpPr>
          <p:nvPr>
            <p:ph type="pic" idx="2"/>
          </p:nvPr>
        </p:nvSpPr>
        <p:spPr>
          <a:xfrm>
            <a:off x="304721" y="-7937"/>
            <a:ext cx="11884200" cy="6865800"/>
          </a:xfrm>
          <a:prstGeom prst="rect">
            <a:avLst/>
          </a:prstGeom>
          <a:solidFill>
            <a:srgbClr val="3F3F3F"/>
          </a:solidFill>
          <a:ln>
            <a:noFill/>
          </a:ln>
        </p:spPr>
      </p:sp>
      <p:sp>
        <p:nvSpPr>
          <p:cNvPr id="489" name="Google Shape;489;p64"/>
          <p:cNvSpPr txBox="1">
            <a:spLocks noGrp="1"/>
          </p:cNvSpPr>
          <p:nvPr>
            <p:ph type="body" idx="1"/>
          </p:nvPr>
        </p:nvSpPr>
        <p:spPr>
          <a:xfrm>
            <a:off x="-138918" y="-88168"/>
            <a:ext cx="8456100" cy="7089900"/>
          </a:xfrm>
          <a:prstGeom prst="rect">
            <a:avLst/>
          </a:prstGeom>
          <a:solidFill>
            <a:schemeClr val="accent1"/>
          </a:solidFill>
          <a:ln>
            <a:noFill/>
          </a:ln>
        </p:spPr>
        <p:txBody>
          <a:bodyPr spcFirstLastPara="1" wrap="square" lIns="91425" tIns="45700" rIns="91425" bIns="45700" anchor="t" anchorCtr="0">
            <a:noAutofit/>
          </a:bodyPr>
          <a:lstStyle>
            <a:lvl1pPr marL="457200" lvl="0" indent="-228600" algn="l" rtl="0">
              <a:lnSpc>
                <a:spcPct val="110000"/>
              </a:lnSpc>
              <a:spcBef>
                <a:spcPts val="1000"/>
              </a:spcBef>
              <a:spcAft>
                <a:spcPts val="0"/>
              </a:spcAft>
              <a:buClr>
                <a:schemeClr val="dk1"/>
              </a:buClr>
              <a:buSzPts val="2800"/>
              <a:buNone/>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90" name="Google Shape;490;p64"/>
          <p:cNvSpPr txBox="1">
            <a:spLocks noGrp="1"/>
          </p:cNvSpPr>
          <p:nvPr>
            <p:ph type="title"/>
          </p:nvPr>
        </p:nvSpPr>
        <p:spPr>
          <a:xfrm>
            <a:off x="304721" y="1930056"/>
            <a:ext cx="5789700" cy="3053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491" name="Google Shape;491;p64"/>
          <p:cNvPicPr preferRelativeResize="0"/>
          <p:nvPr/>
        </p:nvPicPr>
        <p:blipFill rotWithShape="1">
          <a:blip r:embed="rId2">
            <a:alphaModFix/>
          </a:blip>
          <a:srcRect/>
          <a:stretch/>
        </p:blipFill>
        <p:spPr>
          <a:xfrm>
            <a:off x="235989" y="6263247"/>
            <a:ext cx="1443881" cy="43316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2">
  <p:cSld name="Divider 2">
    <p:spTree>
      <p:nvGrpSpPr>
        <p:cNvPr id="1" name="Shape 492"/>
        <p:cNvGrpSpPr/>
        <p:nvPr/>
      </p:nvGrpSpPr>
      <p:grpSpPr>
        <a:xfrm>
          <a:off x="0" y="0"/>
          <a:ext cx="0" cy="0"/>
          <a:chOff x="0" y="0"/>
          <a:chExt cx="0" cy="0"/>
        </a:xfrm>
      </p:grpSpPr>
      <p:sp>
        <p:nvSpPr>
          <p:cNvPr id="493" name="Google Shape;493;p65"/>
          <p:cNvSpPr/>
          <p:nvPr/>
        </p:nvSpPr>
        <p:spPr>
          <a:xfrm>
            <a:off x="0" y="0"/>
            <a:ext cx="121887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494" name="Google Shape;494;p65"/>
          <p:cNvPicPr preferRelativeResize="0"/>
          <p:nvPr/>
        </p:nvPicPr>
        <p:blipFill rotWithShape="1">
          <a:blip r:embed="rId2">
            <a:alphaModFix/>
          </a:blip>
          <a:srcRect/>
          <a:stretch/>
        </p:blipFill>
        <p:spPr>
          <a:xfrm>
            <a:off x="235989" y="6263247"/>
            <a:ext cx="1443881" cy="433166"/>
          </a:xfrm>
          <a:prstGeom prst="rect">
            <a:avLst/>
          </a:prstGeom>
          <a:noFill/>
          <a:ln>
            <a:noFill/>
          </a:ln>
        </p:spPr>
      </p:pic>
      <p:pic>
        <p:nvPicPr>
          <p:cNvPr id="495" name="Google Shape;495;p65"/>
          <p:cNvPicPr preferRelativeResize="0"/>
          <p:nvPr/>
        </p:nvPicPr>
        <p:blipFill rotWithShape="1">
          <a:blip r:embed="rId3">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496" name="Google Shape;496;p65"/>
          <p:cNvSpPr txBox="1">
            <a:spLocks noGrp="1"/>
          </p:cNvSpPr>
          <p:nvPr>
            <p:ph type="title"/>
          </p:nvPr>
        </p:nvSpPr>
        <p:spPr>
          <a:xfrm>
            <a:off x="331607" y="1739348"/>
            <a:ext cx="7256100" cy="32997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7" name="Google Shape;497;p65"/>
          <p:cNvSpPr/>
          <p:nvPr/>
        </p:nvSpPr>
        <p:spPr>
          <a:xfrm rot="1451706">
            <a:off x="10635170" y="5212118"/>
            <a:ext cx="892625" cy="1931964"/>
          </a:xfrm>
          <a:custGeom>
            <a:avLst/>
            <a:gdLst/>
            <a:ahLst/>
            <a:cxnLst/>
            <a:rect l="l" t="t" r="r" b="b"/>
            <a:pathLst>
              <a:path w="892288" h="1931234" extrusionOk="0">
                <a:moveTo>
                  <a:pt x="272484" y="35061"/>
                </a:moveTo>
                <a:cubicBezTo>
                  <a:pt x="325860" y="12484"/>
                  <a:pt x="384544" y="0"/>
                  <a:pt x="446144" y="0"/>
                </a:cubicBezTo>
                <a:cubicBezTo>
                  <a:pt x="692543" y="0"/>
                  <a:pt x="892288" y="199745"/>
                  <a:pt x="892288" y="446144"/>
                </a:cubicBezTo>
                <a:lnTo>
                  <a:pt x="892288" y="1530706"/>
                </a:lnTo>
                <a:lnTo>
                  <a:pt x="0" y="1931234"/>
                </a:lnTo>
                <a:lnTo>
                  <a:pt x="0" y="446144"/>
                </a:lnTo>
                <a:cubicBezTo>
                  <a:pt x="0" y="261345"/>
                  <a:pt x="112356" y="102789"/>
                  <a:pt x="272484" y="350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98" name="Google Shape;498;p65"/>
          <p:cNvSpPr/>
          <p:nvPr/>
        </p:nvSpPr>
        <p:spPr>
          <a:xfrm rot="1470904">
            <a:off x="9994326" y="5653129"/>
            <a:ext cx="706933" cy="1490829"/>
          </a:xfrm>
          <a:custGeom>
            <a:avLst/>
            <a:gdLst/>
            <a:ahLst/>
            <a:cxnLst/>
            <a:rect l="l" t="t" r="r" b="b"/>
            <a:pathLst>
              <a:path w="706818" h="1490587" extrusionOk="0">
                <a:moveTo>
                  <a:pt x="215847" y="27773"/>
                </a:moveTo>
                <a:cubicBezTo>
                  <a:pt x="258128" y="9889"/>
                  <a:pt x="304613" y="0"/>
                  <a:pt x="353409" y="0"/>
                </a:cubicBezTo>
                <a:cubicBezTo>
                  <a:pt x="548591" y="0"/>
                  <a:pt x="706818" y="158227"/>
                  <a:pt x="706818" y="353409"/>
                </a:cubicBezTo>
                <a:lnTo>
                  <a:pt x="706818" y="1168027"/>
                </a:lnTo>
                <a:lnTo>
                  <a:pt x="0" y="1490587"/>
                </a:lnTo>
                <a:lnTo>
                  <a:pt x="0" y="353409"/>
                </a:lnTo>
                <a:cubicBezTo>
                  <a:pt x="0" y="207022"/>
                  <a:pt x="89002" y="81423"/>
                  <a:pt x="215847" y="2777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Divider 2">
  <p:cSld name="1_Divider 2">
    <p:spTree>
      <p:nvGrpSpPr>
        <p:cNvPr id="1" name="Shape 499"/>
        <p:cNvGrpSpPr/>
        <p:nvPr/>
      </p:nvGrpSpPr>
      <p:grpSpPr>
        <a:xfrm>
          <a:off x="0" y="0"/>
          <a:ext cx="0" cy="0"/>
          <a:chOff x="0" y="0"/>
          <a:chExt cx="0" cy="0"/>
        </a:xfrm>
      </p:grpSpPr>
      <p:sp>
        <p:nvSpPr>
          <p:cNvPr id="500" name="Google Shape;500;p66"/>
          <p:cNvSpPr/>
          <p:nvPr/>
        </p:nvSpPr>
        <p:spPr>
          <a:xfrm>
            <a:off x="0" y="0"/>
            <a:ext cx="121887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501" name="Google Shape;501;p66"/>
          <p:cNvPicPr preferRelativeResize="0"/>
          <p:nvPr/>
        </p:nvPicPr>
        <p:blipFill rotWithShape="1">
          <a:blip r:embed="rId2">
            <a:alphaModFix/>
          </a:blip>
          <a:srcRect/>
          <a:stretch/>
        </p:blipFill>
        <p:spPr>
          <a:xfrm>
            <a:off x="235989" y="6263247"/>
            <a:ext cx="1443881" cy="433166"/>
          </a:xfrm>
          <a:prstGeom prst="rect">
            <a:avLst/>
          </a:prstGeom>
          <a:noFill/>
          <a:ln>
            <a:noFill/>
          </a:ln>
        </p:spPr>
      </p:pic>
      <p:pic>
        <p:nvPicPr>
          <p:cNvPr id="502" name="Google Shape;502;p66"/>
          <p:cNvPicPr preferRelativeResize="0"/>
          <p:nvPr/>
        </p:nvPicPr>
        <p:blipFill rotWithShape="1">
          <a:blip r:embed="rId3">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503" name="Google Shape;503;p66"/>
          <p:cNvSpPr txBox="1">
            <a:spLocks noGrp="1"/>
          </p:cNvSpPr>
          <p:nvPr>
            <p:ph type="title"/>
          </p:nvPr>
        </p:nvSpPr>
        <p:spPr>
          <a:xfrm>
            <a:off x="331607" y="1698659"/>
            <a:ext cx="7256100" cy="3385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4" name="Google Shape;504;p66"/>
          <p:cNvSpPr/>
          <p:nvPr/>
        </p:nvSpPr>
        <p:spPr>
          <a:xfrm rot="1451706">
            <a:off x="10635170" y="5212118"/>
            <a:ext cx="892625" cy="1931964"/>
          </a:xfrm>
          <a:custGeom>
            <a:avLst/>
            <a:gdLst/>
            <a:ahLst/>
            <a:cxnLst/>
            <a:rect l="l" t="t" r="r" b="b"/>
            <a:pathLst>
              <a:path w="892288" h="1931234" extrusionOk="0">
                <a:moveTo>
                  <a:pt x="272484" y="35061"/>
                </a:moveTo>
                <a:cubicBezTo>
                  <a:pt x="325860" y="12484"/>
                  <a:pt x="384544" y="0"/>
                  <a:pt x="446144" y="0"/>
                </a:cubicBezTo>
                <a:cubicBezTo>
                  <a:pt x="692543" y="0"/>
                  <a:pt x="892288" y="199745"/>
                  <a:pt x="892288" y="446144"/>
                </a:cubicBezTo>
                <a:lnTo>
                  <a:pt x="892288" y="1530706"/>
                </a:lnTo>
                <a:lnTo>
                  <a:pt x="0" y="1931234"/>
                </a:lnTo>
                <a:lnTo>
                  <a:pt x="0" y="446144"/>
                </a:lnTo>
                <a:cubicBezTo>
                  <a:pt x="0" y="261345"/>
                  <a:pt x="112356" y="102789"/>
                  <a:pt x="272484" y="3506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05" name="Google Shape;505;p66"/>
          <p:cNvSpPr/>
          <p:nvPr/>
        </p:nvSpPr>
        <p:spPr>
          <a:xfrm rot="1470904">
            <a:off x="9994326" y="5653129"/>
            <a:ext cx="706933" cy="1490829"/>
          </a:xfrm>
          <a:custGeom>
            <a:avLst/>
            <a:gdLst/>
            <a:ahLst/>
            <a:cxnLst/>
            <a:rect l="l" t="t" r="r" b="b"/>
            <a:pathLst>
              <a:path w="706818" h="1490587" extrusionOk="0">
                <a:moveTo>
                  <a:pt x="215847" y="27773"/>
                </a:moveTo>
                <a:cubicBezTo>
                  <a:pt x="258128" y="9889"/>
                  <a:pt x="304613" y="0"/>
                  <a:pt x="353409" y="0"/>
                </a:cubicBezTo>
                <a:cubicBezTo>
                  <a:pt x="548591" y="0"/>
                  <a:pt x="706818" y="158227"/>
                  <a:pt x="706818" y="353409"/>
                </a:cubicBezTo>
                <a:lnTo>
                  <a:pt x="706818" y="1168027"/>
                </a:lnTo>
                <a:lnTo>
                  <a:pt x="0" y="1490587"/>
                </a:lnTo>
                <a:lnTo>
                  <a:pt x="0" y="353409"/>
                </a:lnTo>
                <a:cubicBezTo>
                  <a:pt x="0" y="207022"/>
                  <a:pt x="89002" y="81423"/>
                  <a:pt x="215847" y="27773"/>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_Section Divider">
  <p:cSld name="B_Section Divider">
    <p:bg>
      <p:bgPr>
        <a:solidFill>
          <a:schemeClr val="lt1"/>
        </a:solidFill>
        <a:effectLst/>
      </p:bgPr>
    </p:bg>
    <p:spTree>
      <p:nvGrpSpPr>
        <p:cNvPr id="1" name="Shape 506"/>
        <p:cNvGrpSpPr/>
        <p:nvPr/>
      </p:nvGrpSpPr>
      <p:grpSpPr>
        <a:xfrm>
          <a:off x="0" y="0"/>
          <a:ext cx="0" cy="0"/>
          <a:chOff x="0" y="0"/>
          <a:chExt cx="0" cy="0"/>
        </a:xfrm>
      </p:grpSpPr>
      <p:sp>
        <p:nvSpPr>
          <p:cNvPr id="507" name="Google Shape;507;p67"/>
          <p:cNvSpPr txBox="1">
            <a:spLocks noGrp="1"/>
          </p:cNvSpPr>
          <p:nvPr>
            <p:ph type="title"/>
          </p:nvPr>
        </p:nvSpPr>
        <p:spPr>
          <a:xfrm>
            <a:off x="2001716" y="1813894"/>
            <a:ext cx="7637700" cy="30927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Inter"/>
              <a:buNone/>
              <a:defRPr sz="44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8" name="Google Shape;508;p67"/>
          <p:cNvSpPr/>
          <p:nvPr/>
        </p:nvSpPr>
        <p:spPr>
          <a:xfrm rot="1451706">
            <a:off x="672042" y="-1162533"/>
            <a:ext cx="892625" cy="2325956"/>
          </a:xfrm>
          <a:custGeom>
            <a:avLst/>
            <a:gdLst/>
            <a:ahLst/>
            <a:cxnLst/>
            <a:rect l="l" t="t" r="r" b="b"/>
            <a:pathLst>
              <a:path w="892288" h="2325077" extrusionOk="0">
                <a:moveTo>
                  <a:pt x="0" y="400528"/>
                </a:moveTo>
                <a:lnTo>
                  <a:pt x="892288" y="0"/>
                </a:lnTo>
                <a:lnTo>
                  <a:pt x="892288" y="1878933"/>
                </a:lnTo>
                <a:cubicBezTo>
                  <a:pt x="892288" y="2125332"/>
                  <a:pt x="692543" y="2325077"/>
                  <a:pt x="446144" y="2325077"/>
                </a:cubicBezTo>
                <a:cubicBezTo>
                  <a:pt x="199745" y="2325077"/>
                  <a:pt x="0" y="2125332"/>
                  <a:pt x="0" y="1878933"/>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09" name="Google Shape;509;p67"/>
          <p:cNvSpPr/>
          <p:nvPr/>
        </p:nvSpPr>
        <p:spPr>
          <a:xfrm rot="1470904">
            <a:off x="9389627" y="4661134"/>
            <a:ext cx="1797672" cy="3078648"/>
          </a:xfrm>
          <a:custGeom>
            <a:avLst/>
            <a:gdLst/>
            <a:ahLst/>
            <a:cxnLst/>
            <a:rect l="l" t="t" r="r" b="b"/>
            <a:pathLst>
              <a:path w="1797380" h="3078148" extrusionOk="0">
                <a:moveTo>
                  <a:pt x="548879" y="70624"/>
                </a:moveTo>
                <a:cubicBezTo>
                  <a:pt x="656397" y="25147"/>
                  <a:pt x="774607" y="0"/>
                  <a:pt x="898690" y="0"/>
                </a:cubicBezTo>
                <a:cubicBezTo>
                  <a:pt x="1395023" y="0"/>
                  <a:pt x="1797380" y="402357"/>
                  <a:pt x="1797380" y="898690"/>
                </a:cubicBezTo>
                <a:lnTo>
                  <a:pt x="1797379" y="2257908"/>
                </a:lnTo>
                <a:lnTo>
                  <a:pt x="0" y="3078148"/>
                </a:lnTo>
                <a:lnTo>
                  <a:pt x="0" y="898690"/>
                </a:lnTo>
                <a:cubicBezTo>
                  <a:pt x="0" y="526440"/>
                  <a:pt x="226326" y="207052"/>
                  <a:pt x="548879" y="706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10" name="Google Shape;510;p67"/>
          <p:cNvSpPr/>
          <p:nvPr/>
        </p:nvSpPr>
        <p:spPr>
          <a:xfrm rot="1446976">
            <a:off x="10794675" y="5808903"/>
            <a:ext cx="794440" cy="1931591"/>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mmary option 1">
  <p:cSld name="Summary option 1">
    <p:spTree>
      <p:nvGrpSpPr>
        <p:cNvPr id="1" name="Shape 511"/>
        <p:cNvGrpSpPr/>
        <p:nvPr/>
      </p:nvGrpSpPr>
      <p:grpSpPr>
        <a:xfrm>
          <a:off x="0" y="0"/>
          <a:ext cx="0" cy="0"/>
          <a:chOff x="0" y="0"/>
          <a:chExt cx="0" cy="0"/>
        </a:xfrm>
      </p:grpSpPr>
      <p:sp>
        <p:nvSpPr>
          <p:cNvPr id="512" name="Google Shape;512;p68"/>
          <p:cNvSpPr txBox="1">
            <a:spLocks noGrp="1"/>
          </p:cNvSpPr>
          <p:nvPr>
            <p:ph type="title"/>
          </p:nvPr>
        </p:nvSpPr>
        <p:spPr>
          <a:xfrm>
            <a:off x="316297" y="1596740"/>
            <a:ext cx="5615700" cy="25083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513" name="Google Shape;513;p68"/>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14" name="Google Shape;514;p68"/>
          <p:cNvSpPr txBox="1">
            <a:spLocks noGrp="1"/>
          </p:cNvSpPr>
          <p:nvPr>
            <p:ph type="body" idx="1"/>
          </p:nvPr>
        </p:nvSpPr>
        <p:spPr>
          <a:xfrm>
            <a:off x="338679" y="4336044"/>
            <a:ext cx="56151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5" name="Google Shape;515;p68"/>
          <p:cNvSpPr>
            <a:spLocks noGrp="1"/>
          </p:cNvSpPr>
          <p:nvPr>
            <p:ph type="body" idx="2"/>
          </p:nvPr>
        </p:nvSpPr>
        <p:spPr>
          <a:xfrm>
            <a:off x="6908414" y="4041675"/>
            <a:ext cx="6300900" cy="909900"/>
          </a:xfrm>
          <a:prstGeom prst="roundRect">
            <a:avLst>
              <a:gd name="adj" fmla="val 50000"/>
            </a:avLst>
          </a:prstGeom>
          <a:solidFill>
            <a:schemeClr val="accent3"/>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6" name="Google Shape;516;p68"/>
          <p:cNvSpPr>
            <a:spLocks noGrp="1"/>
          </p:cNvSpPr>
          <p:nvPr>
            <p:ph type="body" idx="3"/>
          </p:nvPr>
        </p:nvSpPr>
        <p:spPr>
          <a:xfrm>
            <a:off x="6908414" y="2749678"/>
            <a:ext cx="6300900" cy="909900"/>
          </a:xfrm>
          <a:prstGeom prst="roundRect">
            <a:avLst>
              <a:gd name="adj" fmla="val 50000"/>
            </a:avLst>
          </a:prstGeom>
          <a:solidFill>
            <a:schemeClr val="accent6"/>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7" name="Google Shape;517;p68"/>
          <p:cNvSpPr>
            <a:spLocks noGrp="1"/>
          </p:cNvSpPr>
          <p:nvPr>
            <p:ph type="body" idx="4"/>
          </p:nvPr>
        </p:nvSpPr>
        <p:spPr>
          <a:xfrm>
            <a:off x="6908414" y="1457680"/>
            <a:ext cx="6300900" cy="909900"/>
          </a:xfrm>
          <a:prstGeom prst="roundRect">
            <a:avLst>
              <a:gd name="adj" fmla="val 50000"/>
            </a:avLst>
          </a:prstGeom>
          <a:solidFill>
            <a:schemeClr val="accent1"/>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8" name="Google Shape;518;p68"/>
          <p:cNvSpPr>
            <a:spLocks noGrp="1"/>
          </p:cNvSpPr>
          <p:nvPr>
            <p:ph type="pic" idx="5"/>
          </p:nvPr>
        </p:nvSpPr>
        <p:spPr>
          <a:xfrm>
            <a:off x="7155308" y="1637154"/>
            <a:ext cx="582300" cy="550800"/>
          </a:xfrm>
          <a:prstGeom prst="rect">
            <a:avLst/>
          </a:prstGeom>
          <a:noFill/>
          <a:ln>
            <a:noFill/>
          </a:ln>
        </p:spPr>
      </p:sp>
      <p:sp>
        <p:nvSpPr>
          <p:cNvPr id="519" name="Google Shape;519;p68"/>
          <p:cNvSpPr>
            <a:spLocks noGrp="1"/>
          </p:cNvSpPr>
          <p:nvPr>
            <p:ph type="pic" idx="6"/>
          </p:nvPr>
        </p:nvSpPr>
        <p:spPr>
          <a:xfrm>
            <a:off x="7155308" y="2921468"/>
            <a:ext cx="582300" cy="550800"/>
          </a:xfrm>
          <a:prstGeom prst="rect">
            <a:avLst/>
          </a:prstGeom>
          <a:noFill/>
          <a:ln>
            <a:noFill/>
          </a:ln>
        </p:spPr>
      </p:sp>
      <p:sp>
        <p:nvSpPr>
          <p:cNvPr id="520" name="Google Shape;520;p68"/>
          <p:cNvSpPr>
            <a:spLocks noGrp="1"/>
          </p:cNvSpPr>
          <p:nvPr>
            <p:ph type="pic" idx="7"/>
          </p:nvPr>
        </p:nvSpPr>
        <p:spPr>
          <a:xfrm>
            <a:off x="7155308" y="4230492"/>
            <a:ext cx="582300" cy="5508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option 2">
  <p:cSld name="Summary option 2">
    <p:spTree>
      <p:nvGrpSpPr>
        <p:cNvPr id="1" name="Shape 521"/>
        <p:cNvGrpSpPr/>
        <p:nvPr/>
      </p:nvGrpSpPr>
      <p:grpSpPr>
        <a:xfrm>
          <a:off x="0" y="0"/>
          <a:ext cx="0" cy="0"/>
          <a:chOff x="0" y="0"/>
          <a:chExt cx="0" cy="0"/>
        </a:xfrm>
      </p:grpSpPr>
      <p:sp>
        <p:nvSpPr>
          <p:cNvPr id="522" name="Google Shape;522;p69"/>
          <p:cNvSpPr/>
          <p:nvPr/>
        </p:nvSpPr>
        <p:spPr>
          <a:xfrm>
            <a:off x="8214677" y="2465959"/>
            <a:ext cx="3177300" cy="2796300"/>
          </a:xfrm>
          <a:prstGeom prst="roundRect">
            <a:avLst>
              <a:gd name="adj" fmla="val 16667"/>
            </a:avLst>
          </a:prstGeom>
          <a:solidFill>
            <a:srgbClr val="7DBB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3" name="Google Shape;523;p69"/>
          <p:cNvSpPr/>
          <p:nvPr/>
        </p:nvSpPr>
        <p:spPr>
          <a:xfrm>
            <a:off x="4502280" y="2465959"/>
            <a:ext cx="3177300" cy="2796300"/>
          </a:xfrm>
          <a:prstGeom prst="roundRect">
            <a:avLst>
              <a:gd name="adj" fmla="val 16667"/>
            </a:avLst>
          </a:prstGeom>
          <a:solidFill>
            <a:srgbClr val="3377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4" name="Google Shape;524;p69"/>
          <p:cNvSpPr/>
          <p:nvPr/>
        </p:nvSpPr>
        <p:spPr>
          <a:xfrm>
            <a:off x="789885" y="2465959"/>
            <a:ext cx="3177300" cy="27963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5" name="Google Shape;525;p69"/>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6" name="Google Shape;526;p69"/>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7" name="Google Shape;527;p69"/>
          <p:cNvSpPr txBox="1">
            <a:spLocks noGrp="1"/>
          </p:cNvSpPr>
          <p:nvPr>
            <p:ph type="body" idx="2"/>
          </p:nvPr>
        </p:nvSpPr>
        <p:spPr>
          <a:xfrm>
            <a:off x="1040518" y="2841192"/>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solidFill>
                  <a:schemeClr val="dk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8" name="Google Shape;528;p69"/>
          <p:cNvSpPr txBox="1">
            <a:spLocks noGrp="1"/>
          </p:cNvSpPr>
          <p:nvPr>
            <p:ph type="body" idx="3"/>
          </p:nvPr>
        </p:nvSpPr>
        <p:spPr>
          <a:xfrm>
            <a:off x="4760814" y="2841191"/>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lt1"/>
              </a:buClr>
              <a:buSzPts val="1800"/>
              <a:buNone/>
              <a:defRPr sz="1800" b="0" i="0">
                <a:solidFill>
                  <a:schemeClr val="lt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9" name="Google Shape;529;p69"/>
          <p:cNvSpPr txBox="1">
            <a:spLocks noGrp="1"/>
          </p:cNvSpPr>
          <p:nvPr>
            <p:ph type="body" idx="4"/>
          </p:nvPr>
        </p:nvSpPr>
        <p:spPr>
          <a:xfrm>
            <a:off x="8465560" y="2841190"/>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solidFill>
                  <a:schemeClr val="dk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1" name="Shape 530"/>
        <p:cNvGrpSpPr/>
        <p:nvPr/>
      </p:nvGrpSpPr>
      <p:grpSpPr>
        <a:xfrm>
          <a:off x="0" y="0"/>
          <a:ext cx="0" cy="0"/>
          <a:chOff x="0" y="0"/>
          <a:chExt cx="0" cy="0"/>
        </a:xfrm>
      </p:grpSpPr>
      <p:sp>
        <p:nvSpPr>
          <p:cNvPr id="531" name="Google Shape;531;p70"/>
          <p:cNvSpPr/>
          <p:nvPr/>
        </p:nvSpPr>
        <p:spPr>
          <a:xfrm>
            <a:off x="2779541" y="0"/>
            <a:ext cx="9441687" cy="7000184"/>
          </a:xfrm>
          <a:custGeom>
            <a:avLst/>
            <a:gdLst/>
            <a:ahLst/>
            <a:cxnLst/>
            <a:rect l="l" t="t" r="r" b="b"/>
            <a:pathLst>
              <a:path w="7085694" h="5204598" extrusionOk="0">
                <a:moveTo>
                  <a:pt x="2363538" y="0"/>
                </a:moveTo>
                <a:lnTo>
                  <a:pt x="7067647" y="5690"/>
                </a:lnTo>
                <a:cubicBezTo>
                  <a:pt x="7073663" y="1737996"/>
                  <a:pt x="7079678" y="3470303"/>
                  <a:pt x="7085694" y="5202609"/>
                </a:cubicBezTo>
                <a:lnTo>
                  <a:pt x="0" y="5204598"/>
                </a:lnTo>
                <a:lnTo>
                  <a:pt x="236353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pic>
        <p:nvPicPr>
          <p:cNvPr id="532" name="Google Shape;532;p70"/>
          <p:cNvPicPr preferRelativeResize="0"/>
          <p:nvPr/>
        </p:nvPicPr>
        <p:blipFill rotWithShape="1">
          <a:blip r:embed="rId2">
            <a:alphaModFix/>
          </a:blip>
          <a:srcRect l="14499" t="24420" r="22678" b="21009"/>
          <a:stretch/>
        </p:blipFill>
        <p:spPr>
          <a:xfrm>
            <a:off x="2671995" y="-8674"/>
            <a:ext cx="9551925" cy="6997261"/>
          </a:xfrm>
          <a:prstGeom prst="rect">
            <a:avLst/>
          </a:prstGeom>
          <a:noFill/>
          <a:ln>
            <a:noFill/>
          </a:ln>
        </p:spPr>
      </p:pic>
      <p:sp>
        <p:nvSpPr>
          <p:cNvPr id="533" name="Google Shape;533;p70"/>
          <p:cNvSpPr txBox="1"/>
          <p:nvPr/>
        </p:nvSpPr>
        <p:spPr>
          <a:xfrm>
            <a:off x="292024" y="3007232"/>
            <a:ext cx="3783600" cy="741900"/>
          </a:xfrm>
          <a:prstGeom prst="rect">
            <a:avLst/>
          </a:prstGeom>
          <a:no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rgbClr val="000000"/>
              </a:buClr>
              <a:buSzPts val="5000"/>
              <a:buFont typeface="Arial"/>
              <a:buNone/>
            </a:pPr>
            <a:r>
              <a:rPr lang="en-US" sz="5000" b="1" i="0" u="none" strike="noStrike" cap="none">
                <a:solidFill>
                  <a:schemeClr val="lt1"/>
                </a:solidFill>
                <a:latin typeface="Inter"/>
                <a:ea typeface="Inter"/>
                <a:cs typeface="Inter"/>
                <a:sym typeface="Inter"/>
              </a:rPr>
              <a:t>Thank you!</a:t>
            </a:r>
            <a:endParaRPr sz="1400" b="0" i="0" u="none" strike="noStrike" cap="none">
              <a:solidFill>
                <a:srgbClr val="000000"/>
              </a:solidFill>
              <a:latin typeface="Arial"/>
              <a:ea typeface="Arial"/>
              <a:cs typeface="Arial"/>
              <a:sym typeface="Arial"/>
            </a:endParaRPr>
          </a:p>
        </p:txBody>
      </p:sp>
      <p:sp>
        <p:nvSpPr>
          <p:cNvPr id="534" name="Google Shape;534;p70"/>
          <p:cNvSpPr/>
          <p:nvPr/>
        </p:nvSpPr>
        <p:spPr>
          <a:xfrm rot="10800000">
            <a:off x="-27548" y="-41667"/>
            <a:ext cx="6051970" cy="7021581"/>
          </a:xfrm>
          <a:custGeom>
            <a:avLst/>
            <a:gdLst/>
            <a:ahLst/>
            <a:cxnLst/>
            <a:rect l="l" t="t" r="r" b="b"/>
            <a:pathLst>
              <a:path w="4541816" h="5220506" extrusionOk="0">
                <a:moveTo>
                  <a:pt x="2363538" y="0"/>
                </a:moveTo>
                <a:lnTo>
                  <a:pt x="4541016" y="5690"/>
                </a:lnTo>
                <a:cubicBezTo>
                  <a:pt x="4547032" y="1737996"/>
                  <a:pt x="4516952" y="3488200"/>
                  <a:pt x="4522968" y="5220506"/>
                </a:cubicBezTo>
                <a:lnTo>
                  <a:pt x="0" y="5204598"/>
                </a:lnTo>
                <a:lnTo>
                  <a:pt x="2363538"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pic>
        <p:nvPicPr>
          <p:cNvPr id="535" name="Google Shape;535;p70"/>
          <p:cNvPicPr preferRelativeResize="0"/>
          <p:nvPr/>
        </p:nvPicPr>
        <p:blipFill rotWithShape="1">
          <a:blip r:embed="rId3">
            <a:alphaModFix/>
          </a:blip>
          <a:srcRect/>
          <a:stretch/>
        </p:blipFill>
        <p:spPr>
          <a:xfrm>
            <a:off x="222192" y="6256962"/>
            <a:ext cx="1462656" cy="438797"/>
          </a:xfrm>
          <a:prstGeom prst="rect">
            <a:avLst/>
          </a:prstGeom>
          <a:noFill/>
          <a:ln>
            <a:noFill/>
          </a:ln>
        </p:spPr>
      </p:pic>
      <p:sp>
        <p:nvSpPr>
          <p:cNvPr id="536" name="Google Shape;536;p70"/>
          <p:cNvSpPr txBox="1"/>
          <p:nvPr/>
        </p:nvSpPr>
        <p:spPr>
          <a:xfrm>
            <a:off x="292024" y="2876606"/>
            <a:ext cx="3783600" cy="7419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5000"/>
              <a:buFont typeface="Arial"/>
              <a:buNone/>
            </a:pPr>
            <a:r>
              <a:rPr lang="en-US" sz="5000" b="1" i="0" u="none" strike="noStrike" cap="none">
                <a:solidFill>
                  <a:schemeClr val="dk1"/>
                </a:solidFill>
                <a:latin typeface="Inter"/>
                <a:ea typeface="Inter"/>
                <a:cs typeface="Inter"/>
                <a:sym typeface="Inter"/>
              </a:rPr>
              <a:t>Thank you!</a:t>
            </a:r>
            <a:endParaRPr sz="1400" b="0" i="0" u="none" strike="noStrike" cap="none">
              <a:solidFill>
                <a:srgbClr val="000000"/>
              </a:solidFill>
              <a:latin typeface="Arial"/>
              <a:ea typeface="Arial"/>
              <a:cs typeface="Arial"/>
              <a:sym typeface="Arial"/>
            </a:endParaRPr>
          </a:p>
        </p:txBody>
      </p:sp>
      <p:sp>
        <p:nvSpPr>
          <p:cNvPr id="537" name="Google Shape;537;p70"/>
          <p:cNvSpPr/>
          <p:nvPr/>
        </p:nvSpPr>
        <p:spPr>
          <a:xfrm rot="1452268">
            <a:off x="5473453" y="-409323"/>
            <a:ext cx="750839" cy="1598960"/>
          </a:xfrm>
          <a:custGeom>
            <a:avLst/>
            <a:gdLst/>
            <a:ahLst/>
            <a:cxnLst/>
            <a:rect l="l" t="t" r="r" b="b"/>
            <a:pathLst>
              <a:path w="892289" h="1900186" extrusionOk="0">
                <a:moveTo>
                  <a:pt x="0" y="400528"/>
                </a:moveTo>
                <a:lnTo>
                  <a:pt x="892289" y="0"/>
                </a:lnTo>
                <a:lnTo>
                  <a:pt x="892288" y="1454042"/>
                </a:lnTo>
                <a:cubicBezTo>
                  <a:pt x="892288" y="1700441"/>
                  <a:pt x="692543" y="1900186"/>
                  <a:pt x="446144" y="1900186"/>
                </a:cubicBezTo>
                <a:cubicBezTo>
                  <a:pt x="199745" y="1900186"/>
                  <a:pt x="0" y="1700441"/>
                  <a:pt x="0" y="14540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38" name="Google Shape;538;p70"/>
          <p:cNvSpPr/>
          <p:nvPr/>
        </p:nvSpPr>
        <p:spPr>
          <a:xfrm rot="1451706">
            <a:off x="2676520" y="5593522"/>
            <a:ext cx="892625" cy="1692672"/>
          </a:xfrm>
          <a:custGeom>
            <a:avLst/>
            <a:gdLst/>
            <a:ahLst/>
            <a:cxnLst/>
            <a:rect l="l" t="t" r="r" b="b"/>
            <a:pathLst>
              <a:path w="892288" h="1692032" extrusionOk="0">
                <a:moveTo>
                  <a:pt x="272484" y="35061"/>
                </a:moveTo>
                <a:cubicBezTo>
                  <a:pt x="325860" y="12484"/>
                  <a:pt x="384544" y="0"/>
                  <a:pt x="446144" y="0"/>
                </a:cubicBezTo>
                <a:cubicBezTo>
                  <a:pt x="692543" y="0"/>
                  <a:pt x="892288" y="199745"/>
                  <a:pt x="892288" y="446144"/>
                </a:cubicBezTo>
                <a:lnTo>
                  <a:pt x="892288" y="1291504"/>
                </a:lnTo>
                <a:lnTo>
                  <a:pt x="0" y="1692032"/>
                </a:lnTo>
                <a:lnTo>
                  <a:pt x="0" y="446144"/>
                </a:lnTo>
                <a:cubicBezTo>
                  <a:pt x="0" y="261345"/>
                  <a:pt x="112357" y="102788"/>
                  <a:pt x="272484" y="350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39" name="Google Shape;539;p70"/>
          <p:cNvSpPr/>
          <p:nvPr/>
        </p:nvSpPr>
        <p:spPr>
          <a:xfrm rot="1470904">
            <a:off x="2096901" y="6133332"/>
            <a:ext cx="706933" cy="1125253"/>
          </a:xfrm>
          <a:custGeom>
            <a:avLst/>
            <a:gdLst/>
            <a:ahLst/>
            <a:cxnLst/>
            <a:rect l="l" t="t" r="r" b="b"/>
            <a:pathLst>
              <a:path w="706818" h="1125070" extrusionOk="0">
                <a:moveTo>
                  <a:pt x="215847" y="27773"/>
                </a:moveTo>
                <a:cubicBezTo>
                  <a:pt x="258127" y="9889"/>
                  <a:pt x="304613" y="0"/>
                  <a:pt x="353409" y="0"/>
                </a:cubicBezTo>
                <a:cubicBezTo>
                  <a:pt x="548591" y="0"/>
                  <a:pt x="706818" y="158227"/>
                  <a:pt x="706818" y="353409"/>
                </a:cubicBezTo>
                <a:lnTo>
                  <a:pt x="706818" y="802511"/>
                </a:lnTo>
                <a:lnTo>
                  <a:pt x="0" y="1125070"/>
                </a:lnTo>
                <a:lnTo>
                  <a:pt x="0" y="353409"/>
                </a:lnTo>
                <a:cubicBezTo>
                  <a:pt x="0" y="207022"/>
                  <a:pt x="89003" y="81423"/>
                  <a:pt x="215847" y="27773"/>
                </a:cubicBezTo>
                <a:close/>
              </a:path>
            </a:pathLst>
          </a:custGeom>
          <a:solidFill>
            <a:srgbClr val="9DD4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reserve="1">
  <p:cSld name="1_Blank">
    <p:spTree>
      <p:nvGrpSpPr>
        <p:cNvPr id="1" name="Shape 361"/>
        <p:cNvGrpSpPr/>
        <p:nvPr/>
      </p:nvGrpSpPr>
      <p:grpSpPr>
        <a:xfrm>
          <a:off x="0" y="0"/>
          <a:ext cx="0" cy="0"/>
          <a:chOff x="0" y="0"/>
          <a:chExt cx="0" cy="0"/>
        </a:xfrm>
      </p:grpSpPr>
      <p:sp>
        <p:nvSpPr>
          <p:cNvPr id="2" name="Google Shape;467;p61">
            <a:extLst>
              <a:ext uri="{FF2B5EF4-FFF2-40B4-BE49-F238E27FC236}">
                <a16:creationId xmlns:a16="http://schemas.microsoft.com/office/drawing/2014/main" id="{DA29CDB1-88E4-4BDF-13D4-332656BADD9B}"/>
              </a:ext>
            </a:extLst>
          </p:cNvPr>
          <p:cNvSpPr/>
          <p:nvPr userDrawn="1"/>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350C8021-6EF1-B254-9DF0-D39E1E0699CB}"/>
              </a:ext>
            </a:extLst>
          </p:cNvPr>
          <p:cNvSpPr/>
          <p:nvPr userDrawn="1"/>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2290535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540"/>
        <p:cNvGrpSpPr/>
        <p:nvPr/>
      </p:nvGrpSpPr>
      <p:grpSpPr>
        <a:xfrm>
          <a:off x="0" y="0"/>
          <a:ext cx="0" cy="0"/>
          <a:chOff x="0" y="0"/>
          <a:chExt cx="0" cy="0"/>
        </a:xfrm>
      </p:grpSpPr>
      <p:sp>
        <p:nvSpPr>
          <p:cNvPr id="541" name="Google Shape;541;p71"/>
          <p:cNvSpPr/>
          <p:nvPr/>
        </p:nvSpPr>
        <p:spPr>
          <a:xfrm rot="10800000">
            <a:off x="-652434" y="-73702"/>
            <a:ext cx="8420760" cy="7031391"/>
          </a:xfrm>
          <a:custGeom>
            <a:avLst/>
            <a:gdLst/>
            <a:ahLst/>
            <a:cxnLst/>
            <a:rect l="l" t="t" r="r" b="b"/>
            <a:pathLst>
              <a:path w="6319520" h="5227800" extrusionOk="0">
                <a:moveTo>
                  <a:pt x="2363538" y="0"/>
                </a:moveTo>
                <a:lnTo>
                  <a:pt x="6318348" y="18285"/>
                </a:lnTo>
                <a:cubicBezTo>
                  <a:pt x="6324364" y="1750591"/>
                  <a:pt x="6304978" y="3495494"/>
                  <a:pt x="6310994" y="5227800"/>
                </a:cubicBezTo>
                <a:lnTo>
                  <a:pt x="0" y="5204598"/>
                </a:lnTo>
                <a:lnTo>
                  <a:pt x="2363538" y="0"/>
                </a:lnTo>
                <a:close/>
              </a:path>
            </a:pathLst>
          </a:custGeom>
          <a:solidFill>
            <a:schemeClr val="accent1">
              <a:alpha val="9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42" name="Google Shape;542;p71"/>
          <p:cNvSpPr txBox="1">
            <a:spLocks noGrp="1"/>
          </p:cNvSpPr>
          <p:nvPr>
            <p:ph type="title"/>
          </p:nvPr>
        </p:nvSpPr>
        <p:spPr>
          <a:xfrm>
            <a:off x="343621" y="180477"/>
            <a:ext cx="6140700" cy="34650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3" name="Google Shape;543;p71"/>
          <p:cNvSpPr txBox="1">
            <a:spLocks noGrp="1"/>
          </p:cNvSpPr>
          <p:nvPr>
            <p:ph type="body" idx="1"/>
          </p:nvPr>
        </p:nvSpPr>
        <p:spPr>
          <a:xfrm>
            <a:off x="343621" y="3898235"/>
            <a:ext cx="5193600" cy="12039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400"/>
              <a:buNone/>
              <a:defRPr sz="2400"/>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544" name="Google Shape;544;p71"/>
          <p:cNvPicPr preferRelativeResize="0"/>
          <p:nvPr/>
        </p:nvPicPr>
        <p:blipFill rotWithShape="1">
          <a:blip r:embed="rId2">
            <a:alphaModFix/>
          </a:blip>
          <a:srcRect/>
          <a:stretch/>
        </p:blipFill>
        <p:spPr>
          <a:xfrm>
            <a:off x="235989" y="6263247"/>
            <a:ext cx="1443881" cy="433166"/>
          </a:xfrm>
          <a:prstGeom prst="rect">
            <a:avLst/>
          </a:prstGeom>
          <a:noFill/>
          <a:ln>
            <a:noFill/>
          </a:ln>
        </p:spPr>
      </p:pic>
      <p:sp>
        <p:nvSpPr>
          <p:cNvPr id="545" name="Google Shape;545;p71"/>
          <p:cNvSpPr>
            <a:spLocks noGrp="1"/>
          </p:cNvSpPr>
          <p:nvPr>
            <p:ph type="pic" idx="2"/>
          </p:nvPr>
        </p:nvSpPr>
        <p:spPr>
          <a:xfrm>
            <a:off x="4634390" y="-38929"/>
            <a:ext cx="7641900" cy="6910200"/>
          </a:xfrm>
          <a:prstGeom prst="rect">
            <a:avLst/>
          </a:prstGeom>
          <a:solidFill>
            <a:srgbClr val="BFBFBF"/>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_Cover">
  <p:cSld name="B_Cover">
    <p:spTree>
      <p:nvGrpSpPr>
        <p:cNvPr id="1" name="Shape 546"/>
        <p:cNvGrpSpPr/>
        <p:nvPr/>
      </p:nvGrpSpPr>
      <p:grpSpPr>
        <a:xfrm>
          <a:off x="0" y="0"/>
          <a:ext cx="0" cy="0"/>
          <a:chOff x="0" y="0"/>
          <a:chExt cx="0" cy="0"/>
        </a:xfrm>
      </p:grpSpPr>
      <p:sp>
        <p:nvSpPr>
          <p:cNvPr id="547" name="Google Shape;547;p72"/>
          <p:cNvSpPr txBox="1">
            <a:spLocks noGrp="1"/>
          </p:cNvSpPr>
          <p:nvPr>
            <p:ph type="ctrTitle"/>
          </p:nvPr>
        </p:nvSpPr>
        <p:spPr>
          <a:xfrm>
            <a:off x="305530" y="923734"/>
            <a:ext cx="5520000" cy="2737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8" name="Google Shape;548;p72"/>
          <p:cNvSpPr txBox="1">
            <a:spLocks noGrp="1"/>
          </p:cNvSpPr>
          <p:nvPr>
            <p:ph type="subTitle" idx="1"/>
          </p:nvPr>
        </p:nvSpPr>
        <p:spPr>
          <a:xfrm>
            <a:off x="305530" y="3979140"/>
            <a:ext cx="5520000" cy="11853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dk1"/>
              </a:buClr>
              <a:buSzPts val="2400"/>
              <a:buFont typeface="Arial"/>
              <a:buNone/>
              <a:defRPr sz="2400" b="0" i="0">
                <a:latin typeface="Inter"/>
                <a:ea typeface="Inter"/>
                <a:cs typeface="Inter"/>
                <a:sym typeface="Inter"/>
              </a:defRPr>
            </a:lvl1pPr>
            <a:lvl2pPr lvl="1" algn="ctr" rtl="0">
              <a:lnSpc>
                <a:spcPct val="110000"/>
              </a:lnSpc>
              <a:spcBef>
                <a:spcPts val="500"/>
              </a:spcBef>
              <a:spcAft>
                <a:spcPts val="0"/>
              </a:spcAft>
              <a:buClr>
                <a:schemeClr val="dk1"/>
              </a:buClr>
              <a:buSzPts val="2000"/>
              <a:buNone/>
              <a:defRPr sz="2000"/>
            </a:lvl2pPr>
            <a:lvl3pPr lvl="2" algn="ctr" rtl="0">
              <a:lnSpc>
                <a:spcPct val="110000"/>
              </a:lnSpc>
              <a:spcBef>
                <a:spcPts val="500"/>
              </a:spcBef>
              <a:spcAft>
                <a:spcPts val="0"/>
              </a:spcAft>
              <a:buClr>
                <a:schemeClr val="dk1"/>
              </a:buClr>
              <a:buSzPts val="1800"/>
              <a:buNone/>
              <a:defRPr sz="1800"/>
            </a:lvl3pPr>
            <a:lvl4pPr lvl="3" algn="ctr" rtl="0">
              <a:lnSpc>
                <a:spcPct val="110000"/>
              </a:lnSpc>
              <a:spcBef>
                <a:spcPts val="500"/>
              </a:spcBef>
              <a:spcAft>
                <a:spcPts val="0"/>
              </a:spcAft>
              <a:buClr>
                <a:schemeClr val="dk1"/>
              </a:buClr>
              <a:buSzPts val="1600"/>
              <a:buNone/>
              <a:defRPr sz="1600"/>
            </a:lvl4pPr>
            <a:lvl5pPr lvl="4" algn="ctr" rtl="0">
              <a:lnSpc>
                <a:spcPct val="11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549" name="Google Shape;549;p72"/>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50" name="Google Shape;550;p72"/>
          <p:cNvSpPr>
            <a:spLocks noGrp="1"/>
          </p:cNvSpPr>
          <p:nvPr>
            <p:ph type="pic" idx="2"/>
          </p:nvPr>
        </p:nvSpPr>
        <p:spPr>
          <a:xfrm>
            <a:off x="5417899" y="-26428"/>
            <a:ext cx="6866100" cy="6895800"/>
          </a:xfrm>
          <a:prstGeom prst="rect">
            <a:avLst/>
          </a:prstGeom>
          <a:solidFill>
            <a:srgbClr val="BFBFBF"/>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_Three Column">
  <p:cSld name="B_Three Column">
    <p:spTree>
      <p:nvGrpSpPr>
        <p:cNvPr id="1" name="Shape 551"/>
        <p:cNvGrpSpPr/>
        <p:nvPr/>
      </p:nvGrpSpPr>
      <p:grpSpPr>
        <a:xfrm>
          <a:off x="0" y="0"/>
          <a:ext cx="0" cy="0"/>
          <a:chOff x="0" y="0"/>
          <a:chExt cx="0" cy="0"/>
        </a:xfrm>
      </p:grpSpPr>
      <p:sp>
        <p:nvSpPr>
          <p:cNvPr id="552" name="Google Shape;552;p73"/>
          <p:cNvSpPr txBox="1">
            <a:spLocks noGrp="1"/>
          </p:cNvSpPr>
          <p:nvPr>
            <p:ph type="body" idx="1"/>
          </p:nvPr>
        </p:nvSpPr>
        <p:spPr>
          <a:xfrm>
            <a:off x="349519"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3" name="Google Shape;553;p73"/>
          <p:cNvSpPr txBox="1">
            <a:spLocks noGrp="1"/>
          </p:cNvSpPr>
          <p:nvPr>
            <p:ph type="body" idx="2"/>
          </p:nvPr>
        </p:nvSpPr>
        <p:spPr>
          <a:xfrm>
            <a:off x="4194960"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4" name="Google Shape;554;p73"/>
          <p:cNvSpPr txBox="1">
            <a:spLocks noGrp="1"/>
          </p:cNvSpPr>
          <p:nvPr>
            <p:ph type="body" idx="3"/>
          </p:nvPr>
        </p:nvSpPr>
        <p:spPr>
          <a:xfrm>
            <a:off x="8033972"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5" name="Google Shape;555;p73"/>
          <p:cNvSpPr txBox="1">
            <a:spLocks noGrp="1"/>
          </p:cNvSpPr>
          <p:nvPr>
            <p:ph type="body" idx="4"/>
          </p:nvPr>
        </p:nvSpPr>
        <p:spPr>
          <a:xfrm>
            <a:off x="349519"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6" name="Google Shape;556;p73"/>
          <p:cNvSpPr txBox="1">
            <a:spLocks noGrp="1"/>
          </p:cNvSpPr>
          <p:nvPr>
            <p:ph type="body" idx="5"/>
          </p:nvPr>
        </p:nvSpPr>
        <p:spPr>
          <a:xfrm>
            <a:off x="4194960"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7" name="Google Shape;557;p73"/>
          <p:cNvSpPr txBox="1">
            <a:spLocks noGrp="1"/>
          </p:cNvSpPr>
          <p:nvPr>
            <p:ph type="body" idx="6"/>
          </p:nvPr>
        </p:nvSpPr>
        <p:spPr>
          <a:xfrm>
            <a:off x="8033972"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8" name="Google Shape;558;p73"/>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9" name="Google Shape;559;p73"/>
          <p:cNvSpPr txBox="1">
            <a:spLocks noGrp="1"/>
          </p:cNvSpPr>
          <p:nvPr>
            <p:ph type="body" idx="7"/>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60" name="Google Shape;560;p73"/>
          <p:cNvSpPr/>
          <p:nvPr/>
        </p:nvSpPr>
        <p:spPr>
          <a:xfrm rot="1451706">
            <a:off x="9714077"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61" name="Google Shape;561;p73"/>
          <p:cNvSpPr/>
          <p:nvPr/>
        </p:nvSpPr>
        <p:spPr>
          <a:xfrm rot="1470904">
            <a:off x="91317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FDE48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portant point or quote">
  <p:cSld name="Important point or quote">
    <p:spTree>
      <p:nvGrpSpPr>
        <p:cNvPr id="1" name="Shape 562"/>
        <p:cNvGrpSpPr/>
        <p:nvPr/>
      </p:nvGrpSpPr>
      <p:grpSpPr>
        <a:xfrm>
          <a:off x="0" y="0"/>
          <a:ext cx="0" cy="0"/>
          <a:chOff x="0" y="0"/>
          <a:chExt cx="0" cy="0"/>
        </a:xfrm>
      </p:grpSpPr>
      <p:sp>
        <p:nvSpPr>
          <p:cNvPr id="563" name="Google Shape;563;p74"/>
          <p:cNvSpPr/>
          <p:nvPr/>
        </p:nvSpPr>
        <p:spPr>
          <a:xfrm>
            <a:off x="0" y="0"/>
            <a:ext cx="121887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564" name="Google Shape;564;p74"/>
          <p:cNvPicPr preferRelativeResize="0"/>
          <p:nvPr/>
        </p:nvPicPr>
        <p:blipFill rotWithShape="1">
          <a:blip r:embed="rId2">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pic>
        <p:nvPicPr>
          <p:cNvPr id="565" name="Google Shape;565;p74"/>
          <p:cNvPicPr preferRelativeResize="0"/>
          <p:nvPr/>
        </p:nvPicPr>
        <p:blipFill rotWithShape="1">
          <a:blip r:embed="rId3">
            <a:alphaModFix/>
          </a:blip>
          <a:srcRect/>
          <a:stretch/>
        </p:blipFill>
        <p:spPr>
          <a:xfrm>
            <a:off x="235989" y="6263247"/>
            <a:ext cx="1443881" cy="433166"/>
          </a:xfrm>
          <a:prstGeom prst="rect">
            <a:avLst/>
          </a:prstGeom>
          <a:noFill/>
          <a:ln>
            <a:noFill/>
          </a:ln>
        </p:spPr>
      </p:pic>
      <p:sp>
        <p:nvSpPr>
          <p:cNvPr id="566" name="Google Shape;566;p74"/>
          <p:cNvSpPr/>
          <p:nvPr/>
        </p:nvSpPr>
        <p:spPr>
          <a:xfrm rot="1470904">
            <a:off x="572142" y="-253147"/>
            <a:ext cx="706933" cy="1377403"/>
          </a:xfrm>
          <a:custGeom>
            <a:avLst/>
            <a:gdLst/>
            <a:ahLst/>
            <a:cxnLst/>
            <a:rect l="l" t="t" r="r" b="b"/>
            <a:pathLst>
              <a:path w="706818" h="1377179" extrusionOk="0">
                <a:moveTo>
                  <a:pt x="0" y="322559"/>
                </a:moveTo>
                <a:lnTo>
                  <a:pt x="706818" y="0"/>
                </a:lnTo>
                <a:lnTo>
                  <a:pt x="706818" y="1023770"/>
                </a:lnTo>
                <a:cubicBezTo>
                  <a:pt x="706818" y="1218952"/>
                  <a:pt x="548591" y="1377179"/>
                  <a:pt x="353409" y="1377179"/>
                </a:cubicBezTo>
                <a:cubicBezTo>
                  <a:pt x="158227" y="1377179"/>
                  <a:pt x="0" y="1218952"/>
                  <a:pt x="0" y="10237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67" name="Google Shape;567;p74"/>
          <p:cNvSpPr txBox="1">
            <a:spLocks noGrp="1"/>
          </p:cNvSpPr>
          <p:nvPr>
            <p:ph type="body" idx="1"/>
          </p:nvPr>
        </p:nvSpPr>
        <p:spPr>
          <a:xfrm>
            <a:off x="318164" y="1822450"/>
            <a:ext cx="7143600" cy="3213000"/>
          </a:xfrm>
          <a:prstGeom prst="rect">
            <a:avLst/>
          </a:prstGeom>
          <a:noFill/>
          <a:ln>
            <a:noFill/>
          </a:ln>
        </p:spPr>
        <p:txBody>
          <a:bodyPr spcFirstLastPara="1" wrap="square" lIns="0" tIns="0" rIns="0" bIns="0" anchor="ctr" anchorCtr="0">
            <a:noAutofit/>
          </a:bodyPr>
          <a:lstStyle>
            <a:lvl1pPr marL="457200" lvl="0" indent="-228600" algn="l" rtl="0">
              <a:lnSpc>
                <a:spcPct val="100000"/>
              </a:lnSpc>
              <a:spcBef>
                <a:spcPts val="0"/>
              </a:spcBef>
              <a:spcAft>
                <a:spcPts val="0"/>
              </a:spcAft>
              <a:buClr>
                <a:schemeClr val="lt1"/>
              </a:buClr>
              <a:buSzPts val="3600"/>
              <a:buNone/>
              <a:defRPr sz="3600" b="1" i="0">
                <a:solidFill>
                  <a:schemeClr val="lt1"/>
                </a:solidFill>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68" name="Google Shape;568;p74"/>
          <p:cNvSpPr/>
          <p:nvPr/>
        </p:nvSpPr>
        <p:spPr>
          <a:xfrm rot="1451706">
            <a:off x="5314851" y="5492337"/>
            <a:ext cx="892625" cy="1675245"/>
          </a:xfrm>
          <a:custGeom>
            <a:avLst/>
            <a:gdLst/>
            <a:ahLst/>
            <a:cxnLst/>
            <a:rect l="l" t="t" r="r" b="b"/>
            <a:pathLst>
              <a:path w="892288" h="1674612" extrusionOk="0">
                <a:moveTo>
                  <a:pt x="272484" y="35061"/>
                </a:moveTo>
                <a:cubicBezTo>
                  <a:pt x="325860" y="12484"/>
                  <a:pt x="384544" y="0"/>
                  <a:pt x="446144" y="0"/>
                </a:cubicBezTo>
                <a:cubicBezTo>
                  <a:pt x="692543" y="0"/>
                  <a:pt x="892288" y="199745"/>
                  <a:pt x="892288" y="446144"/>
                </a:cubicBezTo>
                <a:lnTo>
                  <a:pt x="892288" y="1274084"/>
                </a:lnTo>
                <a:lnTo>
                  <a:pt x="0" y="1674612"/>
                </a:lnTo>
                <a:lnTo>
                  <a:pt x="0" y="446144"/>
                </a:lnTo>
                <a:cubicBezTo>
                  <a:pt x="0" y="261345"/>
                  <a:pt x="112356" y="102789"/>
                  <a:pt x="272484" y="350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_Text and Icons">
  <p:cSld name="A_Text and Icons">
    <p:spTree>
      <p:nvGrpSpPr>
        <p:cNvPr id="1" name="Shape 569"/>
        <p:cNvGrpSpPr/>
        <p:nvPr/>
      </p:nvGrpSpPr>
      <p:grpSpPr>
        <a:xfrm>
          <a:off x="0" y="0"/>
          <a:ext cx="0" cy="0"/>
          <a:chOff x="0" y="0"/>
          <a:chExt cx="0" cy="0"/>
        </a:xfrm>
      </p:grpSpPr>
      <p:sp>
        <p:nvSpPr>
          <p:cNvPr id="570" name="Google Shape;570;p75"/>
          <p:cNvSpPr txBox="1">
            <a:spLocks noGrp="1"/>
          </p:cNvSpPr>
          <p:nvPr>
            <p:ph type="body" idx="1"/>
          </p:nvPr>
        </p:nvSpPr>
        <p:spPr>
          <a:xfrm>
            <a:off x="476954"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1" name="Google Shape;571;p75"/>
          <p:cNvSpPr txBox="1">
            <a:spLocks noGrp="1"/>
          </p:cNvSpPr>
          <p:nvPr>
            <p:ph type="body" idx="2"/>
          </p:nvPr>
        </p:nvSpPr>
        <p:spPr>
          <a:xfrm>
            <a:off x="470510"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2" name="Google Shape;572;p75"/>
          <p:cNvSpPr txBox="1">
            <a:spLocks noGrp="1"/>
          </p:cNvSpPr>
          <p:nvPr>
            <p:ph type="body" idx="3"/>
          </p:nvPr>
        </p:nvSpPr>
        <p:spPr>
          <a:xfrm>
            <a:off x="4524619"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3" name="Google Shape;573;p75"/>
          <p:cNvSpPr txBox="1">
            <a:spLocks noGrp="1"/>
          </p:cNvSpPr>
          <p:nvPr>
            <p:ph type="body" idx="4"/>
          </p:nvPr>
        </p:nvSpPr>
        <p:spPr>
          <a:xfrm>
            <a:off x="8568792"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4" name="Google Shape;574;p75"/>
          <p:cNvSpPr txBox="1">
            <a:spLocks noGrp="1"/>
          </p:cNvSpPr>
          <p:nvPr>
            <p:ph type="body" idx="5"/>
          </p:nvPr>
        </p:nvSpPr>
        <p:spPr>
          <a:xfrm>
            <a:off x="4511190"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5" name="Google Shape;575;p75"/>
          <p:cNvSpPr txBox="1">
            <a:spLocks noGrp="1"/>
          </p:cNvSpPr>
          <p:nvPr>
            <p:ph type="body" idx="6"/>
          </p:nvPr>
        </p:nvSpPr>
        <p:spPr>
          <a:xfrm>
            <a:off x="8555362"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576" name="Google Shape;576;p75"/>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77" name="Google Shape;577;p75"/>
          <p:cNvSpPr txBox="1">
            <a:spLocks noGrp="1"/>
          </p:cNvSpPr>
          <p:nvPr>
            <p:ph type="body" idx="7"/>
          </p:nvPr>
        </p:nvSpPr>
        <p:spPr>
          <a:xfrm>
            <a:off x="470510" y="2447206"/>
            <a:ext cx="910200" cy="910500"/>
          </a:xfrm>
          <a:prstGeom prst="rect">
            <a:avLst/>
          </a:prstGeom>
          <a:solidFill>
            <a:schemeClr val="accent1"/>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8" name="Google Shape;578;p75"/>
          <p:cNvSpPr txBox="1">
            <a:spLocks noGrp="1"/>
          </p:cNvSpPr>
          <p:nvPr>
            <p:ph type="body" idx="8"/>
          </p:nvPr>
        </p:nvSpPr>
        <p:spPr>
          <a:xfrm>
            <a:off x="4508722" y="2447206"/>
            <a:ext cx="910200" cy="910500"/>
          </a:xfrm>
          <a:prstGeom prst="rect">
            <a:avLst/>
          </a:prstGeom>
          <a:solidFill>
            <a:schemeClr val="accent5"/>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9" name="Google Shape;579;p75"/>
          <p:cNvSpPr txBox="1">
            <a:spLocks noGrp="1"/>
          </p:cNvSpPr>
          <p:nvPr>
            <p:ph type="body" idx="9"/>
          </p:nvPr>
        </p:nvSpPr>
        <p:spPr>
          <a:xfrm>
            <a:off x="8538984" y="2447206"/>
            <a:ext cx="910200" cy="910500"/>
          </a:xfrm>
          <a:prstGeom prst="rect">
            <a:avLst/>
          </a:prstGeom>
          <a:solidFill>
            <a:schemeClr val="accent4"/>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80" name="Google Shape;580;p75"/>
          <p:cNvSpPr txBox="1">
            <a:spLocks noGrp="1"/>
          </p:cNvSpPr>
          <p:nvPr>
            <p:ph type="title"/>
          </p:nvPr>
        </p:nvSpPr>
        <p:spPr>
          <a:xfrm>
            <a:off x="318164" y="329453"/>
            <a:ext cx="9359400" cy="7203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1" name="Google Shape;581;p75"/>
          <p:cNvSpPr txBox="1">
            <a:spLocks noGrp="1"/>
          </p:cNvSpPr>
          <p:nvPr>
            <p:ph type="body" idx="13"/>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82" name="Google Shape;582;p75"/>
          <p:cNvSpPr>
            <a:spLocks noGrp="1"/>
          </p:cNvSpPr>
          <p:nvPr>
            <p:ph type="pic" idx="14"/>
          </p:nvPr>
        </p:nvSpPr>
        <p:spPr>
          <a:xfrm>
            <a:off x="4672557" y="2625295"/>
            <a:ext cx="582300" cy="550800"/>
          </a:xfrm>
          <a:prstGeom prst="rect">
            <a:avLst/>
          </a:prstGeom>
          <a:noFill/>
          <a:ln>
            <a:noFill/>
          </a:ln>
        </p:spPr>
      </p:sp>
      <p:sp>
        <p:nvSpPr>
          <p:cNvPr id="583" name="Google Shape;583;p75"/>
          <p:cNvSpPr>
            <a:spLocks noGrp="1"/>
          </p:cNvSpPr>
          <p:nvPr>
            <p:ph type="pic" idx="15"/>
          </p:nvPr>
        </p:nvSpPr>
        <p:spPr>
          <a:xfrm>
            <a:off x="634346" y="2632161"/>
            <a:ext cx="582300" cy="550800"/>
          </a:xfrm>
          <a:prstGeom prst="rect">
            <a:avLst/>
          </a:prstGeom>
          <a:noFill/>
          <a:ln>
            <a:noFill/>
          </a:ln>
        </p:spPr>
      </p:sp>
      <p:sp>
        <p:nvSpPr>
          <p:cNvPr id="584" name="Google Shape;584;p75"/>
          <p:cNvSpPr>
            <a:spLocks noGrp="1"/>
          </p:cNvSpPr>
          <p:nvPr>
            <p:ph type="pic" idx="16"/>
          </p:nvPr>
        </p:nvSpPr>
        <p:spPr>
          <a:xfrm>
            <a:off x="8702819" y="2632161"/>
            <a:ext cx="582300" cy="550800"/>
          </a:xfrm>
          <a:prstGeom prst="rect">
            <a:avLst/>
          </a:prstGeom>
          <a:noFill/>
          <a:ln>
            <a:noFill/>
          </a:ln>
        </p:spPr>
      </p:sp>
      <p:sp>
        <p:nvSpPr>
          <p:cNvPr id="585" name="Google Shape;585;p75"/>
          <p:cNvSpPr/>
          <p:nvPr/>
        </p:nvSpPr>
        <p:spPr>
          <a:xfrm rot="-9367483">
            <a:off x="10925908" y="-388542"/>
            <a:ext cx="1029435" cy="1803796"/>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rgbClr val="ABA3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86" name="Google Shape;586;p75"/>
          <p:cNvSpPr/>
          <p:nvPr/>
        </p:nvSpPr>
        <p:spPr>
          <a:xfrm rot="-9340465">
            <a:off x="10376630" y="-409370"/>
            <a:ext cx="816093" cy="1274901"/>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4E42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alf and half text both sides">
  <p:cSld name="Half and half text both sides">
    <p:spTree>
      <p:nvGrpSpPr>
        <p:cNvPr id="1" name="Shape 587"/>
        <p:cNvGrpSpPr/>
        <p:nvPr/>
      </p:nvGrpSpPr>
      <p:grpSpPr>
        <a:xfrm>
          <a:off x="0" y="0"/>
          <a:ext cx="0" cy="0"/>
          <a:chOff x="0" y="0"/>
          <a:chExt cx="0" cy="0"/>
        </a:xfrm>
      </p:grpSpPr>
      <p:sp>
        <p:nvSpPr>
          <p:cNvPr id="588" name="Google Shape;588;p76"/>
          <p:cNvSpPr/>
          <p:nvPr/>
        </p:nvSpPr>
        <p:spPr>
          <a:xfrm>
            <a:off x="6094413" y="0"/>
            <a:ext cx="60945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89" name="Google Shape;589;p76"/>
          <p:cNvSpPr txBox="1">
            <a:spLocks noGrp="1"/>
          </p:cNvSpPr>
          <p:nvPr>
            <p:ph type="title"/>
          </p:nvPr>
        </p:nvSpPr>
        <p:spPr>
          <a:xfrm>
            <a:off x="336014" y="342900"/>
            <a:ext cx="4760400" cy="1417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0" name="Google Shape;590;p76"/>
          <p:cNvSpPr txBox="1">
            <a:spLocks noGrp="1"/>
          </p:cNvSpPr>
          <p:nvPr>
            <p:ph type="body" idx="1"/>
          </p:nvPr>
        </p:nvSpPr>
        <p:spPr>
          <a:xfrm>
            <a:off x="6768413" y="1138607"/>
            <a:ext cx="4774200" cy="4580700"/>
          </a:xfrm>
          <a:prstGeom prst="rect">
            <a:avLst/>
          </a:prstGeom>
          <a:noFill/>
          <a:ln>
            <a:noFill/>
          </a:ln>
        </p:spPr>
        <p:txBody>
          <a:bodyPr spcFirstLastPara="1" wrap="square" lIns="0" tIns="0" rIns="0" bIns="0" anchor="ctr"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91" name="Google Shape;591;p76"/>
          <p:cNvSpPr txBox="1">
            <a:spLocks noGrp="1"/>
          </p:cNvSpPr>
          <p:nvPr>
            <p:ph type="body" idx="2"/>
          </p:nvPr>
        </p:nvSpPr>
        <p:spPr>
          <a:xfrm>
            <a:off x="336014" y="3428999"/>
            <a:ext cx="4774200" cy="2557200"/>
          </a:xfrm>
          <a:prstGeom prst="rect">
            <a:avLst/>
          </a:prstGeom>
          <a:noFill/>
          <a:ln>
            <a:noFill/>
          </a:ln>
        </p:spPr>
        <p:txBody>
          <a:bodyPr spcFirstLastPara="1" wrap="square" lIns="0" tIns="0" rIns="0" bIns="0" anchor="t"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92" name="Google Shape;592;p76"/>
          <p:cNvSpPr txBox="1">
            <a:spLocks noGrp="1"/>
          </p:cNvSpPr>
          <p:nvPr>
            <p:ph type="body" idx="3"/>
          </p:nvPr>
        </p:nvSpPr>
        <p:spPr>
          <a:xfrm>
            <a:off x="334369" y="1816306"/>
            <a:ext cx="5113800" cy="10413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idebar with text">
  <p:cSld name="Sidebar with text">
    <p:spTree>
      <p:nvGrpSpPr>
        <p:cNvPr id="1" name="Shape 593"/>
        <p:cNvGrpSpPr/>
        <p:nvPr/>
      </p:nvGrpSpPr>
      <p:grpSpPr>
        <a:xfrm>
          <a:off x="0" y="0"/>
          <a:ext cx="0" cy="0"/>
          <a:chOff x="0" y="0"/>
          <a:chExt cx="0" cy="0"/>
        </a:xfrm>
      </p:grpSpPr>
      <p:sp>
        <p:nvSpPr>
          <p:cNvPr id="594" name="Google Shape;594;p77"/>
          <p:cNvSpPr/>
          <p:nvPr/>
        </p:nvSpPr>
        <p:spPr>
          <a:xfrm>
            <a:off x="-1" y="0"/>
            <a:ext cx="39561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Calibri"/>
              <a:ea typeface="Calibri"/>
              <a:cs typeface="Calibri"/>
              <a:sym typeface="Calibri"/>
            </a:endParaRPr>
          </a:p>
        </p:txBody>
      </p:sp>
      <p:pic>
        <p:nvPicPr>
          <p:cNvPr id="595" name="Google Shape;595;p77"/>
          <p:cNvPicPr preferRelativeResize="0"/>
          <p:nvPr/>
        </p:nvPicPr>
        <p:blipFill rotWithShape="1">
          <a:blip r:embed="rId2">
            <a:alphaModFix/>
          </a:blip>
          <a:srcRect/>
          <a:stretch/>
        </p:blipFill>
        <p:spPr>
          <a:xfrm>
            <a:off x="235989" y="6263247"/>
            <a:ext cx="1443881" cy="433166"/>
          </a:xfrm>
          <a:prstGeom prst="rect">
            <a:avLst/>
          </a:prstGeom>
          <a:noFill/>
          <a:ln>
            <a:noFill/>
          </a:ln>
        </p:spPr>
      </p:pic>
      <p:sp>
        <p:nvSpPr>
          <p:cNvPr id="596" name="Google Shape;596;p77"/>
          <p:cNvSpPr/>
          <p:nvPr/>
        </p:nvSpPr>
        <p:spPr>
          <a:xfrm rot="1451706">
            <a:off x="3083950" y="5867245"/>
            <a:ext cx="1206256" cy="1386515"/>
          </a:xfrm>
          <a:custGeom>
            <a:avLst/>
            <a:gdLst/>
            <a:ahLst/>
            <a:cxnLst/>
            <a:rect l="l" t="t" r="r" b="b"/>
            <a:pathLst>
              <a:path w="1205800" h="1385991" extrusionOk="0">
                <a:moveTo>
                  <a:pt x="368224" y="47379"/>
                </a:moveTo>
                <a:cubicBezTo>
                  <a:pt x="440354" y="16870"/>
                  <a:pt x="519657" y="0"/>
                  <a:pt x="602900" y="0"/>
                </a:cubicBezTo>
                <a:cubicBezTo>
                  <a:pt x="935872" y="0"/>
                  <a:pt x="1205800" y="269928"/>
                  <a:pt x="1205800" y="602900"/>
                </a:cubicBezTo>
                <a:lnTo>
                  <a:pt x="1205800" y="845122"/>
                </a:lnTo>
                <a:lnTo>
                  <a:pt x="0" y="1385991"/>
                </a:lnTo>
                <a:lnTo>
                  <a:pt x="0" y="602900"/>
                </a:lnTo>
                <a:cubicBezTo>
                  <a:pt x="0" y="353171"/>
                  <a:pt x="151835" y="138904"/>
                  <a:pt x="368224" y="4737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97" name="Google Shape;597;p77"/>
          <p:cNvSpPr/>
          <p:nvPr/>
        </p:nvSpPr>
        <p:spPr>
          <a:xfrm rot="1443862">
            <a:off x="2662382" y="6325623"/>
            <a:ext cx="721911" cy="801690"/>
          </a:xfrm>
          <a:custGeom>
            <a:avLst/>
            <a:gdLst/>
            <a:ahLst/>
            <a:cxnLst/>
            <a:rect l="l" t="t" r="r" b="b"/>
            <a:pathLst>
              <a:path w="722376" h="802207" extrusionOk="0">
                <a:moveTo>
                  <a:pt x="220597" y="28384"/>
                </a:moveTo>
                <a:cubicBezTo>
                  <a:pt x="263809" y="10107"/>
                  <a:pt x="311318" y="0"/>
                  <a:pt x="361188" y="0"/>
                </a:cubicBezTo>
                <a:cubicBezTo>
                  <a:pt x="560667" y="0"/>
                  <a:pt x="722376" y="161709"/>
                  <a:pt x="722376" y="361188"/>
                </a:cubicBezTo>
                <a:lnTo>
                  <a:pt x="722376" y="479051"/>
                </a:lnTo>
                <a:lnTo>
                  <a:pt x="0" y="802207"/>
                </a:lnTo>
                <a:lnTo>
                  <a:pt x="0" y="361188"/>
                </a:lnTo>
                <a:cubicBezTo>
                  <a:pt x="0" y="211579"/>
                  <a:pt x="90961" y="83215"/>
                  <a:pt x="220597" y="2838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98" name="Google Shape;598;p77"/>
          <p:cNvSpPr txBox="1">
            <a:spLocks noGrp="1"/>
          </p:cNvSpPr>
          <p:nvPr>
            <p:ph type="title"/>
          </p:nvPr>
        </p:nvSpPr>
        <p:spPr>
          <a:xfrm>
            <a:off x="304721" y="1637938"/>
            <a:ext cx="3651300" cy="3312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Thank You">
  <p:cSld name="A_Thank You">
    <p:spTree>
      <p:nvGrpSpPr>
        <p:cNvPr id="1" name="Shape 599"/>
        <p:cNvGrpSpPr/>
        <p:nvPr/>
      </p:nvGrpSpPr>
      <p:grpSpPr>
        <a:xfrm>
          <a:off x="0" y="0"/>
          <a:ext cx="0" cy="0"/>
          <a:chOff x="0" y="0"/>
          <a:chExt cx="0" cy="0"/>
        </a:xfrm>
      </p:grpSpPr>
      <p:sp>
        <p:nvSpPr>
          <p:cNvPr id="600" name="Google Shape;600;p78"/>
          <p:cNvSpPr txBox="1">
            <a:spLocks noGrp="1"/>
          </p:cNvSpPr>
          <p:nvPr>
            <p:ph type="ctrTitle"/>
          </p:nvPr>
        </p:nvSpPr>
        <p:spPr>
          <a:xfrm>
            <a:off x="318164" y="1923711"/>
            <a:ext cx="5520000" cy="27372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1" name="Google Shape;601;p78"/>
          <p:cNvSpPr>
            <a:spLocks noGrp="1"/>
          </p:cNvSpPr>
          <p:nvPr>
            <p:ph type="pic" idx="2"/>
          </p:nvPr>
        </p:nvSpPr>
        <p:spPr>
          <a:xfrm>
            <a:off x="5479739" y="0"/>
            <a:ext cx="6708900" cy="6858000"/>
          </a:xfrm>
          <a:prstGeom prst="rect">
            <a:avLst/>
          </a:prstGeom>
          <a:solidFill>
            <a:srgbClr val="7F7F7F"/>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Key takeaways">
  <p:cSld name="Key takeaways 2">
    <p:spTree>
      <p:nvGrpSpPr>
        <p:cNvPr id="1" name="Shape 602"/>
        <p:cNvGrpSpPr/>
        <p:nvPr/>
      </p:nvGrpSpPr>
      <p:grpSpPr>
        <a:xfrm>
          <a:off x="0" y="0"/>
          <a:ext cx="0" cy="0"/>
          <a:chOff x="0" y="0"/>
          <a:chExt cx="0" cy="0"/>
        </a:xfrm>
      </p:grpSpPr>
      <p:sp>
        <p:nvSpPr>
          <p:cNvPr id="603" name="Google Shape;603;p79"/>
          <p:cNvSpPr/>
          <p:nvPr/>
        </p:nvSpPr>
        <p:spPr>
          <a:xfrm rot="1451706">
            <a:off x="3598833" y="5232761"/>
            <a:ext cx="1206256" cy="2207286"/>
          </a:xfrm>
          <a:custGeom>
            <a:avLst/>
            <a:gdLst/>
            <a:ahLst/>
            <a:cxnLst/>
            <a:rect l="l" t="t" r="r" b="b"/>
            <a:pathLst>
              <a:path w="1205800" h="2206452" extrusionOk="0">
                <a:moveTo>
                  <a:pt x="368224" y="47379"/>
                </a:moveTo>
                <a:cubicBezTo>
                  <a:pt x="440354" y="16870"/>
                  <a:pt x="519657" y="0"/>
                  <a:pt x="602900" y="0"/>
                </a:cubicBezTo>
                <a:cubicBezTo>
                  <a:pt x="935872" y="0"/>
                  <a:pt x="1205800" y="269928"/>
                  <a:pt x="1205800" y="602900"/>
                </a:cubicBezTo>
                <a:lnTo>
                  <a:pt x="1205800" y="1665583"/>
                </a:lnTo>
                <a:lnTo>
                  <a:pt x="0" y="2206452"/>
                </a:lnTo>
                <a:lnTo>
                  <a:pt x="0" y="602900"/>
                </a:lnTo>
                <a:cubicBezTo>
                  <a:pt x="0" y="353171"/>
                  <a:pt x="151835" y="138904"/>
                  <a:pt x="368224" y="473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04" name="Google Shape;604;p79"/>
          <p:cNvSpPr/>
          <p:nvPr/>
        </p:nvSpPr>
        <p:spPr>
          <a:xfrm rot="1443862">
            <a:off x="3178365" y="5691577"/>
            <a:ext cx="721911" cy="1621255"/>
          </a:xfrm>
          <a:custGeom>
            <a:avLst/>
            <a:gdLst/>
            <a:ahLst/>
            <a:cxnLst/>
            <a:rect l="l" t="t" r="r" b="b"/>
            <a:pathLst>
              <a:path w="722376" h="1622300" extrusionOk="0">
                <a:moveTo>
                  <a:pt x="220597" y="28384"/>
                </a:moveTo>
                <a:cubicBezTo>
                  <a:pt x="263809" y="10107"/>
                  <a:pt x="311318" y="0"/>
                  <a:pt x="361188" y="0"/>
                </a:cubicBezTo>
                <a:cubicBezTo>
                  <a:pt x="560667" y="0"/>
                  <a:pt x="722376" y="161709"/>
                  <a:pt x="722376" y="361188"/>
                </a:cubicBezTo>
                <a:lnTo>
                  <a:pt x="722376" y="1299143"/>
                </a:lnTo>
                <a:lnTo>
                  <a:pt x="0" y="1622300"/>
                </a:lnTo>
                <a:lnTo>
                  <a:pt x="0" y="361188"/>
                </a:lnTo>
                <a:cubicBezTo>
                  <a:pt x="0" y="211579"/>
                  <a:pt x="90961" y="83215"/>
                  <a:pt x="220597" y="2838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05" name="Google Shape;605;p79"/>
          <p:cNvSpPr txBox="1">
            <a:spLocks noGrp="1"/>
          </p:cNvSpPr>
          <p:nvPr>
            <p:ph type="title"/>
          </p:nvPr>
        </p:nvSpPr>
        <p:spPr>
          <a:xfrm>
            <a:off x="318164" y="1980621"/>
            <a:ext cx="5776200" cy="2506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6" name="Google Shape;606;p79"/>
          <p:cNvSpPr txBox="1">
            <a:spLocks noGrp="1"/>
          </p:cNvSpPr>
          <p:nvPr>
            <p:ph type="body" idx="1"/>
          </p:nvPr>
        </p:nvSpPr>
        <p:spPr>
          <a:xfrm>
            <a:off x="6768413" y="1138607"/>
            <a:ext cx="4774200" cy="4580700"/>
          </a:xfrm>
          <a:prstGeom prst="rect">
            <a:avLst/>
          </a:prstGeom>
          <a:noFill/>
          <a:ln>
            <a:noFill/>
          </a:ln>
        </p:spPr>
        <p:txBody>
          <a:bodyPr spcFirstLastPara="1" wrap="square" lIns="0" tIns="0" rIns="0" bIns="0" anchor="ctr"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tats">
  <p:cSld name="Stats">
    <p:spTree>
      <p:nvGrpSpPr>
        <p:cNvPr id="1" name="Shape 607"/>
        <p:cNvGrpSpPr/>
        <p:nvPr/>
      </p:nvGrpSpPr>
      <p:grpSpPr>
        <a:xfrm>
          <a:off x="0" y="0"/>
          <a:ext cx="0" cy="0"/>
          <a:chOff x="0" y="0"/>
          <a:chExt cx="0" cy="0"/>
        </a:xfrm>
      </p:grpSpPr>
      <p:sp>
        <p:nvSpPr>
          <p:cNvPr id="608" name="Google Shape;608;p80"/>
          <p:cNvSpPr txBox="1">
            <a:spLocks noGrp="1"/>
          </p:cNvSpPr>
          <p:nvPr>
            <p:ph type="title"/>
          </p:nvPr>
        </p:nvSpPr>
        <p:spPr>
          <a:xfrm>
            <a:off x="336014" y="342900"/>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9" name="Google Shape;609;p80"/>
          <p:cNvSpPr/>
          <p:nvPr/>
        </p:nvSpPr>
        <p:spPr>
          <a:xfrm>
            <a:off x="644902" y="2482371"/>
            <a:ext cx="2369400" cy="1895400"/>
          </a:xfrm>
          <a:prstGeom prst="roundRect">
            <a:avLst>
              <a:gd name="adj" fmla="val 13669"/>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0" name="Google Shape;610;p80"/>
          <p:cNvSpPr/>
          <p:nvPr/>
        </p:nvSpPr>
        <p:spPr>
          <a:xfrm>
            <a:off x="9174483" y="2481347"/>
            <a:ext cx="2369400" cy="1895400"/>
          </a:xfrm>
          <a:prstGeom prst="roundRect">
            <a:avLst>
              <a:gd name="adj" fmla="val 16042"/>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1" name="Google Shape;611;p80"/>
          <p:cNvSpPr/>
          <p:nvPr/>
        </p:nvSpPr>
        <p:spPr>
          <a:xfrm>
            <a:off x="6335178" y="2481347"/>
            <a:ext cx="2369400" cy="1895400"/>
          </a:xfrm>
          <a:prstGeom prst="roundRect">
            <a:avLst>
              <a:gd name="adj" fmla="val 1525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2" name="Google Shape;612;p80"/>
          <p:cNvSpPr/>
          <p:nvPr/>
        </p:nvSpPr>
        <p:spPr>
          <a:xfrm>
            <a:off x="3495872" y="2481347"/>
            <a:ext cx="2369400" cy="1895400"/>
          </a:xfrm>
          <a:prstGeom prst="roundRect">
            <a:avLst>
              <a:gd name="adj" fmla="val 1446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3" name="Google Shape;613;p80"/>
          <p:cNvSpPr txBox="1">
            <a:spLocks noGrp="1"/>
          </p:cNvSpPr>
          <p:nvPr>
            <p:ph type="body" idx="1"/>
          </p:nvPr>
        </p:nvSpPr>
        <p:spPr>
          <a:xfrm>
            <a:off x="9288916"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4" name="Google Shape;614;p80"/>
          <p:cNvSpPr txBox="1">
            <a:spLocks noGrp="1"/>
          </p:cNvSpPr>
          <p:nvPr>
            <p:ph type="body" idx="2"/>
          </p:nvPr>
        </p:nvSpPr>
        <p:spPr>
          <a:xfrm>
            <a:off x="9288916"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5" name="Google Shape;615;p80"/>
          <p:cNvSpPr txBox="1">
            <a:spLocks noGrp="1"/>
          </p:cNvSpPr>
          <p:nvPr>
            <p:ph type="body" idx="3"/>
          </p:nvPr>
        </p:nvSpPr>
        <p:spPr>
          <a:xfrm>
            <a:off x="6446796"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lt1"/>
              </a:buClr>
              <a:buSzPts val="6700"/>
              <a:buFont typeface="Arial"/>
              <a:buNone/>
              <a:defRPr sz="6700" b="1" i="0">
                <a:solidFill>
                  <a:schemeClr val="lt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6" name="Google Shape;616;p80"/>
          <p:cNvSpPr txBox="1">
            <a:spLocks noGrp="1"/>
          </p:cNvSpPr>
          <p:nvPr>
            <p:ph type="body" idx="4"/>
          </p:nvPr>
        </p:nvSpPr>
        <p:spPr>
          <a:xfrm>
            <a:off x="6446796"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lt1"/>
              </a:buClr>
              <a:buSzPts val="1600"/>
              <a:buFont typeface="Arial"/>
              <a:buNone/>
              <a:defRPr sz="1600" b="0" i="0">
                <a:solidFill>
                  <a:schemeClr val="lt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7" name="Google Shape;617;p80"/>
          <p:cNvSpPr txBox="1">
            <a:spLocks noGrp="1"/>
          </p:cNvSpPr>
          <p:nvPr>
            <p:ph type="body" idx="5"/>
          </p:nvPr>
        </p:nvSpPr>
        <p:spPr>
          <a:xfrm>
            <a:off x="3599703"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8" name="Google Shape;618;p80"/>
          <p:cNvSpPr txBox="1">
            <a:spLocks noGrp="1"/>
          </p:cNvSpPr>
          <p:nvPr>
            <p:ph type="body" idx="6"/>
          </p:nvPr>
        </p:nvSpPr>
        <p:spPr>
          <a:xfrm>
            <a:off x="3599703"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9" name="Google Shape;619;p80"/>
          <p:cNvSpPr txBox="1">
            <a:spLocks noGrp="1"/>
          </p:cNvSpPr>
          <p:nvPr>
            <p:ph type="body" idx="7"/>
          </p:nvPr>
        </p:nvSpPr>
        <p:spPr>
          <a:xfrm>
            <a:off x="757584"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20" name="Google Shape;620;p80"/>
          <p:cNvSpPr txBox="1">
            <a:spLocks noGrp="1"/>
          </p:cNvSpPr>
          <p:nvPr>
            <p:ph type="body" idx="8"/>
          </p:nvPr>
        </p:nvSpPr>
        <p:spPr>
          <a:xfrm>
            <a:off x="757584"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21" name="Google Shape;621;p80"/>
          <p:cNvSpPr/>
          <p:nvPr/>
        </p:nvSpPr>
        <p:spPr>
          <a:xfrm rot="1451706">
            <a:off x="9778578"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22" name="Google Shape;622;p80"/>
          <p:cNvSpPr/>
          <p:nvPr/>
        </p:nvSpPr>
        <p:spPr>
          <a:xfrm rot="1470904">
            <a:off x="91962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verview 4 items">
  <p:cSld name="Overview 4 items">
    <p:spTree>
      <p:nvGrpSpPr>
        <p:cNvPr id="1" name="Shape 378"/>
        <p:cNvGrpSpPr/>
        <p:nvPr/>
      </p:nvGrpSpPr>
      <p:grpSpPr>
        <a:xfrm>
          <a:off x="0" y="0"/>
          <a:ext cx="0" cy="0"/>
          <a:chOff x="0" y="0"/>
          <a:chExt cx="0" cy="0"/>
        </a:xfrm>
      </p:grpSpPr>
      <p:sp>
        <p:nvSpPr>
          <p:cNvPr id="379" name="Google Shape;379;p52"/>
          <p:cNvSpPr/>
          <p:nvPr/>
        </p:nvSpPr>
        <p:spPr>
          <a:xfrm>
            <a:off x="8211871" y="2299975"/>
            <a:ext cx="946500" cy="9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0" name="Google Shape;380;p52"/>
          <p:cNvSpPr/>
          <p:nvPr/>
        </p:nvSpPr>
        <p:spPr>
          <a:xfrm>
            <a:off x="5576153" y="2299975"/>
            <a:ext cx="946500" cy="9468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1" name="Google Shape;381;p52"/>
          <p:cNvSpPr/>
          <p:nvPr/>
        </p:nvSpPr>
        <p:spPr>
          <a:xfrm>
            <a:off x="2940437" y="2299975"/>
            <a:ext cx="946500" cy="9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2" name="Google Shape;382;p52"/>
          <p:cNvSpPr/>
          <p:nvPr/>
        </p:nvSpPr>
        <p:spPr>
          <a:xfrm>
            <a:off x="332423" y="2299975"/>
            <a:ext cx="946500" cy="946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3" name="Google Shape;383;p52"/>
          <p:cNvSpPr txBox="1">
            <a:spLocks noGrp="1"/>
          </p:cNvSpPr>
          <p:nvPr>
            <p:ph type="body" idx="1"/>
          </p:nvPr>
        </p:nvSpPr>
        <p:spPr>
          <a:xfrm>
            <a:off x="326481" y="321398"/>
            <a:ext cx="5381700" cy="698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Clr>
                <a:schemeClr val="dk1"/>
              </a:buClr>
              <a:buSzPts val="4400"/>
              <a:buNone/>
              <a:defRPr sz="4400" b="1" i="0">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84" name="Google Shape;384;p52"/>
          <p:cNvSpPr>
            <a:spLocks noGrp="1"/>
          </p:cNvSpPr>
          <p:nvPr>
            <p:ph type="pic" idx="2"/>
          </p:nvPr>
        </p:nvSpPr>
        <p:spPr>
          <a:xfrm>
            <a:off x="504659" y="2489603"/>
            <a:ext cx="596100" cy="576600"/>
          </a:xfrm>
          <a:prstGeom prst="rect">
            <a:avLst/>
          </a:prstGeom>
          <a:noFill/>
          <a:ln>
            <a:noFill/>
          </a:ln>
        </p:spPr>
      </p:sp>
      <p:sp>
        <p:nvSpPr>
          <p:cNvPr id="385" name="Google Shape;385;p52"/>
          <p:cNvSpPr>
            <a:spLocks noGrp="1"/>
          </p:cNvSpPr>
          <p:nvPr>
            <p:ph type="pic" idx="3"/>
          </p:nvPr>
        </p:nvSpPr>
        <p:spPr>
          <a:xfrm>
            <a:off x="3100045" y="2489603"/>
            <a:ext cx="621000" cy="576600"/>
          </a:xfrm>
          <a:prstGeom prst="rect">
            <a:avLst/>
          </a:prstGeom>
          <a:noFill/>
          <a:ln>
            <a:noFill/>
          </a:ln>
        </p:spPr>
      </p:sp>
      <p:sp>
        <p:nvSpPr>
          <p:cNvPr id="386" name="Google Shape;386;p52"/>
          <p:cNvSpPr>
            <a:spLocks noGrp="1"/>
          </p:cNvSpPr>
          <p:nvPr>
            <p:ph type="pic" idx="4"/>
          </p:nvPr>
        </p:nvSpPr>
        <p:spPr>
          <a:xfrm>
            <a:off x="5753258" y="2489603"/>
            <a:ext cx="615900" cy="576600"/>
          </a:xfrm>
          <a:prstGeom prst="rect">
            <a:avLst/>
          </a:prstGeom>
          <a:noFill/>
          <a:ln>
            <a:noFill/>
          </a:ln>
        </p:spPr>
      </p:sp>
      <p:sp>
        <p:nvSpPr>
          <p:cNvPr id="387" name="Google Shape;387;p52"/>
          <p:cNvSpPr>
            <a:spLocks noGrp="1"/>
          </p:cNvSpPr>
          <p:nvPr>
            <p:ph type="pic" idx="5"/>
          </p:nvPr>
        </p:nvSpPr>
        <p:spPr>
          <a:xfrm>
            <a:off x="8391410" y="2489603"/>
            <a:ext cx="606000" cy="576600"/>
          </a:xfrm>
          <a:prstGeom prst="rect">
            <a:avLst/>
          </a:prstGeom>
          <a:noFill/>
          <a:ln>
            <a:noFill/>
          </a:ln>
        </p:spPr>
      </p:sp>
      <p:sp>
        <p:nvSpPr>
          <p:cNvPr id="388" name="Google Shape;388;p52"/>
          <p:cNvSpPr/>
          <p:nvPr/>
        </p:nvSpPr>
        <p:spPr>
          <a:xfrm rot="1451706">
            <a:off x="10728226"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89" name="Google Shape;389;p52"/>
          <p:cNvSpPr/>
          <p:nvPr/>
        </p:nvSpPr>
        <p:spPr>
          <a:xfrm rot="1470904">
            <a:off x="101379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4"/>
        <p:cNvGrpSpPr/>
        <p:nvPr/>
      </p:nvGrpSpPr>
      <p:grpSpPr>
        <a:xfrm>
          <a:off x="0" y="0"/>
          <a:ext cx="0" cy="0"/>
          <a:chOff x="0" y="0"/>
          <a:chExt cx="0" cy="0"/>
        </a:xfrm>
      </p:grpSpPr>
      <p:sp>
        <p:nvSpPr>
          <p:cNvPr id="625" name="Google Shape;625;p82"/>
          <p:cNvSpPr txBox="1">
            <a:spLocks noGrp="1"/>
          </p:cNvSpPr>
          <p:nvPr>
            <p:ph type="title"/>
          </p:nvPr>
        </p:nvSpPr>
        <p:spPr>
          <a:xfrm>
            <a:off x="837982" y="739479"/>
            <a:ext cx="10512900" cy="8010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accent6"/>
              </a:buClr>
              <a:buSzPts val="3600"/>
              <a:buFont typeface="Arial"/>
              <a:buNone/>
              <a:defRPr sz="3600"/>
            </a:lvl1pPr>
            <a:lvl2pPr lvl="1" algn="l" rtl="0">
              <a:lnSpc>
                <a:spcPct val="100000"/>
              </a:lnSpc>
              <a:spcBef>
                <a:spcPts val="0"/>
              </a:spcBef>
              <a:spcAft>
                <a:spcPts val="0"/>
              </a:spcAft>
              <a:buClr>
                <a:srgbClr val="676767"/>
              </a:buClr>
              <a:buSzPts val="1400"/>
              <a:buFont typeface="Arial"/>
              <a:buNone/>
              <a:defRPr/>
            </a:lvl2pPr>
            <a:lvl3pPr lvl="2" algn="l" rtl="0">
              <a:lnSpc>
                <a:spcPct val="100000"/>
              </a:lnSpc>
              <a:spcBef>
                <a:spcPts val="0"/>
              </a:spcBef>
              <a:spcAft>
                <a:spcPts val="0"/>
              </a:spcAft>
              <a:buClr>
                <a:srgbClr val="676767"/>
              </a:buClr>
              <a:buSzPts val="1400"/>
              <a:buFont typeface="Arial"/>
              <a:buNone/>
              <a:defRPr/>
            </a:lvl3pPr>
            <a:lvl4pPr lvl="3" algn="l" rtl="0">
              <a:lnSpc>
                <a:spcPct val="100000"/>
              </a:lnSpc>
              <a:spcBef>
                <a:spcPts val="0"/>
              </a:spcBef>
              <a:spcAft>
                <a:spcPts val="0"/>
              </a:spcAft>
              <a:buClr>
                <a:srgbClr val="676767"/>
              </a:buClr>
              <a:buSzPts val="1400"/>
              <a:buFont typeface="Arial"/>
              <a:buNone/>
              <a:defRPr/>
            </a:lvl4pPr>
            <a:lvl5pPr lvl="4" algn="l" rtl="0">
              <a:lnSpc>
                <a:spcPct val="100000"/>
              </a:lnSpc>
              <a:spcBef>
                <a:spcPts val="0"/>
              </a:spcBef>
              <a:spcAft>
                <a:spcPts val="0"/>
              </a:spcAft>
              <a:buClr>
                <a:srgbClr val="676767"/>
              </a:buClr>
              <a:buSzPts val="1400"/>
              <a:buFont typeface="Arial"/>
              <a:buNone/>
              <a:defRPr/>
            </a:lvl5pPr>
            <a:lvl6pPr lvl="5" algn="l" rtl="0">
              <a:lnSpc>
                <a:spcPct val="100000"/>
              </a:lnSpc>
              <a:spcBef>
                <a:spcPts val="0"/>
              </a:spcBef>
              <a:spcAft>
                <a:spcPts val="0"/>
              </a:spcAft>
              <a:buClr>
                <a:srgbClr val="676767"/>
              </a:buClr>
              <a:buSzPts val="1400"/>
              <a:buFont typeface="Arial"/>
              <a:buNone/>
              <a:defRPr/>
            </a:lvl6pPr>
            <a:lvl7pPr lvl="6" algn="l" rtl="0">
              <a:lnSpc>
                <a:spcPct val="100000"/>
              </a:lnSpc>
              <a:spcBef>
                <a:spcPts val="0"/>
              </a:spcBef>
              <a:spcAft>
                <a:spcPts val="0"/>
              </a:spcAft>
              <a:buClr>
                <a:srgbClr val="676767"/>
              </a:buClr>
              <a:buSzPts val="1400"/>
              <a:buFont typeface="Arial"/>
              <a:buNone/>
              <a:defRPr/>
            </a:lvl7pPr>
            <a:lvl8pPr lvl="7" algn="l" rtl="0">
              <a:lnSpc>
                <a:spcPct val="100000"/>
              </a:lnSpc>
              <a:spcBef>
                <a:spcPts val="0"/>
              </a:spcBef>
              <a:spcAft>
                <a:spcPts val="0"/>
              </a:spcAft>
              <a:buClr>
                <a:srgbClr val="676767"/>
              </a:buClr>
              <a:buSzPts val="1400"/>
              <a:buFont typeface="Arial"/>
              <a:buNone/>
              <a:defRPr/>
            </a:lvl8pPr>
            <a:lvl9pPr lvl="8" algn="l" rtl="0">
              <a:lnSpc>
                <a:spcPct val="100000"/>
              </a:lnSpc>
              <a:spcBef>
                <a:spcPts val="0"/>
              </a:spcBef>
              <a:spcAft>
                <a:spcPts val="0"/>
              </a:spcAft>
              <a:buClr>
                <a:srgbClr val="676767"/>
              </a:buClr>
              <a:buSzPts val="1400"/>
              <a:buFont typeface="Arial"/>
              <a:buNone/>
              <a:defRPr/>
            </a:lvl9pPr>
          </a:lstStyle>
          <a:p>
            <a:endParaRPr/>
          </a:p>
        </p:txBody>
      </p:sp>
      <p:sp>
        <p:nvSpPr>
          <p:cNvPr id="626" name="Google Shape;626;p82"/>
          <p:cNvSpPr txBox="1">
            <a:spLocks noGrp="1"/>
          </p:cNvSpPr>
          <p:nvPr>
            <p:ph type="sldNum" idx="12"/>
          </p:nvPr>
        </p:nvSpPr>
        <p:spPr>
          <a:xfrm>
            <a:off x="11751582" y="6356350"/>
            <a:ext cx="4422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627" name="Google Shape;627;p82"/>
          <p:cNvSpPr txBox="1">
            <a:spLocks noGrp="1"/>
          </p:cNvSpPr>
          <p:nvPr>
            <p:ph type="body" idx="1"/>
          </p:nvPr>
        </p:nvSpPr>
        <p:spPr>
          <a:xfrm>
            <a:off x="837982" y="1541526"/>
            <a:ext cx="10512900" cy="4364100"/>
          </a:xfrm>
          <a:prstGeom prst="rect">
            <a:avLst/>
          </a:prstGeom>
          <a:noFill/>
          <a:ln>
            <a:noFill/>
          </a:ln>
        </p:spPr>
        <p:txBody>
          <a:bodyPr spcFirstLastPara="1" wrap="square" lIns="91425" tIns="91425" rIns="91425" bIns="0" anchor="t" anchorCtr="0">
            <a:normAutofit/>
          </a:bodyPr>
          <a:lstStyle>
            <a:lvl1pPr marL="457200" marR="0" lvl="0" indent="-355600" algn="l" rtl="0">
              <a:lnSpc>
                <a:spcPct val="100000"/>
              </a:lnSpc>
              <a:spcBef>
                <a:spcPts val="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1200"/>
              </a:spcBef>
              <a:spcAft>
                <a:spcPts val="0"/>
              </a:spcAft>
              <a:buClr>
                <a:schemeClr val="dk1"/>
              </a:buClr>
              <a:buSzPts val="1600"/>
              <a:buFont typeface="Arial"/>
              <a:buChar char="•"/>
              <a:defRPr sz="1867" b="0" i="0" u="none" strike="noStrike" cap="none">
                <a:solidFill>
                  <a:schemeClr val="dk1"/>
                </a:solidFill>
                <a:latin typeface="Arial"/>
                <a:ea typeface="Arial"/>
                <a:cs typeface="Arial"/>
                <a:sym typeface="Arial"/>
              </a:defRPr>
            </a:lvl2pPr>
            <a:lvl3pPr marL="1371600" marR="0" lvl="2" indent="-304800" algn="l" rtl="0">
              <a:lnSpc>
                <a:spcPct val="100000"/>
              </a:lnSpc>
              <a:spcBef>
                <a:spcPts val="6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1828800" marR="0" lvl="3" indent="-285750" algn="l" rtl="0">
              <a:lnSpc>
                <a:spcPct val="90000"/>
              </a:lnSpc>
              <a:spcBef>
                <a:spcPts val="600"/>
              </a:spcBef>
              <a:spcAft>
                <a:spcPts val="0"/>
              </a:spcAft>
              <a:buClr>
                <a:schemeClr val="dk1"/>
              </a:buClr>
              <a:buSzPts val="900"/>
              <a:buFont typeface="Arial"/>
              <a:buChar char="•"/>
              <a:defRPr sz="1467"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467"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067"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ver-A">
  <p:cSld name="1_Cover-A">
    <p:spTree>
      <p:nvGrpSpPr>
        <p:cNvPr id="1" name="Shape 370"/>
        <p:cNvGrpSpPr/>
        <p:nvPr/>
      </p:nvGrpSpPr>
      <p:grpSpPr>
        <a:xfrm>
          <a:off x="0" y="0"/>
          <a:ext cx="0" cy="0"/>
          <a:chOff x="0" y="0"/>
          <a:chExt cx="0" cy="0"/>
        </a:xfrm>
      </p:grpSpPr>
      <p:sp>
        <p:nvSpPr>
          <p:cNvPr id="371" name="Google Shape;371;p51"/>
          <p:cNvSpPr/>
          <p:nvPr/>
        </p:nvSpPr>
        <p:spPr>
          <a:xfrm>
            <a:off x="5332325" y="86"/>
            <a:ext cx="6919809" cy="6889734"/>
          </a:xfrm>
          <a:custGeom>
            <a:avLst/>
            <a:gdLst>
              <a:gd name="connsiteX0" fmla="*/ 2363538 w 5176786"/>
              <a:gd name="connsiteY0" fmla="*/ 2056 h 5229856"/>
              <a:gd name="connsiteX1" fmla="*/ 5133366 w 5176786"/>
              <a:gd name="connsiteY1" fmla="*/ 0 h 5229856"/>
              <a:gd name="connsiteX2" fmla="*/ 5176786 w 5176786"/>
              <a:gd name="connsiteY2" fmla="*/ 5229856 h 5229856"/>
              <a:gd name="connsiteX3" fmla="*/ 0 w 5176786"/>
              <a:gd name="connsiteY3" fmla="*/ 5206654 h 5229856"/>
              <a:gd name="connsiteX4" fmla="*/ 2363538 w 5176786"/>
              <a:gd name="connsiteY4" fmla="*/ 2056 h 522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786" h="5229856" extrusionOk="0">
                <a:moveTo>
                  <a:pt x="2363538" y="2056"/>
                </a:moveTo>
                <a:lnTo>
                  <a:pt x="5133366" y="0"/>
                </a:lnTo>
                <a:cubicBezTo>
                  <a:pt x="5139382" y="1732306"/>
                  <a:pt x="5170770" y="3497550"/>
                  <a:pt x="5176786" y="5229856"/>
                </a:cubicBezTo>
                <a:lnTo>
                  <a:pt x="0" y="5206654"/>
                </a:lnTo>
                <a:lnTo>
                  <a:pt x="2363538" y="2056"/>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2" name="Google Shape;372;p51"/>
          <p:cNvSpPr txBox="1">
            <a:spLocks noGrp="1"/>
          </p:cNvSpPr>
          <p:nvPr>
            <p:ph type="ctrTitle"/>
          </p:nvPr>
        </p:nvSpPr>
        <p:spPr>
          <a:xfrm>
            <a:off x="348228" y="1654119"/>
            <a:ext cx="5520000" cy="19896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3" name="Google Shape;373;p51"/>
          <p:cNvSpPr txBox="1">
            <a:spLocks noGrp="1"/>
          </p:cNvSpPr>
          <p:nvPr>
            <p:ph type="subTitle" idx="1"/>
          </p:nvPr>
        </p:nvSpPr>
        <p:spPr>
          <a:xfrm>
            <a:off x="348228" y="3908190"/>
            <a:ext cx="5520000" cy="5124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dk1"/>
              </a:buClr>
              <a:buSzPts val="2400"/>
              <a:buFont typeface="Arial"/>
              <a:buNone/>
              <a:defRPr sz="2400" b="0" i="0">
                <a:latin typeface="Inter"/>
                <a:ea typeface="Inter"/>
                <a:cs typeface="Inter"/>
                <a:sym typeface="Inter"/>
              </a:defRPr>
            </a:lvl1pPr>
            <a:lvl2pPr lvl="1" algn="ctr" rtl="0">
              <a:lnSpc>
                <a:spcPct val="110000"/>
              </a:lnSpc>
              <a:spcBef>
                <a:spcPts val="500"/>
              </a:spcBef>
              <a:spcAft>
                <a:spcPts val="0"/>
              </a:spcAft>
              <a:buClr>
                <a:schemeClr val="dk1"/>
              </a:buClr>
              <a:buSzPts val="2000"/>
              <a:buNone/>
              <a:defRPr sz="2000"/>
            </a:lvl2pPr>
            <a:lvl3pPr lvl="2" algn="ctr" rtl="0">
              <a:lnSpc>
                <a:spcPct val="110000"/>
              </a:lnSpc>
              <a:spcBef>
                <a:spcPts val="500"/>
              </a:spcBef>
              <a:spcAft>
                <a:spcPts val="0"/>
              </a:spcAft>
              <a:buClr>
                <a:schemeClr val="dk1"/>
              </a:buClr>
              <a:buSzPts val="1800"/>
              <a:buNone/>
              <a:defRPr sz="1800"/>
            </a:lvl3pPr>
            <a:lvl4pPr lvl="3" algn="ctr" rtl="0">
              <a:lnSpc>
                <a:spcPct val="110000"/>
              </a:lnSpc>
              <a:spcBef>
                <a:spcPts val="500"/>
              </a:spcBef>
              <a:spcAft>
                <a:spcPts val="0"/>
              </a:spcAft>
              <a:buClr>
                <a:schemeClr val="dk1"/>
              </a:buClr>
              <a:buSzPts val="1600"/>
              <a:buNone/>
              <a:defRPr sz="1600"/>
            </a:lvl4pPr>
            <a:lvl5pPr lvl="4" algn="ctr" rtl="0">
              <a:lnSpc>
                <a:spcPct val="11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374" name="Google Shape;374;p51"/>
          <p:cNvPicPr preferRelativeResize="0"/>
          <p:nvPr/>
        </p:nvPicPr>
        <p:blipFill rotWithShape="1">
          <a:blip r:embed="rId2">
            <a:alphaModFix/>
          </a:blip>
          <a:srcRect l="13561" t="5733" r="42720" b="39454"/>
          <a:stretch/>
        </p:blipFill>
        <p:spPr>
          <a:xfrm>
            <a:off x="5574252" y="-85262"/>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375" name="Google Shape;375;p51"/>
          <p:cNvSpPr/>
          <p:nvPr/>
        </p:nvSpPr>
        <p:spPr>
          <a:xfrm rot="1451706">
            <a:off x="7777116" y="-268264"/>
            <a:ext cx="892626" cy="1900904"/>
          </a:xfrm>
          <a:custGeom>
            <a:avLst/>
            <a:gdLst/>
            <a:ahLst/>
            <a:cxnLst/>
            <a:rect l="l" t="t" r="r" b="b"/>
            <a:pathLst>
              <a:path w="892289" h="1900186" extrusionOk="0">
                <a:moveTo>
                  <a:pt x="0" y="400528"/>
                </a:moveTo>
                <a:lnTo>
                  <a:pt x="892289" y="0"/>
                </a:lnTo>
                <a:lnTo>
                  <a:pt x="892288" y="1454042"/>
                </a:lnTo>
                <a:cubicBezTo>
                  <a:pt x="892288" y="1700441"/>
                  <a:pt x="692543" y="1900186"/>
                  <a:pt x="446144" y="1900186"/>
                </a:cubicBezTo>
                <a:cubicBezTo>
                  <a:pt x="199745" y="1900186"/>
                  <a:pt x="0" y="1700441"/>
                  <a:pt x="0" y="1454042"/>
                </a:cubicBezTo>
                <a:close/>
              </a:path>
            </a:pathLst>
          </a:custGeom>
          <a:solidFill>
            <a:srgbClr val="9CCD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6" name="Google Shape;376;p51"/>
          <p:cNvSpPr/>
          <p:nvPr/>
        </p:nvSpPr>
        <p:spPr>
          <a:xfrm rot="1470904">
            <a:off x="7405413" y="-199794"/>
            <a:ext cx="706933" cy="1125368"/>
          </a:xfrm>
          <a:custGeom>
            <a:avLst/>
            <a:gdLst/>
            <a:ahLst/>
            <a:cxnLst/>
            <a:rect l="l" t="t" r="r" b="b"/>
            <a:pathLst>
              <a:path w="706818" h="1125185" extrusionOk="0">
                <a:moveTo>
                  <a:pt x="0" y="322558"/>
                </a:moveTo>
                <a:lnTo>
                  <a:pt x="706818" y="0"/>
                </a:lnTo>
                <a:lnTo>
                  <a:pt x="706818" y="771776"/>
                </a:lnTo>
                <a:cubicBezTo>
                  <a:pt x="706818" y="966958"/>
                  <a:pt x="548591" y="1125185"/>
                  <a:pt x="353409" y="1125185"/>
                </a:cubicBezTo>
                <a:cubicBezTo>
                  <a:pt x="158227" y="1125185"/>
                  <a:pt x="0" y="966958"/>
                  <a:pt x="0" y="771776"/>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7" name="Google Shape;377;p51"/>
          <p:cNvSpPr/>
          <p:nvPr/>
        </p:nvSpPr>
        <p:spPr>
          <a:xfrm rot="1451706">
            <a:off x="5174358" y="5519146"/>
            <a:ext cx="892625" cy="1593571"/>
          </a:xfrm>
          <a:custGeom>
            <a:avLst/>
            <a:gdLst/>
            <a:ahLst/>
            <a:cxnLst/>
            <a:rect l="l" t="t" r="r" b="b"/>
            <a:pathLst>
              <a:path w="892288" h="1592969" extrusionOk="0">
                <a:moveTo>
                  <a:pt x="272484" y="35061"/>
                </a:moveTo>
                <a:cubicBezTo>
                  <a:pt x="325860" y="12484"/>
                  <a:pt x="384544" y="0"/>
                  <a:pt x="446144" y="0"/>
                </a:cubicBezTo>
                <a:cubicBezTo>
                  <a:pt x="692543" y="0"/>
                  <a:pt x="892288" y="199745"/>
                  <a:pt x="892288" y="446144"/>
                </a:cubicBezTo>
                <a:lnTo>
                  <a:pt x="892288" y="1192442"/>
                </a:lnTo>
                <a:lnTo>
                  <a:pt x="0" y="1592969"/>
                </a:lnTo>
                <a:lnTo>
                  <a:pt x="0" y="446144"/>
                </a:lnTo>
                <a:cubicBezTo>
                  <a:pt x="0" y="261345"/>
                  <a:pt x="112357" y="102788"/>
                  <a:pt x="272484" y="35061"/>
                </a:cubicBezTo>
                <a:close/>
              </a:path>
            </a:pathLst>
          </a:custGeom>
          <a:solidFill>
            <a:srgbClr val="3377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verview 5 col">
  <p:cSld name="Overview 5 col">
    <p:spTree>
      <p:nvGrpSpPr>
        <p:cNvPr id="1" name="Shape 390"/>
        <p:cNvGrpSpPr/>
        <p:nvPr/>
      </p:nvGrpSpPr>
      <p:grpSpPr>
        <a:xfrm>
          <a:off x="0" y="0"/>
          <a:ext cx="0" cy="0"/>
          <a:chOff x="0" y="0"/>
          <a:chExt cx="0" cy="0"/>
        </a:xfrm>
      </p:grpSpPr>
      <p:sp>
        <p:nvSpPr>
          <p:cNvPr id="391" name="Google Shape;391;p53"/>
          <p:cNvSpPr/>
          <p:nvPr/>
        </p:nvSpPr>
        <p:spPr>
          <a:xfrm>
            <a:off x="7227535" y="2299975"/>
            <a:ext cx="946500" cy="9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2" name="Google Shape;392;p53"/>
          <p:cNvSpPr/>
          <p:nvPr/>
        </p:nvSpPr>
        <p:spPr>
          <a:xfrm>
            <a:off x="4929164" y="2299975"/>
            <a:ext cx="946500" cy="9468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3" name="Google Shape;393;p53"/>
          <p:cNvSpPr/>
          <p:nvPr/>
        </p:nvSpPr>
        <p:spPr>
          <a:xfrm>
            <a:off x="2630794" y="2299975"/>
            <a:ext cx="946500" cy="9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4" name="Google Shape;394;p53"/>
          <p:cNvSpPr/>
          <p:nvPr/>
        </p:nvSpPr>
        <p:spPr>
          <a:xfrm>
            <a:off x="332423" y="2299975"/>
            <a:ext cx="946500" cy="946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Google Shape;395;p53"/>
          <p:cNvSpPr txBox="1">
            <a:spLocks noGrp="1"/>
          </p:cNvSpPr>
          <p:nvPr>
            <p:ph type="body" idx="1"/>
          </p:nvPr>
        </p:nvSpPr>
        <p:spPr>
          <a:xfrm>
            <a:off x="326481" y="321398"/>
            <a:ext cx="5381700" cy="698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Clr>
                <a:schemeClr val="dk1"/>
              </a:buClr>
              <a:buSzPts val="4400"/>
              <a:buNone/>
              <a:defRPr sz="4400" b="1" i="0">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96" name="Google Shape;396;p53"/>
          <p:cNvSpPr>
            <a:spLocks noGrp="1"/>
          </p:cNvSpPr>
          <p:nvPr>
            <p:ph type="pic" idx="2"/>
          </p:nvPr>
        </p:nvSpPr>
        <p:spPr>
          <a:xfrm>
            <a:off x="504659" y="2489603"/>
            <a:ext cx="596100" cy="576600"/>
          </a:xfrm>
          <a:prstGeom prst="rect">
            <a:avLst/>
          </a:prstGeom>
          <a:noFill/>
          <a:ln>
            <a:noFill/>
          </a:ln>
        </p:spPr>
      </p:sp>
      <p:sp>
        <p:nvSpPr>
          <p:cNvPr id="397" name="Google Shape;397;p53"/>
          <p:cNvSpPr>
            <a:spLocks noGrp="1"/>
          </p:cNvSpPr>
          <p:nvPr>
            <p:ph type="pic" idx="3"/>
          </p:nvPr>
        </p:nvSpPr>
        <p:spPr>
          <a:xfrm>
            <a:off x="2798643" y="2489603"/>
            <a:ext cx="621000" cy="576600"/>
          </a:xfrm>
          <a:prstGeom prst="rect">
            <a:avLst/>
          </a:prstGeom>
          <a:noFill/>
          <a:ln>
            <a:noFill/>
          </a:ln>
        </p:spPr>
      </p:sp>
      <p:sp>
        <p:nvSpPr>
          <p:cNvPr id="398" name="Google Shape;398;p53"/>
          <p:cNvSpPr>
            <a:spLocks noGrp="1"/>
          </p:cNvSpPr>
          <p:nvPr>
            <p:ph type="pic" idx="4"/>
          </p:nvPr>
        </p:nvSpPr>
        <p:spPr>
          <a:xfrm>
            <a:off x="5092713" y="2489603"/>
            <a:ext cx="615900" cy="576600"/>
          </a:xfrm>
          <a:prstGeom prst="rect">
            <a:avLst/>
          </a:prstGeom>
          <a:noFill/>
          <a:ln>
            <a:noFill/>
          </a:ln>
        </p:spPr>
      </p:sp>
      <p:sp>
        <p:nvSpPr>
          <p:cNvPr id="399" name="Google Shape;399;p53"/>
          <p:cNvSpPr>
            <a:spLocks noGrp="1"/>
          </p:cNvSpPr>
          <p:nvPr>
            <p:ph type="pic" idx="5"/>
          </p:nvPr>
        </p:nvSpPr>
        <p:spPr>
          <a:xfrm>
            <a:off x="7402189" y="2489603"/>
            <a:ext cx="606000" cy="576600"/>
          </a:xfrm>
          <a:prstGeom prst="rect">
            <a:avLst/>
          </a:prstGeom>
          <a:noFill/>
          <a:ln>
            <a:noFill/>
          </a:ln>
        </p:spPr>
      </p:sp>
      <p:sp>
        <p:nvSpPr>
          <p:cNvPr id="400" name="Google Shape;400;p53"/>
          <p:cNvSpPr/>
          <p:nvPr/>
        </p:nvSpPr>
        <p:spPr>
          <a:xfrm>
            <a:off x="9525905" y="2299975"/>
            <a:ext cx="946500" cy="9468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1" name="Google Shape;401;p53"/>
          <p:cNvSpPr>
            <a:spLocks noGrp="1"/>
          </p:cNvSpPr>
          <p:nvPr>
            <p:ph type="pic" idx="6"/>
          </p:nvPr>
        </p:nvSpPr>
        <p:spPr>
          <a:xfrm>
            <a:off x="9701728" y="2489603"/>
            <a:ext cx="606000" cy="576600"/>
          </a:xfrm>
          <a:prstGeom prst="rect">
            <a:avLst/>
          </a:prstGeom>
          <a:noFill/>
          <a:ln>
            <a:noFill/>
          </a:ln>
        </p:spPr>
      </p:sp>
      <p:sp>
        <p:nvSpPr>
          <p:cNvPr id="402" name="Google Shape;402;p53"/>
          <p:cNvSpPr/>
          <p:nvPr/>
        </p:nvSpPr>
        <p:spPr>
          <a:xfrm rot="1451706">
            <a:off x="10728226"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3" name="Google Shape;403;p53"/>
          <p:cNvSpPr/>
          <p:nvPr/>
        </p:nvSpPr>
        <p:spPr>
          <a:xfrm rot="1470904">
            <a:off x="101379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9CCD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6 items">
  <p:cSld name="Agenda 6 items">
    <p:spTree>
      <p:nvGrpSpPr>
        <p:cNvPr id="1" name="Shape 404"/>
        <p:cNvGrpSpPr/>
        <p:nvPr/>
      </p:nvGrpSpPr>
      <p:grpSpPr>
        <a:xfrm>
          <a:off x="0" y="0"/>
          <a:ext cx="0" cy="0"/>
          <a:chOff x="0" y="0"/>
          <a:chExt cx="0" cy="0"/>
        </a:xfrm>
      </p:grpSpPr>
      <p:sp>
        <p:nvSpPr>
          <p:cNvPr id="405" name="Google Shape;405;p54"/>
          <p:cNvSpPr/>
          <p:nvPr/>
        </p:nvSpPr>
        <p:spPr>
          <a:xfrm rot="-1840136">
            <a:off x="-150467" y="-1037683"/>
            <a:ext cx="3185650" cy="3220406"/>
          </a:xfrm>
          <a:custGeom>
            <a:avLst/>
            <a:gdLst/>
            <a:ahLst/>
            <a:cxnLst/>
            <a:rect l="l" t="t" r="r" b="b"/>
            <a:pathLst>
              <a:path w="3186128" h="3220889" extrusionOk="0">
                <a:moveTo>
                  <a:pt x="0" y="0"/>
                </a:moveTo>
                <a:lnTo>
                  <a:pt x="3186128" y="1886189"/>
                </a:lnTo>
                <a:lnTo>
                  <a:pt x="3173723" y="1967466"/>
                </a:lnTo>
                <a:cubicBezTo>
                  <a:pt x="3027346" y="2682793"/>
                  <a:pt x="2394426" y="3220889"/>
                  <a:pt x="1635826" y="3220889"/>
                </a:cubicBezTo>
                <a:lnTo>
                  <a:pt x="1569790" y="3220889"/>
                </a:lnTo>
                <a:cubicBezTo>
                  <a:pt x="702819" y="3220889"/>
                  <a:pt x="0" y="2518070"/>
                  <a:pt x="0" y="16510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6" name="Google Shape;406;p54"/>
          <p:cNvSpPr/>
          <p:nvPr/>
        </p:nvSpPr>
        <p:spPr>
          <a:xfrm rot="8952480" flipH="1">
            <a:off x="2594882" y="-383333"/>
            <a:ext cx="1180436" cy="1138390"/>
          </a:xfrm>
          <a:custGeom>
            <a:avLst/>
            <a:gdLst/>
            <a:ahLst/>
            <a:cxnLst/>
            <a:rect l="l" t="t" r="r" b="b"/>
            <a:pathLst>
              <a:path w="1179107" h="1137108" extrusionOk="0">
                <a:moveTo>
                  <a:pt x="0" y="1137108"/>
                </a:moveTo>
                <a:lnTo>
                  <a:pt x="1179107" y="434862"/>
                </a:lnTo>
                <a:lnTo>
                  <a:pt x="1158421" y="368224"/>
                </a:lnTo>
                <a:cubicBezTo>
                  <a:pt x="1066896" y="151835"/>
                  <a:pt x="852630" y="0"/>
                  <a:pt x="602900" y="0"/>
                </a:cubicBezTo>
                <a:cubicBezTo>
                  <a:pt x="519657" y="0"/>
                  <a:pt x="440354" y="16871"/>
                  <a:pt x="368224" y="47379"/>
                </a:cubicBezTo>
                <a:cubicBezTo>
                  <a:pt x="151834" y="138905"/>
                  <a:pt x="0" y="353171"/>
                  <a:pt x="0" y="602900"/>
                </a:cubicBezTo>
                <a:close/>
              </a:path>
            </a:pathLst>
          </a:custGeom>
          <a:solidFill>
            <a:srgbClr val="87CA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7" name="Google Shape;407;p54"/>
          <p:cNvSpPr txBox="1">
            <a:spLocks noGrp="1"/>
          </p:cNvSpPr>
          <p:nvPr>
            <p:ph type="title"/>
          </p:nvPr>
        </p:nvSpPr>
        <p:spPr>
          <a:xfrm>
            <a:off x="335254" y="306062"/>
            <a:ext cx="2649900" cy="1289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4400"/>
              <a:buFont typeface="Inter"/>
              <a:buNone/>
              <a:defRPr b="1" i="0">
                <a:solidFill>
                  <a:schemeClr val="lt1"/>
                </a:solidFill>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tro more text">
  <p:cSld name="Intro more text">
    <p:bg>
      <p:bgPr>
        <a:solidFill>
          <a:schemeClr val="lt1"/>
        </a:solidFill>
        <a:effectLst/>
      </p:bgPr>
    </p:bg>
    <p:spTree>
      <p:nvGrpSpPr>
        <p:cNvPr id="1" name="Shape 421"/>
        <p:cNvGrpSpPr/>
        <p:nvPr/>
      </p:nvGrpSpPr>
      <p:grpSpPr>
        <a:xfrm>
          <a:off x="0" y="0"/>
          <a:ext cx="0" cy="0"/>
          <a:chOff x="0" y="0"/>
          <a:chExt cx="0" cy="0"/>
        </a:xfrm>
      </p:grpSpPr>
      <p:sp>
        <p:nvSpPr>
          <p:cNvPr id="422" name="Google Shape;422;p57"/>
          <p:cNvSpPr>
            <a:spLocks noGrp="1"/>
          </p:cNvSpPr>
          <p:nvPr>
            <p:ph type="pic" idx="2"/>
          </p:nvPr>
        </p:nvSpPr>
        <p:spPr>
          <a:xfrm>
            <a:off x="7564623" y="1791441"/>
            <a:ext cx="4086600" cy="3275100"/>
          </a:xfrm>
          <a:prstGeom prst="roundRect">
            <a:avLst>
              <a:gd name="adj" fmla="val 16667"/>
            </a:avLst>
          </a:prstGeom>
          <a:solidFill>
            <a:srgbClr val="7F7F7F"/>
          </a:solidFill>
          <a:ln>
            <a:noFill/>
          </a:ln>
        </p:spPr>
      </p:sp>
      <p:sp>
        <p:nvSpPr>
          <p:cNvPr id="423" name="Google Shape;423;p57"/>
          <p:cNvSpPr txBox="1">
            <a:spLocks noGrp="1"/>
          </p:cNvSpPr>
          <p:nvPr>
            <p:ph type="body" idx="1"/>
          </p:nvPr>
        </p:nvSpPr>
        <p:spPr>
          <a:xfrm>
            <a:off x="352293" y="2064615"/>
            <a:ext cx="6167400" cy="2969700"/>
          </a:xfrm>
          <a:prstGeom prst="rect">
            <a:avLst/>
          </a:prstGeom>
          <a:noFill/>
          <a:ln>
            <a:noFill/>
          </a:ln>
        </p:spPr>
        <p:txBody>
          <a:bodyPr spcFirstLastPara="1" wrap="square" lIns="0" tIns="0" rIns="0" bIns="0" anchor="ctr" anchorCtr="0">
            <a:noAutofit/>
          </a:bodyPr>
          <a:lstStyle>
            <a:lvl1pPr marL="457200" marR="0" lvl="0" indent="-228600" algn="l" rtl="0">
              <a:lnSpc>
                <a:spcPct val="120000"/>
              </a:lnSpc>
              <a:spcBef>
                <a:spcPts val="0"/>
              </a:spcBef>
              <a:spcAft>
                <a:spcPts val="0"/>
              </a:spcAft>
              <a:buClr>
                <a:schemeClr val="dk1"/>
              </a:buClr>
              <a:buSzPts val="1800"/>
              <a:buFont typeface="Arial"/>
              <a:buNone/>
              <a:defRPr sz="18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4" name="Google Shape;424;p57"/>
          <p:cNvSpPr txBox="1">
            <a:spLocks noGrp="1"/>
          </p:cNvSpPr>
          <p:nvPr>
            <p:ph type="title"/>
          </p:nvPr>
        </p:nvSpPr>
        <p:spPr>
          <a:xfrm>
            <a:off x="336088" y="329453"/>
            <a:ext cx="82401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5" name="Google Shape;425;p57"/>
          <p:cNvSpPr txBox="1">
            <a:spLocks noGrp="1"/>
          </p:cNvSpPr>
          <p:nvPr>
            <p:ph type="body" idx="3"/>
          </p:nvPr>
        </p:nvSpPr>
        <p:spPr>
          <a:xfrm>
            <a:off x="352293" y="1049612"/>
            <a:ext cx="7212300" cy="597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6" name="Google Shape;426;p57"/>
          <p:cNvSpPr/>
          <p:nvPr/>
        </p:nvSpPr>
        <p:spPr>
          <a:xfrm rot="1451706">
            <a:off x="5738945" y="5550802"/>
            <a:ext cx="892625" cy="1698962"/>
          </a:xfrm>
          <a:custGeom>
            <a:avLst/>
            <a:gdLst/>
            <a:ahLst/>
            <a:cxnLst/>
            <a:rect l="l" t="t" r="r" b="b"/>
            <a:pathLst>
              <a:path w="892288" h="1698320" extrusionOk="0">
                <a:moveTo>
                  <a:pt x="272484" y="35061"/>
                </a:moveTo>
                <a:cubicBezTo>
                  <a:pt x="325860" y="12484"/>
                  <a:pt x="384544" y="0"/>
                  <a:pt x="446144" y="0"/>
                </a:cubicBezTo>
                <a:cubicBezTo>
                  <a:pt x="692543" y="0"/>
                  <a:pt x="892288" y="199745"/>
                  <a:pt x="892288" y="446144"/>
                </a:cubicBezTo>
                <a:lnTo>
                  <a:pt x="892288" y="1297792"/>
                </a:lnTo>
                <a:lnTo>
                  <a:pt x="0" y="1698320"/>
                </a:lnTo>
                <a:lnTo>
                  <a:pt x="0" y="446144"/>
                </a:lnTo>
                <a:cubicBezTo>
                  <a:pt x="0" y="261345"/>
                  <a:pt x="112357" y="102788"/>
                  <a:pt x="272484" y="350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27" name="Google Shape;427;p57"/>
          <p:cNvSpPr/>
          <p:nvPr/>
        </p:nvSpPr>
        <p:spPr>
          <a:xfrm rot="1470904">
            <a:off x="5202369" y="5902594"/>
            <a:ext cx="706933" cy="1294644"/>
          </a:xfrm>
          <a:custGeom>
            <a:avLst/>
            <a:gdLst/>
            <a:ahLst/>
            <a:cxnLst/>
            <a:rect l="l" t="t" r="r" b="b"/>
            <a:pathLst>
              <a:path w="706818" h="1294434" extrusionOk="0">
                <a:moveTo>
                  <a:pt x="215847" y="27773"/>
                </a:moveTo>
                <a:cubicBezTo>
                  <a:pt x="258127" y="9889"/>
                  <a:pt x="304613" y="0"/>
                  <a:pt x="353409" y="0"/>
                </a:cubicBezTo>
                <a:cubicBezTo>
                  <a:pt x="548591" y="0"/>
                  <a:pt x="706818" y="158227"/>
                  <a:pt x="706818" y="353409"/>
                </a:cubicBezTo>
                <a:lnTo>
                  <a:pt x="706818" y="971875"/>
                </a:lnTo>
                <a:lnTo>
                  <a:pt x="0" y="1294434"/>
                </a:lnTo>
                <a:lnTo>
                  <a:pt x="0" y="353409"/>
                </a:lnTo>
                <a:cubicBezTo>
                  <a:pt x="0" y="207022"/>
                  <a:pt x="89003" y="81423"/>
                  <a:pt x="215847" y="2777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_Two Column">
  <p:cSld name="A_Two Column">
    <p:spTree>
      <p:nvGrpSpPr>
        <p:cNvPr id="1" name="Shape 428"/>
        <p:cNvGrpSpPr/>
        <p:nvPr/>
      </p:nvGrpSpPr>
      <p:grpSpPr>
        <a:xfrm>
          <a:off x="0" y="0"/>
          <a:ext cx="0" cy="0"/>
          <a:chOff x="0" y="0"/>
          <a:chExt cx="0" cy="0"/>
        </a:xfrm>
      </p:grpSpPr>
      <p:sp>
        <p:nvSpPr>
          <p:cNvPr id="429" name="Google Shape;429;p58"/>
          <p:cNvSpPr txBox="1">
            <a:spLocks noGrp="1"/>
          </p:cNvSpPr>
          <p:nvPr>
            <p:ph type="body" idx="1"/>
          </p:nvPr>
        </p:nvSpPr>
        <p:spPr>
          <a:xfrm>
            <a:off x="331608" y="2962886"/>
            <a:ext cx="4443000" cy="21708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0" name="Google Shape;430;p58"/>
          <p:cNvSpPr txBox="1">
            <a:spLocks noGrp="1"/>
          </p:cNvSpPr>
          <p:nvPr>
            <p:ph type="body" idx="2"/>
          </p:nvPr>
        </p:nvSpPr>
        <p:spPr>
          <a:xfrm>
            <a:off x="5925116" y="2962886"/>
            <a:ext cx="4443000" cy="21708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1" name="Google Shape;431;p58"/>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2" name="Google Shape;432;p58"/>
          <p:cNvSpPr txBox="1">
            <a:spLocks noGrp="1"/>
          </p:cNvSpPr>
          <p:nvPr>
            <p:ph type="body" idx="3"/>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Font typeface="Arial"/>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3" name="Google Shape;433;p58"/>
          <p:cNvSpPr/>
          <p:nvPr/>
        </p:nvSpPr>
        <p:spPr>
          <a:xfrm rot="1451706">
            <a:off x="10531025"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34" name="Google Shape;434;p58"/>
          <p:cNvSpPr/>
          <p:nvPr/>
        </p:nvSpPr>
        <p:spPr>
          <a:xfrm rot="1470904">
            <a:off x="99407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97B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_Three Column">
  <p:cSld name="A_Three Column">
    <p:spTree>
      <p:nvGrpSpPr>
        <p:cNvPr id="1" name="Shape 445"/>
        <p:cNvGrpSpPr/>
        <p:nvPr/>
      </p:nvGrpSpPr>
      <p:grpSpPr>
        <a:xfrm>
          <a:off x="0" y="0"/>
          <a:ext cx="0" cy="0"/>
          <a:chOff x="0" y="0"/>
          <a:chExt cx="0" cy="0"/>
        </a:xfrm>
      </p:grpSpPr>
      <p:sp>
        <p:nvSpPr>
          <p:cNvPr id="446" name="Google Shape;446;p60"/>
          <p:cNvSpPr txBox="1">
            <a:spLocks noGrp="1"/>
          </p:cNvSpPr>
          <p:nvPr>
            <p:ph type="body" idx="1"/>
          </p:nvPr>
        </p:nvSpPr>
        <p:spPr>
          <a:xfrm>
            <a:off x="350334"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7" name="Google Shape;447;p60"/>
          <p:cNvSpPr txBox="1">
            <a:spLocks noGrp="1"/>
          </p:cNvSpPr>
          <p:nvPr>
            <p:ph type="body" idx="2"/>
          </p:nvPr>
        </p:nvSpPr>
        <p:spPr>
          <a:xfrm>
            <a:off x="4215468"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8" name="Google Shape;448;p60"/>
          <p:cNvSpPr txBox="1">
            <a:spLocks noGrp="1"/>
          </p:cNvSpPr>
          <p:nvPr>
            <p:ph type="body" idx="3"/>
          </p:nvPr>
        </p:nvSpPr>
        <p:spPr>
          <a:xfrm>
            <a:off x="8040221"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9" name="Google Shape;449;p60"/>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0" name="Google Shape;450;p60"/>
          <p:cNvSpPr txBox="1">
            <a:spLocks noGrp="1"/>
          </p:cNvSpPr>
          <p:nvPr>
            <p:ph type="body" idx="4"/>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1" name="Google Shape;451;p60"/>
          <p:cNvSpPr>
            <a:spLocks noGrp="1"/>
          </p:cNvSpPr>
          <p:nvPr>
            <p:ph type="body" idx="5"/>
          </p:nvPr>
        </p:nvSpPr>
        <p:spPr>
          <a:xfrm>
            <a:off x="304721" y="2619687"/>
            <a:ext cx="3246600" cy="486300"/>
          </a:xfrm>
          <a:prstGeom prst="roundRect">
            <a:avLst>
              <a:gd name="adj" fmla="val 50000"/>
            </a:avLst>
          </a:prstGeom>
          <a:solidFill>
            <a:schemeClr val="accent1"/>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2" name="Google Shape;452;p60"/>
          <p:cNvSpPr>
            <a:spLocks noGrp="1"/>
          </p:cNvSpPr>
          <p:nvPr>
            <p:ph type="body" idx="6"/>
          </p:nvPr>
        </p:nvSpPr>
        <p:spPr>
          <a:xfrm>
            <a:off x="4161086" y="2619687"/>
            <a:ext cx="3255300" cy="486300"/>
          </a:xfrm>
          <a:prstGeom prst="roundRect">
            <a:avLst>
              <a:gd name="adj" fmla="val 50000"/>
            </a:avLst>
          </a:prstGeom>
          <a:solidFill>
            <a:schemeClr val="accent4"/>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3" name="Google Shape;453;p60"/>
          <p:cNvSpPr>
            <a:spLocks noGrp="1"/>
          </p:cNvSpPr>
          <p:nvPr>
            <p:ph type="body" idx="7"/>
          </p:nvPr>
        </p:nvSpPr>
        <p:spPr>
          <a:xfrm>
            <a:off x="7980892" y="2619687"/>
            <a:ext cx="3255300" cy="486300"/>
          </a:xfrm>
          <a:prstGeom prst="roundRect">
            <a:avLst>
              <a:gd name="adj" fmla="val 50000"/>
            </a:avLst>
          </a:prstGeom>
          <a:solidFill>
            <a:srgbClr val="7F73A3"/>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57"/>
        <p:cNvGrpSpPr/>
        <p:nvPr/>
      </p:nvGrpSpPr>
      <p:grpSpPr>
        <a:xfrm>
          <a:off x="0" y="0"/>
          <a:ext cx="0" cy="0"/>
          <a:chOff x="0" y="0"/>
          <a:chExt cx="0" cy="0"/>
        </a:xfrm>
      </p:grpSpPr>
      <p:sp>
        <p:nvSpPr>
          <p:cNvPr id="358" name="Google Shape;358;p48"/>
          <p:cNvSpPr txBox="1">
            <a:spLocks noGrp="1"/>
          </p:cNvSpPr>
          <p:nvPr>
            <p:ph type="title"/>
          </p:nvPr>
        </p:nvSpPr>
        <p:spPr>
          <a:xfrm>
            <a:off x="336014" y="342900"/>
            <a:ext cx="10512900" cy="607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4400"/>
              <a:buFont typeface="Inter"/>
              <a:buNone/>
              <a:defRPr sz="44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9" name="Google Shape;359;p48"/>
          <p:cNvSpPr txBox="1">
            <a:spLocks noGrp="1"/>
          </p:cNvSpPr>
          <p:nvPr>
            <p:ph type="body" idx="1"/>
          </p:nvPr>
        </p:nvSpPr>
        <p:spPr>
          <a:xfrm>
            <a:off x="336014" y="1752020"/>
            <a:ext cx="10512900" cy="3949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10000"/>
              </a:lnSpc>
              <a:spcBef>
                <a:spcPts val="1000"/>
              </a:spcBef>
              <a:spcAft>
                <a:spcPts val="0"/>
              </a:spcAft>
              <a:buClr>
                <a:schemeClr val="dk1"/>
              </a:buClr>
              <a:buSzPts val="2800"/>
              <a:buFont typeface="Arial"/>
              <a:buChar char="•"/>
              <a:defRPr sz="2800" b="0" i="0" u="none" strike="noStrike" cap="none">
                <a:solidFill>
                  <a:schemeClr val="dk1"/>
                </a:solidFill>
                <a:latin typeface="Inter Light"/>
                <a:ea typeface="Inter Light"/>
                <a:cs typeface="Inter Light"/>
                <a:sym typeface="Inter Light"/>
              </a:defRPr>
            </a:lvl1pPr>
            <a:lvl2pPr marL="914400" marR="0" lvl="1" indent="-381000" algn="l" rtl="0">
              <a:lnSpc>
                <a:spcPct val="110000"/>
              </a:lnSpc>
              <a:spcBef>
                <a:spcPts val="500"/>
              </a:spcBef>
              <a:spcAft>
                <a:spcPts val="0"/>
              </a:spcAft>
              <a:buClr>
                <a:schemeClr val="dk1"/>
              </a:buClr>
              <a:buSzPts val="2400"/>
              <a:buFont typeface="Arial"/>
              <a:buChar char="•"/>
              <a:defRPr sz="2400" b="0" i="0" u="none" strike="noStrike" cap="none">
                <a:solidFill>
                  <a:schemeClr val="dk1"/>
                </a:solidFill>
                <a:latin typeface="Inter Light"/>
                <a:ea typeface="Inter Light"/>
                <a:cs typeface="Inter Light"/>
                <a:sym typeface="Inter Light"/>
              </a:defRPr>
            </a:lvl2pPr>
            <a:lvl3pPr marL="1371600" marR="0" lvl="2"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3pPr>
            <a:lvl4pPr marL="1828800" marR="0" lvl="3"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Inter Light"/>
                <a:ea typeface="Inter Light"/>
                <a:cs typeface="Inter Light"/>
                <a:sym typeface="Inter Light"/>
              </a:defRPr>
            </a:lvl4pPr>
            <a:lvl5pPr marL="2286000" marR="0" lvl="4"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Inter Light"/>
                <a:ea typeface="Inter Light"/>
                <a:cs typeface="Inter Light"/>
                <a:sym typeface="Inter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60" name="Google Shape;360;p48"/>
          <p:cNvPicPr preferRelativeResize="0"/>
          <p:nvPr/>
        </p:nvPicPr>
        <p:blipFill rotWithShape="1">
          <a:blip r:embed="rId32">
            <a:alphaModFix/>
          </a:blip>
          <a:srcRect/>
          <a:stretch/>
        </p:blipFill>
        <p:spPr>
          <a:xfrm>
            <a:off x="222192" y="6256962"/>
            <a:ext cx="1462656" cy="4387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4" r:id="rId1"/>
    <p:sldLayoutId id="2147483728" r:id="rId2"/>
    <p:sldLayoutId id="2147483697" r:id="rId3"/>
    <p:sldLayoutId id="2147483696" r:id="rId4"/>
    <p:sldLayoutId id="2147483698" r:id="rId5"/>
    <p:sldLayoutId id="2147483699" r:id="rId6"/>
    <p:sldLayoutId id="2147483702" r:id="rId7"/>
    <p:sldLayoutId id="2147483703"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92">
          <p15:clr>
            <a:srgbClr val="F26B43"/>
          </p15:clr>
        </p15:guide>
        <p15:guide id="2" pos="7486">
          <p15:clr>
            <a:srgbClr val="F26B43"/>
          </p15:clr>
        </p15:guide>
        <p15:guide id="3" orient="horz" pos="216">
          <p15:clr>
            <a:srgbClr val="F26B43"/>
          </p15:clr>
        </p15:guide>
        <p15:guide id="4" orient="horz" pos="4104">
          <p15:clr>
            <a:srgbClr val="F26B43"/>
          </p15:clr>
        </p15:guide>
        <p15:guide id="5" orient="horz" pos="2160">
          <p15:clr>
            <a:srgbClr val="F26B43"/>
          </p15:clr>
        </p15:guide>
        <p15:guide id="6"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chart" Target="../charts/chart3.xml"/><Relationship Id="rId3" Type="http://schemas.openxmlformats.org/officeDocument/2006/relationships/chart" Target="../charts/chart4.xml"/><Relationship Id="rId4"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17"/>
          <p:cNvSpPr txBox="1">
            <a:spLocks noGrp="1"/>
          </p:cNvSpPr>
          <p:nvPr>
            <p:ph type="ctrTitle"/>
          </p:nvPr>
        </p:nvSpPr>
        <p:spPr>
          <a:xfrm>
            <a:off x="342437" y="1935739"/>
            <a:ext cx="6458976" cy="2370600"/>
          </a:xfrm>
          <a:prstGeom prst="rect">
            <a:avLst/>
          </a:prstGeom>
          <a:noFill/>
          <a:ln>
            <a:noFill/>
          </a:ln>
        </p:spPr>
        <p:txBody>
          <a:bodyPr spcFirstLastPara="1" wrap="square" lIns="0" tIns="0" rIns="0" bIns="0" anchor="b" anchorCtr="0">
            <a:noAutofit/>
          </a:bodyPr>
          <a:lstStyle/>
          <a:p>
            <a:r>
              <a:rPr sz="4000"/>
              <a:t>Bureau of Land Management - Meraki Bi-Weekly Life Cycle Report</a:t>
            </a:r>
            <a:br/>
            <a:r>
              <a:rPr sz="4000"/>
              <a:t>April 6, 2025</a:t>
            </a:r>
          </a:p>
        </p:txBody>
      </p:sp>
      <p:sp>
        <p:nvSpPr>
          <p:cNvPr id="916" name="Google Shape;916;p117"/>
          <p:cNvSpPr txBox="1">
            <a:spLocks noGrp="1"/>
          </p:cNvSpPr>
          <p:nvPr>
            <p:ph type="subTitle" idx="1"/>
          </p:nvPr>
        </p:nvSpPr>
        <p:spPr>
          <a:xfrm>
            <a:off x="348225" y="4480265"/>
            <a:ext cx="5520000" cy="5124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dk1"/>
              </a:buClr>
              <a:buSzPts val="2400"/>
              <a:buFont typeface="Arial"/>
              <a:buNone/>
            </a:pPr>
            <a:r>
              <a:rPr lang="en-US" dirty="0">
                <a:solidFill>
                  <a:schemeClr val="tx1">
                    <a:lumMod val="75000"/>
                    <a:lumOff val="25000"/>
                  </a:schemeClr>
                </a:solidFill>
              </a:rPr>
              <a:t>Cisco CX - Meraki LCS</a:t>
            </a:r>
            <a:endParaRPr dirty="0">
              <a:solidFill>
                <a:schemeClr val="tx1">
                  <a:lumMod val="75000"/>
                  <a:lumOff val="25000"/>
                </a:schemeClr>
              </a:solidFill>
            </a:endParaRPr>
          </a:p>
        </p:txBody>
      </p:sp>
      <p:pic>
        <p:nvPicPr>
          <p:cNvPr id="3" name="Picture 2" descr="A blue and white business card&#10;&#10;AI-generated content may be incorrect.">
            <a:extLst>
              <a:ext uri="{FF2B5EF4-FFF2-40B4-BE49-F238E27FC236}">
                <a16:creationId xmlns:a16="http://schemas.microsoft.com/office/drawing/2014/main" id="{C15FEC30-78A6-9593-38F2-D3652D19896E}"/>
              </a:ext>
            </a:extLst>
          </p:cNvPr>
          <p:cNvPicPr>
            <a:picLocks noChangeAspect="1"/>
          </p:cNvPicPr>
          <p:nvPr/>
        </p:nvPicPr>
        <p:blipFill>
          <a:blip r:embed="rId3"/>
          <a:stretch>
            <a:fillRect/>
          </a:stretch>
        </p:blipFill>
        <p:spPr>
          <a:xfrm>
            <a:off x="348225" y="241088"/>
            <a:ext cx="4872744" cy="1624248"/>
          </a:xfrm>
          <a:prstGeom prst="rect">
            <a:avLst/>
          </a:prstGeom>
        </p:spPr>
      </p:pic>
    </p:spTree>
    <p:extLst>
      <p:ext uri="{BB962C8B-B14F-4D97-AF65-F5344CB8AC3E}">
        <p14:creationId xmlns:p14="http://schemas.microsoft.com/office/powerpoint/2010/main" val="1285443674"/>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64592"/>
            <a:ext cx="8229600" cy="731520"/>
          </a:xfrm>
          <a:prstGeom prst="rect">
            <a:avLst/>
          </a:prstGeom>
          <a:noFill/>
        </p:spPr>
        <p:txBody>
          <a:bodyPr wrap="none">
            <a:spAutoFit/>
          </a:bodyPr>
          <a:lstStyle/>
          <a:p/>
          <a:p>
            <a:pPr algn="l">
              <a:defRPr sz="4000" b="1">
                <a:solidFill>
                  <a:srgbClr val="000000"/>
                </a:solidFill>
                <a:latin typeface="Inter"/>
              </a:defRPr>
            </a:pPr>
            <a:r>
              <a:t>Meraki Product Adoption</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p>
            <a:pPr>
              <a:defRPr sz="1000" i="1"/>
            </a:pPr>
            <a:r>
              <a:t>Report generated on April 13, 2025</a:t>
            </a:r>
          </a:p>
        </p:txBody>
      </p:sp>
      <p:sp>
        <p:nvSpPr>
          <p:cNvPr id="5" name="TextBox 4"/>
          <p:cNvSpPr txBox="1"/>
          <p:nvPr/>
        </p:nvSpPr>
        <p:spPr>
          <a:xfrm>
            <a:off x="594360" y="1371600"/>
            <a:ext cx="9144000" cy="365760"/>
          </a:xfrm>
          <a:prstGeom prst="rect">
            <a:avLst/>
          </a:prstGeom>
          <a:noFill/>
        </p:spPr>
        <p:txBody>
          <a:bodyPr wrap="none">
            <a:spAutoFit/>
          </a:bodyPr>
          <a:lstStyle/>
          <a:p/>
          <a:p>
            <a:pPr>
              <a:defRPr sz="1400"/>
            </a:pPr>
            <a:r>
              <a:t>Products and services this organization has adopted and opportunities to further your Meraki footprint.</a:t>
            </a:r>
          </a:p>
        </p:txBody>
      </p:sp>
      <p:sp>
        <p:nvSpPr>
          <p:cNvPr id="6" name="TextBox 5"/>
          <p:cNvSpPr txBox="1"/>
          <p:nvPr/>
        </p:nvSpPr>
        <p:spPr>
          <a:xfrm>
            <a:off x="594360" y="1737360"/>
            <a:ext cx="9144000" cy="365760"/>
          </a:xfrm>
          <a:prstGeom prst="rect">
            <a:avLst/>
          </a:prstGeom>
          <a:noFill/>
        </p:spPr>
        <p:txBody>
          <a:bodyPr wrap="none">
            <a:spAutoFit/>
          </a:bodyPr>
          <a:lstStyle/>
          <a:p/>
          <a:p>
            <a:pPr>
              <a:defRPr sz="1000" i="1">
                <a:solidFill>
                  <a:srgbClr val="C00000"/>
                </a:solidFill>
              </a:defRPr>
            </a:pPr>
            <a:r>
              <a:t>Note: Software and Services require manual verification. Optional flags can be set to denote certain product adoption when executing the program. See read me for flags.</a:t>
            </a:r>
          </a:p>
        </p:txBody>
      </p:sp>
      <p:sp>
        <p:nvSpPr>
          <p:cNvPr id="7" name="TextBox 6"/>
          <p:cNvSpPr txBox="1"/>
          <p:nvPr/>
        </p:nvSpPr>
        <p:spPr>
          <a:xfrm>
            <a:off x="1097280" y="1920240"/>
            <a:ext cx="3657600" cy="274320"/>
          </a:xfrm>
          <a:prstGeom prst="rect">
            <a:avLst/>
          </a:prstGeom>
          <a:noFill/>
        </p:spPr>
        <p:txBody>
          <a:bodyPr wrap="none">
            <a:spAutoFit/>
          </a:bodyPr>
          <a:lstStyle/>
          <a:p/>
          <a:p>
            <a:pPr>
              <a:defRPr sz="1800" b="1"/>
            </a:pPr>
            <a:r>
              <a:t>Hardware Products</a:t>
            </a:r>
          </a:p>
        </p:txBody>
      </p:sp>
      <p:sp>
        <p:nvSpPr>
          <p:cNvPr id="8" name="TextBox 7"/>
          <p:cNvSpPr txBox="1"/>
          <p:nvPr/>
        </p:nvSpPr>
        <p:spPr>
          <a:xfrm>
            <a:off x="5669280" y="1920240"/>
            <a:ext cx="3657600" cy="274320"/>
          </a:xfrm>
          <a:prstGeom prst="rect">
            <a:avLst/>
          </a:prstGeom>
          <a:noFill/>
        </p:spPr>
        <p:txBody>
          <a:bodyPr wrap="none">
            <a:spAutoFit/>
          </a:bodyPr>
          <a:lstStyle/>
          <a:p/>
          <a:p>
            <a:pPr>
              <a:defRPr sz="1800" b="1"/>
            </a:pPr>
            <a:r>
              <a:t>Software &amp; Services</a:t>
            </a:r>
          </a:p>
        </p:txBody>
      </p:sp>
      <p:sp>
        <p:nvSpPr>
          <p:cNvPr id="9" name="Rectangle 8"/>
          <p:cNvSpPr/>
          <p:nvPr/>
        </p:nvSpPr>
        <p:spPr>
          <a:xfrm>
            <a:off x="1097280" y="258318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ounded Rectangle 9"/>
          <p:cNvSpPr/>
          <p:nvPr/>
        </p:nvSpPr>
        <p:spPr>
          <a:xfrm>
            <a:off x="1124712" y="261061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371600" y="2468880"/>
            <a:ext cx="1828800" cy="228600"/>
          </a:xfrm>
          <a:prstGeom prst="rect">
            <a:avLst/>
          </a:prstGeom>
          <a:noFill/>
        </p:spPr>
        <p:txBody>
          <a:bodyPr wrap="none" anchor="ctr">
            <a:spAutoFit/>
          </a:bodyPr>
          <a:lstStyle/>
          <a:p/>
          <a:p>
            <a:pPr algn="l">
              <a:defRPr sz="1400"/>
            </a:pPr>
            <a:r>
              <a:t>MX</a:t>
            </a:r>
          </a:p>
        </p:txBody>
      </p:sp>
      <p:sp>
        <p:nvSpPr>
          <p:cNvPr id="12" name="TextBox 11"/>
          <p:cNvSpPr txBox="1"/>
          <p:nvPr/>
        </p:nvSpPr>
        <p:spPr>
          <a:xfrm>
            <a:off x="2286000" y="2468880"/>
            <a:ext cx="1828800" cy="228600"/>
          </a:xfrm>
          <a:prstGeom prst="rect">
            <a:avLst/>
          </a:prstGeom>
          <a:noFill/>
        </p:spPr>
        <p:txBody>
          <a:bodyPr wrap="none" anchor="ctr">
            <a:spAutoFit/>
          </a:bodyPr>
          <a:lstStyle/>
          <a:p/>
          <a:p>
            <a:pPr>
              <a:defRPr sz="1200">
                <a:solidFill>
                  <a:srgbClr val="6CB86C"/>
                </a:solidFill>
              </a:defRPr>
            </a:pPr>
            <a:r>
              <a:t>Deployed</a:t>
            </a:r>
          </a:p>
        </p:txBody>
      </p:sp>
      <p:sp>
        <p:nvSpPr>
          <p:cNvPr id="13" name="Rectangle 12"/>
          <p:cNvSpPr/>
          <p:nvPr/>
        </p:nvSpPr>
        <p:spPr>
          <a:xfrm>
            <a:off x="1097280" y="313182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1371600" y="3017520"/>
            <a:ext cx="1828800" cy="228600"/>
          </a:xfrm>
          <a:prstGeom prst="rect">
            <a:avLst/>
          </a:prstGeom>
          <a:noFill/>
        </p:spPr>
        <p:txBody>
          <a:bodyPr wrap="none" anchor="ctr">
            <a:spAutoFit/>
          </a:bodyPr>
          <a:lstStyle/>
          <a:p/>
          <a:p>
            <a:pPr algn="l">
              <a:defRPr sz="1400"/>
            </a:pPr>
            <a:r>
              <a:t>MS</a:t>
            </a:r>
          </a:p>
        </p:txBody>
      </p:sp>
      <p:sp>
        <p:nvSpPr>
          <p:cNvPr id="15" name="TextBox 14"/>
          <p:cNvSpPr txBox="1"/>
          <p:nvPr/>
        </p:nvSpPr>
        <p:spPr>
          <a:xfrm>
            <a:off x="2286000" y="3017520"/>
            <a:ext cx="1828800" cy="228600"/>
          </a:xfrm>
          <a:prstGeom prst="rect">
            <a:avLst/>
          </a:prstGeom>
          <a:noFill/>
        </p:spPr>
        <p:txBody>
          <a:bodyPr wrap="none" anchor="ctr">
            <a:spAutoFit/>
          </a:bodyPr>
          <a:lstStyle/>
          <a:p/>
          <a:p>
            <a:pPr>
              <a:defRPr sz="1200">
                <a:solidFill>
                  <a:srgbClr val="D4D4D4"/>
                </a:solidFill>
              </a:defRPr>
            </a:pPr>
            <a:r>
              <a:t>Not Deployed</a:t>
            </a:r>
          </a:p>
        </p:txBody>
      </p:sp>
      <p:sp>
        <p:nvSpPr>
          <p:cNvPr id="16" name="TextBox 15"/>
          <p:cNvSpPr txBox="1"/>
          <p:nvPr/>
        </p:nvSpPr>
        <p:spPr>
          <a:xfrm>
            <a:off x="1371600" y="3200400"/>
            <a:ext cx="3383280" cy="411480"/>
          </a:xfrm>
          <a:prstGeom prst="rect">
            <a:avLst/>
          </a:prstGeom>
          <a:noFill/>
        </p:spPr>
        <p:txBody>
          <a:bodyPr wrap="square">
            <a:spAutoFit/>
          </a:bodyPr>
          <a:lstStyle/>
          <a:p/>
          <a:p>
            <a:pPr>
              <a:lnSpc>
                <a:spcPct val="85000"/>
              </a:lnSpc>
              <a:defRPr sz="800" i="1">
                <a:solidFill>
                  <a:srgbClr val="646464"/>
                </a:solidFill>
              </a:defRPr>
            </a:pPr>
            <a:r>
              <a:t>Intelligent switches that simplify deployment with virtual stacking, streamline troubleshooting with automatic alerts, and provide deep visibility across your entire network from a single dashboard.</a:t>
            </a:r>
          </a:p>
        </p:txBody>
      </p:sp>
      <p:sp>
        <p:nvSpPr>
          <p:cNvPr id="17" name="Rectangle 16"/>
          <p:cNvSpPr/>
          <p:nvPr/>
        </p:nvSpPr>
        <p:spPr>
          <a:xfrm>
            <a:off x="1097280" y="368046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Rounded Rectangle 17"/>
          <p:cNvSpPr/>
          <p:nvPr/>
        </p:nvSpPr>
        <p:spPr>
          <a:xfrm>
            <a:off x="1124712" y="370789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1371600" y="3566160"/>
            <a:ext cx="1828800" cy="228600"/>
          </a:xfrm>
          <a:prstGeom prst="rect">
            <a:avLst/>
          </a:prstGeom>
          <a:noFill/>
        </p:spPr>
        <p:txBody>
          <a:bodyPr wrap="none" anchor="ctr">
            <a:spAutoFit/>
          </a:bodyPr>
          <a:lstStyle/>
          <a:p/>
          <a:p>
            <a:pPr algn="l">
              <a:defRPr sz="1400"/>
            </a:pPr>
            <a:r>
              <a:t>MR</a:t>
            </a:r>
          </a:p>
        </p:txBody>
      </p:sp>
      <p:sp>
        <p:nvSpPr>
          <p:cNvPr id="20" name="TextBox 19"/>
          <p:cNvSpPr txBox="1"/>
          <p:nvPr/>
        </p:nvSpPr>
        <p:spPr>
          <a:xfrm>
            <a:off x="2286000" y="3566160"/>
            <a:ext cx="1828800" cy="228600"/>
          </a:xfrm>
          <a:prstGeom prst="rect">
            <a:avLst/>
          </a:prstGeom>
          <a:noFill/>
        </p:spPr>
        <p:txBody>
          <a:bodyPr wrap="none" anchor="ctr">
            <a:spAutoFit/>
          </a:bodyPr>
          <a:lstStyle/>
          <a:p/>
          <a:p>
            <a:pPr>
              <a:defRPr sz="1200">
                <a:solidFill>
                  <a:srgbClr val="6CB86C"/>
                </a:solidFill>
              </a:defRPr>
            </a:pPr>
            <a:r>
              <a:t>Deployed</a:t>
            </a:r>
          </a:p>
        </p:txBody>
      </p:sp>
      <p:sp>
        <p:nvSpPr>
          <p:cNvPr id="21" name="Rectangle 20"/>
          <p:cNvSpPr/>
          <p:nvPr/>
        </p:nvSpPr>
        <p:spPr>
          <a:xfrm>
            <a:off x="1097280" y="422910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1371600" y="4114800"/>
            <a:ext cx="1828800" cy="228600"/>
          </a:xfrm>
          <a:prstGeom prst="rect">
            <a:avLst/>
          </a:prstGeom>
          <a:noFill/>
        </p:spPr>
        <p:txBody>
          <a:bodyPr wrap="none" anchor="ctr">
            <a:spAutoFit/>
          </a:bodyPr>
          <a:lstStyle/>
          <a:p/>
          <a:p>
            <a:pPr algn="l">
              <a:defRPr sz="1400"/>
            </a:pPr>
            <a:r>
              <a:t>MG</a:t>
            </a:r>
          </a:p>
        </p:txBody>
      </p:sp>
      <p:sp>
        <p:nvSpPr>
          <p:cNvPr id="23" name="TextBox 22"/>
          <p:cNvSpPr txBox="1"/>
          <p:nvPr/>
        </p:nvSpPr>
        <p:spPr>
          <a:xfrm>
            <a:off x="2286000" y="4114800"/>
            <a:ext cx="1828800" cy="228600"/>
          </a:xfrm>
          <a:prstGeom prst="rect">
            <a:avLst/>
          </a:prstGeom>
          <a:noFill/>
        </p:spPr>
        <p:txBody>
          <a:bodyPr wrap="none" anchor="ctr">
            <a:spAutoFit/>
          </a:bodyPr>
          <a:lstStyle/>
          <a:p/>
          <a:p>
            <a:pPr>
              <a:defRPr sz="1200">
                <a:solidFill>
                  <a:srgbClr val="D4D4D4"/>
                </a:solidFill>
              </a:defRPr>
            </a:pPr>
            <a:r>
              <a:t>Not Deployed</a:t>
            </a:r>
          </a:p>
        </p:txBody>
      </p:sp>
      <p:sp>
        <p:nvSpPr>
          <p:cNvPr id="24" name="TextBox 23"/>
          <p:cNvSpPr txBox="1"/>
          <p:nvPr/>
        </p:nvSpPr>
        <p:spPr>
          <a:xfrm>
            <a:off x="1371600" y="4297680"/>
            <a:ext cx="3383280" cy="411480"/>
          </a:xfrm>
          <a:prstGeom prst="rect">
            <a:avLst/>
          </a:prstGeom>
          <a:noFill/>
        </p:spPr>
        <p:txBody>
          <a:bodyPr wrap="square">
            <a:spAutoFit/>
          </a:bodyPr>
          <a:lstStyle/>
          <a:p/>
          <a:p>
            <a:pPr>
              <a:lnSpc>
                <a:spcPct val="85000"/>
              </a:lnSpc>
              <a:defRPr sz="800" i="1">
                <a:solidFill>
                  <a:srgbClr val="646464"/>
                </a:solidFill>
              </a:defRPr>
            </a:pPr>
            <a:r>
              <a:t>Cellular gateways providing reliable backup connectivity and or primary internet for branch locations. Ensures business continuity with automatic failover. MG can extend your network where ethernet is not an option bringing connectivity through cellular to your unreachable sites.</a:t>
            </a:r>
          </a:p>
        </p:txBody>
      </p:sp>
      <p:sp>
        <p:nvSpPr>
          <p:cNvPr id="25" name="Rectangle 24"/>
          <p:cNvSpPr/>
          <p:nvPr/>
        </p:nvSpPr>
        <p:spPr>
          <a:xfrm>
            <a:off x="1097280" y="477774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1371600" y="4663440"/>
            <a:ext cx="1828800" cy="228600"/>
          </a:xfrm>
          <a:prstGeom prst="rect">
            <a:avLst/>
          </a:prstGeom>
          <a:noFill/>
        </p:spPr>
        <p:txBody>
          <a:bodyPr wrap="none" anchor="ctr">
            <a:spAutoFit/>
          </a:bodyPr>
          <a:lstStyle/>
          <a:p/>
          <a:p>
            <a:pPr algn="l">
              <a:defRPr sz="1400"/>
            </a:pPr>
            <a:r>
              <a:t>MV</a:t>
            </a:r>
          </a:p>
        </p:txBody>
      </p:sp>
      <p:sp>
        <p:nvSpPr>
          <p:cNvPr id="27" name="TextBox 26"/>
          <p:cNvSpPr txBox="1"/>
          <p:nvPr/>
        </p:nvSpPr>
        <p:spPr>
          <a:xfrm>
            <a:off x="2286000" y="4663440"/>
            <a:ext cx="1828800" cy="228600"/>
          </a:xfrm>
          <a:prstGeom prst="rect">
            <a:avLst/>
          </a:prstGeom>
          <a:noFill/>
        </p:spPr>
        <p:txBody>
          <a:bodyPr wrap="none" anchor="ctr">
            <a:spAutoFit/>
          </a:bodyPr>
          <a:lstStyle/>
          <a:p/>
          <a:p>
            <a:pPr>
              <a:defRPr sz="1200">
                <a:solidFill>
                  <a:srgbClr val="D4D4D4"/>
                </a:solidFill>
              </a:defRPr>
            </a:pPr>
            <a:r>
              <a:t>Not Deployed</a:t>
            </a:r>
          </a:p>
        </p:txBody>
      </p:sp>
      <p:sp>
        <p:nvSpPr>
          <p:cNvPr id="28" name="TextBox 27"/>
          <p:cNvSpPr txBox="1"/>
          <p:nvPr/>
        </p:nvSpPr>
        <p:spPr>
          <a:xfrm>
            <a:off x="1371600" y="4846320"/>
            <a:ext cx="3383280" cy="411480"/>
          </a:xfrm>
          <a:prstGeom prst="rect">
            <a:avLst/>
          </a:prstGeom>
          <a:noFill/>
        </p:spPr>
        <p:txBody>
          <a:bodyPr wrap="square">
            <a:spAutoFit/>
          </a:bodyPr>
          <a:lstStyle/>
          <a:p/>
          <a:p>
            <a:pPr>
              <a:lnSpc>
                <a:spcPct val="85000"/>
              </a:lnSpc>
              <a:defRPr sz="800" i="1">
                <a:solidFill>
                  <a:srgbClr val="646464"/>
                </a:solidFill>
              </a:defRPr>
            </a:pPr>
            <a:r>
              <a:t>Smart security cameras with built-in storage and analytics that eliminate NVR infrastructure. Provides actionable business insights while enhancing physical security through motion detection and intelligent alerts.</a:t>
            </a:r>
          </a:p>
        </p:txBody>
      </p:sp>
      <p:sp>
        <p:nvSpPr>
          <p:cNvPr id="29" name="Rectangle 28"/>
          <p:cNvSpPr/>
          <p:nvPr/>
        </p:nvSpPr>
        <p:spPr>
          <a:xfrm>
            <a:off x="1097280" y="532638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TextBox 29"/>
          <p:cNvSpPr txBox="1"/>
          <p:nvPr/>
        </p:nvSpPr>
        <p:spPr>
          <a:xfrm>
            <a:off x="1371600" y="5212080"/>
            <a:ext cx="1828800" cy="228600"/>
          </a:xfrm>
          <a:prstGeom prst="rect">
            <a:avLst/>
          </a:prstGeom>
          <a:noFill/>
        </p:spPr>
        <p:txBody>
          <a:bodyPr wrap="none" anchor="ctr">
            <a:spAutoFit/>
          </a:bodyPr>
          <a:lstStyle/>
          <a:p/>
          <a:p>
            <a:pPr algn="l">
              <a:defRPr sz="1400"/>
            </a:pPr>
            <a:r>
              <a:t>MT</a:t>
            </a:r>
          </a:p>
        </p:txBody>
      </p:sp>
      <p:sp>
        <p:nvSpPr>
          <p:cNvPr id="31" name="TextBox 30"/>
          <p:cNvSpPr txBox="1"/>
          <p:nvPr/>
        </p:nvSpPr>
        <p:spPr>
          <a:xfrm>
            <a:off x="2286000" y="5212080"/>
            <a:ext cx="1828800" cy="228600"/>
          </a:xfrm>
          <a:prstGeom prst="rect">
            <a:avLst/>
          </a:prstGeom>
          <a:noFill/>
        </p:spPr>
        <p:txBody>
          <a:bodyPr wrap="none" anchor="ctr">
            <a:spAutoFit/>
          </a:bodyPr>
          <a:lstStyle/>
          <a:p/>
          <a:p>
            <a:pPr>
              <a:defRPr sz="1200">
                <a:solidFill>
                  <a:srgbClr val="D4D4D4"/>
                </a:solidFill>
              </a:defRPr>
            </a:pPr>
            <a:r>
              <a:t>Not Deployed</a:t>
            </a:r>
          </a:p>
        </p:txBody>
      </p:sp>
      <p:sp>
        <p:nvSpPr>
          <p:cNvPr id="32" name="TextBox 31"/>
          <p:cNvSpPr txBox="1"/>
          <p:nvPr/>
        </p:nvSpPr>
        <p:spPr>
          <a:xfrm>
            <a:off x="1371600" y="5394960"/>
            <a:ext cx="3383280" cy="411480"/>
          </a:xfrm>
          <a:prstGeom prst="rect">
            <a:avLst/>
          </a:prstGeom>
          <a:noFill/>
        </p:spPr>
        <p:txBody>
          <a:bodyPr wrap="square">
            <a:spAutoFit/>
          </a:bodyPr>
          <a:lstStyle/>
          <a:p/>
          <a:p>
            <a:pPr>
              <a:lnSpc>
                <a:spcPct val="85000"/>
              </a:lnSpc>
              <a:defRPr sz="800" i="1">
                <a:solidFill>
                  <a:srgbClr val="646464"/>
                </a:solidFill>
              </a:defRPr>
            </a:pPr>
            <a:r>
              <a:t>Environmental sensors that monitor temperature, humidity, door status, and water leaks. Protects critical infrastructure with real-time alerts, preventing costly downtime and damage to sensitive equipment.</a:t>
            </a:r>
          </a:p>
        </p:txBody>
      </p:sp>
      <p:sp>
        <p:nvSpPr>
          <p:cNvPr id="33" name="Rectangle 32"/>
          <p:cNvSpPr/>
          <p:nvPr/>
        </p:nvSpPr>
        <p:spPr>
          <a:xfrm>
            <a:off x="5669280" y="276606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5943600" y="2651760"/>
            <a:ext cx="3200400" cy="228600"/>
          </a:xfrm>
          <a:prstGeom prst="rect">
            <a:avLst/>
          </a:prstGeom>
          <a:noFill/>
        </p:spPr>
        <p:txBody>
          <a:bodyPr wrap="none" anchor="ctr">
            <a:spAutoFit/>
          </a:bodyPr>
          <a:lstStyle/>
          <a:p/>
          <a:p>
            <a:pPr algn="l">
              <a:defRPr sz="1400"/>
            </a:pPr>
            <a:r>
              <a:t>Secure Connect</a:t>
            </a:r>
          </a:p>
        </p:txBody>
      </p:sp>
      <p:sp>
        <p:nvSpPr>
          <p:cNvPr id="35" name="TextBox 34"/>
          <p:cNvSpPr txBox="1"/>
          <p:nvPr/>
        </p:nvSpPr>
        <p:spPr>
          <a:xfrm>
            <a:off x="9144000" y="265176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36" name="TextBox 35"/>
          <p:cNvSpPr txBox="1"/>
          <p:nvPr/>
        </p:nvSpPr>
        <p:spPr>
          <a:xfrm>
            <a:off x="5943600" y="2834640"/>
            <a:ext cx="3383280" cy="411480"/>
          </a:xfrm>
          <a:prstGeom prst="rect">
            <a:avLst/>
          </a:prstGeom>
          <a:noFill/>
        </p:spPr>
        <p:txBody>
          <a:bodyPr wrap="square">
            <a:spAutoFit/>
          </a:bodyPr>
          <a:lstStyle/>
          <a:p/>
          <a:p>
            <a:pPr>
              <a:lnSpc>
                <a:spcPct val="85000"/>
              </a:lnSpc>
              <a:defRPr sz="800" i="1">
                <a:solidFill>
                  <a:srgbClr val="646464"/>
                </a:solidFill>
              </a:defRPr>
            </a:pPr>
            <a:r>
              <a:t>Zero-trust solution that secures branches and remote users without traditional VPN complexity while also providing decentralization or VPN Hubs. Provides seamless connectivity for remote workers while enforcing granular security policies based on user, device, and application context.</a:t>
            </a:r>
          </a:p>
        </p:txBody>
      </p:sp>
      <p:sp>
        <p:nvSpPr>
          <p:cNvPr id="37" name="Rectangle 36"/>
          <p:cNvSpPr/>
          <p:nvPr/>
        </p:nvSpPr>
        <p:spPr>
          <a:xfrm>
            <a:off x="5669280" y="358902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5943600" y="3474720"/>
            <a:ext cx="3200400" cy="228600"/>
          </a:xfrm>
          <a:prstGeom prst="rect">
            <a:avLst/>
          </a:prstGeom>
          <a:noFill/>
        </p:spPr>
        <p:txBody>
          <a:bodyPr wrap="none" anchor="ctr">
            <a:spAutoFit/>
          </a:bodyPr>
          <a:lstStyle/>
          <a:p/>
          <a:p>
            <a:pPr algn="l">
              <a:defRPr sz="1400"/>
            </a:pPr>
            <a:r>
              <a:t>Umbrella Secure Internet Gateway</a:t>
            </a:r>
          </a:p>
        </p:txBody>
      </p:sp>
      <p:sp>
        <p:nvSpPr>
          <p:cNvPr id="39" name="TextBox 38"/>
          <p:cNvSpPr txBox="1"/>
          <p:nvPr/>
        </p:nvSpPr>
        <p:spPr>
          <a:xfrm>
            <a:off x="9144000" y="347472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40" name="TextBox 39"/>
          <p:cNvSpPr txBox="1"/>
          <p:nvPr/>
        </p:nvSpPr>
        <p:spPr>
          <a:xfrm>
            <a:off x="5943600" y="3657600"/>
            <a:ext cx="3383280" cy="411480"/>
          </a:xfrm>
          <a:prstGeom prst="rect">
            <a:avLst/>
          </a:prstGeom>
          <a:noFill/>
        </p:spPr>
        <p:txBody>
          <a:bodyPr wrap="square">
            <a:spAutoFit/>
          </a:bodyPr>
          <a:lstStyle/>
          <a:p/>
          <a:p>
            <a:pPr>
              <a:lnSpc>
                <a:spcPct val="85000"/>
              </a:lnSpc>
              <a:defRPr sz="800" i="1">
                <a:solidFill>
                  <a:srgbClr val="646464"/>
                </a:solidFill>
              </a:defRPr>
            </a:pPr>
            <a:r>
              <a:t>Cloud-delivered security service that blocks threats at the DNS layer before they reach your network. Stops malware, ransomware, and phishing attacks while providing secure internet access from any location.</a:t>
            </a:r>
          </a:p>
        </p:txBody>
      </p:sp>
      <p:sp>
        <p:nvSpPr>
          <p:cNvPr id="41" name="Rectangle 40"/>
          <p:cNvSpPr/>
          <p:nvPr/>
        </p:nvSpPr>
        <p:spPr>
          <a:xfrm>
            <a:off x="5669280" y="441198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TextBox 41"/>
          <p:cNvSpPr txBox="1"/>
          <p:nvPr/>
        </p:nvSpPr>
        <p:spPr>
          <a:xfrm>
            <a:off x="5943600" y="4297680"/>
            <a:ext cx="3200400" cy="228600"/>
          </a:xfrm>
          <a:prstGeom prst="rect">
            <a:avLst/>
          </a:prstGeom>
          <a:noFill/>
        </p:spPr>
        <p:txBody>
          <a:bodyPr wrap="none" anchor="ctr">
            <a:spAutoFit/>
          </a:bodyPr>
          <a:lstStyle/>
          <a:p/>
          <a:p>
            <a:pPr algn="l">
              <a:defRPr sz="1400"/>
            </a:pPr>
            <a:r>
              <a:t>Thousand Eyes</a:t>
            </a:r>
          </a:p>
        </p:txBody>
      </p:sp>
      <p:sp>
        <p:nvSpPr>
          <p:cNvPr id="43" name="TextBox 42"/>
          <p:cNvSpPr txBox="1"/>
          <p:nvPr/>
        </p:nvSpPr>
        <p:spPr>
          <a:xfrm>
            <a:off x="9144000" y="429768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44" name="TextBox 43"/>
          <p:cNvSpPr txBox="1"/>
          <p:nvPr/>
        </p:nvSpPr>
        <p:spPr>
          <a:xfrm>
            <a:off x="5943600" y="4480560"/>
            <a:ext cx="3383280" cy="411480"/>
          </a:xfrm>
          <a:prstGeom prst="rect">
            <a:avLst/>
          </a:prstGeom>
          <a:noFill/>
        </p:spPr>
        <p:txBody>
          <a:bodyPr wrap="square">
            <a:spAutoFit/>
          </a:bodyPr>
          <a:lstStyle/>
          <a:p/>
          <a:p>
            <a:pPr>
              <a:lnSpc>
                <a:spcPct val="85000"/>
              </a:lnSpc>
              <a:defRPr sz="800" i="1">
                <a:solidFill>
                  <a:srgbClr val="646464"/>
                </a:solidFill>
              </a:defRPr>
            </a:pPr>
            <a:r>
              <a:t>End-to-end visibility solution that identifies performance issues across your entire digital supply chain. Reduces troubleshooting time from hours to minutes by pinpointing exactly where problems occur—in your network, ISP, or cloud services.</a:t>
            </a:r>
          </a:p>
        </p:txBody>
      </p:sp>
      <p:sp>
        <p:nvSpPr>
          <p:cNvPr id="45" name="Rectangle 44"/>
          <p:cNvSpPr/>
          <p:nvPr/>
        </p:nvSpPr>
        <p:spPr>
          <a:xfrm>
            <a:off x="5669280" y="523494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TextBox 45"/>
          <p:cNvSpPr txBox="1"/>
          <p:nvPr/>
        </p:nvSpPr>
        <p:spPr>
          <a:xfrm>
            <a:off x="5943600" y="5120640"/>
            <a:ext cx="3200400" cy="228600"/>
          </a:xfrm>
          <a:prstGeom prst="rect">
            <a:avLst/>
          </a:prstGeom>
          <a:noFill/>
        </p:spPr>
        <p:txBody>
          <a:bodyPr wrap="none" anchor="ctr">
            <a:spAutoFit/>
          </a:bodyPr>
          <a:lstStyle/>
          <a:p/>
          <a:p>
            <a:pPr algn="l">
              <a:defRPr sz="1400"/>
            </a:pPr>
            <a:r>
              <a:t>Spaces</a:t>
            </a:r>
          </a:p>
        </p:txBody>
      </p:sp>
      <p:sp>
        <p:nvSpPr>
          <p:cNvPr id="47" name="TextBox 46"/>
          <p:cNvSpPr txBox="1"/>
          <p:nvPr/>
        </p:nvSpPr>
        <p:spPr>
          <a:xfrm>
            <a:off x="9144000" y="512064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48" name="TextBox 47"/>
          <p:cNvSpPr txBox="1"/>
          <p:nvPr/>
        </p:nvSpPr>
        <p:spPr>
          <a:xfrm>
            <a:off x="5943600" y="5303520"/>
            <a:ext cx="3383280" cy="411480"/>
          </a:xfrm>
          <a:prstGeom prst="rect">
            <a:avLst/>
          </a:prstGeom>
          <a:noFill/>
        </p:spPr>
        <p:txBody>
          <a:bodyPr wrap="square">
            <a:spAutoFit/>
          </a:bodyPr>
          <a:lstStyle/>
          <a:p/>
          <a:p>
            <a:pPr>
              <a:lnSpc>
                <a:spcPct val="85000"/>
              </a:lnSpc>
              <a:defRPr sz="800" i="1">
                <a:solidFill>
                  <a:srgbClr val="646464"/>
                </a:solidFill>
              </a:defRPr>
            </a:pPr>
            <a:r>
              <a:t>Smart workplace platform that uses existing Meraki infrastructure to provide real-time occupancy insights. Optimizes space utilization, improves workplace experience, and delivers actionable data for real estate decisions.</a:t>
            </a:r>
          </a:p>
        </p:txBody>
      </p:sp>
      <p:sp>
        <p:nvSpPr>
          <p:cNvPr id="49" name="Rectangle 48"/>
          <p:cNvSpPr/>
          <p:nvPr/>
        </p:nvSpPr>
        <p:spPr>
          <a:xfrm>
            <a:off x="5669280" y="605790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TextBox 49"/>
          <p:cNvSpPr txBox="1"/>
          <p:nvPr/>
        </p:nvSpPr>
        <p:spPr>
          <a:xfrm>
            <a:off x="5943600" y="5943600"/>
            <a:ext cx="3200400" cy="228600"/>
          </a:xfrm>
          <a:prstGeom prst="rect">
            <a:avLst/>
          </a:prstGeom>
          <a:noFill/>
        </p:spPr>
        <p:txBody>
          <a:bodyPr wrap="none" anchor="ctr">
            <a:spAutoFit/>
          </a:bodyPr>
          <a:lstStyle/>
          <a:p/>
          <a:p>
            <a:pPr algn="l">
              <a:defRPr sz="1400"/>
            </a:pPr>
            <a:r>
              <a:t>XDR</a:t>
            </a:r>
          </a:p>
        </p:txBody>
      </p:sp>
      <p:sp>
        <p:nvSpPr>
          <p:cNvPr id="51" name="TextBox 50"/>
          <p:cNvSpPr txBox="1"/>
          <p:nvPr/>
        </p:nvSpPr>
        <p:spPr>
          <a:xfrm>
            <a:off x="9144000" y="594360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52" name="TextBox 51"/>
          <p:cNvSpPr txBox="1"/>
          <p:nvPr/>
        </p:nvSpPr>
        <p:spPr>
          <a:xfrm>
            <a:off x="5943600" y="6126480"/>
            <a:ext cx="3383280" cy="411480"/>
          </a:xfrm>
          <a:prstGeom prst="rect">
            <a:avLst/>
          </a:prstGeom>
          <a:noFill/>
        </p:spPr>
        <p:txBody>
          <a:bodyPr wrap="square">
            <a:spAutoFit/>
          </a:bodyPr>
          <a:lstStyle/>
          <a:p/>
          <a:p>
            <a:pPr>
              <a:lnSpc>
                <a:spcPct val="85000"/>
              </a:lnSpc>
              <a:defRPr sz="800" i="1">
                <a:solidFill>
                  <a:srgbClr val="646464"/>
                </a:solidFill>
              </a:defRPr>
            </a:pPr>
            <a:r>
              <a:t>Extended detection and response security that correlates threats across your network, endpoints, and cloud. Enhances security posture by automating threat detection, investigation, and response for faster remediation of sophisticated attacks.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0"/>
            <a:ext cx="8229600" cy="457200"/>
          </a:xfrm>
          <a:prstGeom prst="rect">
            <a:avLst/>
          </a:prstGeom>
          <a:noFill/>
        </p:spPr>
        <p:txBody>
          <a:bodyPr wrap="none">
            <a:spAutoFit/>
          </a:bodyPr>
          <a:lstStyle/>
          <a:p/>
          <a:p>
            <a:pPr>
              <a:defRPr sz="2400" b="1"/>
            </a:pPr>
            <a:r>
              <a:t>Predictive Lifecycle Management</a:t>
            </a:r>
          </a:p>
        </p:txBody>
      </p:sp>
      <p:cxnSp>
        <p:nvCxnSpPr>
          <p:cNvPr id="3" name="Connector 2"/>
          <p:cNvCxnSpPr/>
          <p:nvPr/>
        </p:nvCxnSpPr>
        <p:spPr>
          <a:xfrm>
            <a:off x="457200" y="685800"/>
            <a:ext cx="82296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978408" y="585216"/>
            <a:ext cx="2743200" cy="274320"/>
          </a:xfrm>
          <a:prstGeom prst="rect">
            <a:avLst/>
          </a:prstGeom>
          <a:noFill/>
        </p:spPr>
        <p:txBody>
          <a:bodyPr wrap="none">
            <a:spAutoFit/>
          </a:bodyPr>
          <a:lstStyle/>
          <a:p/>
          <a:p>
            <a:pPr>
              <a:defRPr sz="1400" b="1"/>
            </a:pPr>
            <a:r>
              <a:t>Device Risk Assessment</a:t>
            </a:r>
          </a:p>
        </p:txBody>
      </p:sp>
      <p:graphicFrame>
        <p:nvGraphicFramePr>
          <p:cNvPr id="5" name="Chart 4"/>
          <p:cNvGraphicFramePr>
            <a:graphicFrameLocks noGrp="1"/>
          </p:cNvGraphicFramePr>
          <p:nvPr/>
        </p:nvGraphicFramePr>
        <p:xfrm>
          <a:off x="640080" y="1051560"/>
          <a:ext cx="2743200" cy="2240280"/>
        </p:xfrm>
        <a:graphic>
          <a:graphicData uri="http://schemas.openxmlformats.org/drawingml/2006/chart">
            <c:chart xmlns:c="http://schemas.openxmlformats.org/drawingml/2006/chart" r:id="rId2"/>
          </a:graphicData>
        </a:graphic>
      </p:graphicFrame>
      <p:sp>
        <p:nvSpPr>
          <p:cNvPr id="6" name="TextBox 5"/>
          <p:cNvSpPr txBox="1"/>
          <p:nvPr/>
        </p:nvSpPr>
        <p:spPr>
          <a:xfrm>
            <a:off x="640080" y="2651760"/>
            <a:ext cx="2743200" cy="365760"/>
          </a:xfrm>
          <a:prstGeom prst="rect">
            <a:avLst/>
          </a:prstGeom>
          <a:noFill/>
        </p:spPr>
        <p:txBody>
          <a:bodyPr wrap="none">
            <a:spAutoFit/>
          </a:bodyPr>
          <a:lstStyle/>
          <a:p/>
          <a:p>
            <a:pPr algn="l">
              <a:defRPr sz="800" i="1"/>
            </a:pPr>
            <a:r>
              <a:t>Note: Risk assessment considers End of Support dates (primary factor) and End of Sale dates (secondary factor).</a:t>
            </a:r>
          </a:p>
        </p:txBody>
      </p:sp>
      <p:sp>
        <p:nvSpPr>
          <p:cNvPr id="7" name="TextBox 6"/>
          <p:cNvSpPr txBox="1"/>
          <p:nvPr/>
        </p:nvSpPr>
        <p:spPr>
          <a:xfrm>
            <a:off x="7150608" y="585216"/>
            <a:ext cx="2743200" cy="274320"/>
          </a:xfrm>
          <a:prstGeom prst="rect">
            <a:avLst/>
          </a:prstGeom>
          <a:noFill/>
        </p:spPr>
        <p:txBody>
          <a:bodyPr wrap="none">
            <a:spAutoFit/>
          </a:bodyPr>
          <a:lstStyle/>
          <a:p/>
          <a:p>
            <a:pPr>
              <a:defRPr sz="1400" b="1"/>
            </a:pPr>
            <a:r>
              <a:t>Forecasted Replacement Budget</a:t>
            </a:r>
          </a:p>
        </p:txBody>
      </p:sp>
      <p:graphicFrame>
        <p:nvGraphicFramePr>
          <p:cNvPr id="8" name="Chart 7"/>
          <p:cNvGraphicFramePr>
            <a:graphicFrameLocks noGrp="1"/>
          </p:cNvGraphicFramePr>
          <p:nvPr/>
        </p:nvGraphicFramePr>
        <p:xfrm>
          <a:off x="5943600" y="987552"/>
          <a:ext cx="4379976" cy="2286000"/>
        </p:xfrm>
        <a:graphic>
          <a:graphicData uri="http://schemas.openxmlformats.org/drawingml/2006/chart">
            <c:chart xmlns:c="http://schemas.openxmlformats.org/drawingml/2006/chart" r:id="rId3"/>
          </a:graphicData>
        </a:graphic>
      </p:graphicFrame>
      <p:sp>
        <p:nvSpPr>
          <p:cNvPr id="9" name="TextBox 8"/>
          <p:cNvSpPr txBox="1"/>
          <p:nvPr/>
        </p:nvSpPr>
        <p:spPr>
          <a:xfrm>
            <a:off x="155448" y="2999232"/>
            <a:ext cx="5843016" cy="274320"/>
          </a:xfrm>
          <a:prstGeom prst="rect">
            <a:avLst/>
          </a:prstGeom>
          <a:noFill/>
        </p:spPr>
        <p:txBody>
          <a:bodyPr wrap="none">
            <a:spAutoFit/>
          </a:bodyPr>
          <a:lstStyle/>
          <a:p/>
          <a:p>
            <a:pPr>
              <a:defRPr sz="1400" b="1"/>
            </a:pPr>
            <a:r>
              <a:t>Priority Device List (Top 9)</a:t>
            </a:r>
          </a:p>
        </p:txBody>
      </p:sp>
      <p:graphicFrame>
        <p:nvGraphicFramePr>
          <p:cNvPr id="10" name="Table 9"/>
          <p:cNvGraphicFramePr>
            <a:graphicFrameLocks noGrp="1"/>
          </p:cNvGraphicFramePr>
          <p:nvPr/>
        </p:nvGraphicFramePr>
        <p:xfrm>
          <a:off x="155448" y="3529584"/>
          <a:ext cx="5843016" cy="2615184"/>
        </p:xfrm>
        <a:graphic>
          <a:graphicData uri="http://schemas.openxmlformats.org/drawingml/2006/table">
            <a:tbl>
              <a:tblPr firstRow="1" bandRow="1">
                <a:tableStyleId>{5C22544A-7EE6-4342-B048-85BDC9FD1C3A}</a:tableStyleId>
              </a:tblPr>
              <a:tblGrid>
                <a:gridCol w="1645920"/>
                <a:gridCol w="1371600"/>
                <a:gridCol w="822960"/>
                <a:gridCol w="1097280"/>
                <a:gridCol w="905256"/>
              </a:tblGrid>
              <a:tr h="261518">
                <a:tc>
                  <a:txBody>
                    <a:bodyPr/>
                    <a:lstStyle/>
                    <a:p>
                      <a:pPr algn="ctr">
                        <a:defRPr b="1" sz="1000">
                          <a:solidFill>
                            <a:srgbClr val="FFFFFF"/>
                          </a:solidFill>
                        </a:defRPr>
                      </a:pPr>
                      <a:r>
                        <a:t>Model</a:t>
                      </a:r>
                    </a:p>
                  </a:txBody>
                  <a:tcPr>
                    <a:solidFill>
                      <a:srgbClr val="0078CE"/>
                    </a:solidFill>
                  </a:tcPr>
                </a:tc>
                <a:tc>
                  <a:txBody>
                    <a:bodyPr/>
                    <a:lstStyle/>
                    <a:p>
                      <a:pPr algn="ctr">
                        <a:defRPr b="1" sz="1000">
                          <a:solidFill>
                            <a:srgbClr val="FFFFFF"/>
                          </a:solidFill>
                        </a:defRPr>
                      </a:pPr>
                      <a:r>
                        <a:t>Serial</a:t>
                      </a:r>
                    </a:p>
                  </a:txBody>
                  <a:tcPr>
                    <a:solidFill>
                      <a:srgbClr val="0078CE"/>
                    </a:solidFill>
                  </a:tcPr>
                </a:tc>
                <a:tc>
                  <a:txBody>
                    <a:bodyPr/>
                    <a:lstStyle/>
                    <a:p>
                      <a:pPr algn="ctr">
                        <a:defRPr b="1" sz="1000">
                          <a:solidFill>
                            <a:srgbClr val="FFFFFF"/>
                          </a:solidFill>
                        </a:defRPr>
                      </a:pPr>
                      <a:r>
                        <a:t>Risk Score</a:t>
                      </a:r>
                    </a:p>
                  </a:txBody>
                  <a:tcPr>
                    <a:solidFill>
                      <a:srgbClr val="0078CE"/>
                    </a:solidFill>
                  </a:tcPr>
                </a:tc>
                <a:tc>
                  <a:txBody>
                    <a:bodyPr/>
                    <a:lstStyle/>
                    <a:p>
                      <a:pPr algn="ctr">
                        <a:defRPr b="1" sz="1000">
                          <a:solidFill>
                            <a:srgbClr val="FFFFFF"/>
                          </a:solidFill>
                        </a:defRPr>
                      </a:pPr>
                      <a:r>
                        <a:t>Lifecycle Status</a:t>
                      </a:r>
                    </a:p>
                  </a:txBody>
                  <a:tcPr>
                    <a:solidFill>
                      <a:srgbClr val="0078CE"/>
                    </a:solidFill>
                  </a:tcPr>
                </a:tc>
                <a:tc>
                  <a:txBody>
                    <a:bodyPr/>
                    <a:lstStyle/>
                    <a:p>
                      <a:pPr algn="ctr">
                        <a:defRPr b="1" sz="1000">
                          <a:solidFill>
                            <a:srgbClr val="FFFFFF"/>
                          </a:solidFill>
                        </a:defRPr>
                      </a:pPr>
                      <a:r>
                        <a:t>Est. Cost</a:t>
                      </a:r>
                    </a:p>
                  </a:txBody>
                  <a:tcPr>
                    <a:solidFill>
                      <a:srgbClr val="0078CE"/>
                    </a:solidFill>
                  </a:tcPr>
                </a:tc>
              </a:tr>
              <a:tr h="261518">
                <a:tc>
                  <a:txBody>
                    <a:bodyPr/>
                    <a:lstStyle/>
                    <a:p>
                      <a:pPr>
                        <a:defRPr sz="900"/>
                      </a:pPr>
                      <a:r>
                        <a:t>MX67</a:t>
                      </a:r>
                    </a:p>
                  </a:txBody>
                  <a:tcPr>
                    <a:solidFill>
                      <a:srgbClr val="F5F7FA"/>
                    </a:solidFill>
                  </a:tcPr>
                </a:tc>
                <a:tc>
                  <a:txBody>
                    <a:bodyPr/>
                    <a:lstStyle/>
                    <a:p>
                      <a:pPr>
                        <a:defRPr sz="900"/>
                      </a:pPr>
                      <a:r>
                        <a:t>Q2FY-28WC-CT7S</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r h="261518">
                <a:tc>
                  <a:txBody>
                    <a:bodyPr/>
                    <a:lstStyle/>
                    <a:p>
                      <a:pPr>
                        <a:defRPr sz="900"/>
                      </a:pPr>
                      <a:r>
                        <a:t>MX67</a:t>
                      </a:r>
                    </a:p>
                  </a:txBody>
                  <a:tcPr>
                    <a:solidFill>
                      <a:srgbClr val="FFFFFF"/>
                    </a:solidFill>
                  </a:tcPr>
                </a:tc>
                <a:tc>
                  <a:txBody>
                    <a:bodyPr/>
                    <a:lstStyle/>
                    <a:p>
                      <a:pPr>
                        <a:defRPr sz="900"/>
                      </a:pPr>
                      <a:r>
                        <a:t>Q2FY-2EBJ-E4PD</a:t>
                      </a:r>
                    </a:p>
                  </a:txBody>
                  <a:tcPr>
                    <a:solidFill>
                      <a:srgbClr val="FFFFFF"/>
                    </a:solidFill>
                  </a:tcPr>
                </a:tc>
                <a:tc>
                  <a:txBody>
                    <a:bodyPr/>
                    <a:lstStyle/>
                    <a:p>
                      <a:pPr algn="ctr">
                        <a:defRPr sz="900"/>
                      </a:pPr>
                      <a:r>
                        <a:t>0</a:t>
                      </a:r>
                    </a:p>
                  </a:txBody>
                  <a:tcPr>
                    <a:solidFill>
                      <a:srgbClr val="FFFFFF"/>
                    </a:solidFill>
                  </a:tcPr>
                </a:tc>
                <a:tc>
                  <a:txBody>
                    <a:bodyPr/>
                    <a:lstStyle/>
                    <a:p>
                      <a:pPr algn="ctr">
                        <a:defRPr sz="900"/>
                      </a:pPr>
                      <a:r>
                        <a:t>Current</a:t>
                      </a:r>
                    </a:p>
                  </a:txBody>
                  <a:tcPr>
                    <a:solidFill>
                      <a:srgbClr val="FFFFFF"/>
                    </a:solidFill>
                  </a:tcPr>
                </a:tc>
                <a:tc>
                  <a:txBody>
                    <a:bodyPr/>
                    <a:lstStyle/>
                    <a:p>
                      <a:pPr algn="r">
                        <a:defRPr sz="900"/>
                      </a:pPr>
                      <a:r>
                        <a:t>$626.82</a:t>
                      </a:r>
                    </a:p>
                  </a:txBody>
                  <a:tcPr>
                    <a:solidFill>
                      <a:srgbClr val="FFFFFF"/>
                    </a:solidFill>
                  </a:tcPr>
                </a:tc>
              </a:tr>
              <a:tr h="261518">
                <a:tc>
                  <a:txBody>
                    <a:bodyPr/>
                    <a:lstStyle/>
                    <a:p>
                      <a:pPr>
                        <a:defRPr sz="900"/>
                      </a:pPr>
                      <a:r>
                        <a:t>MX67</a:t>
                      </a:r>
                    </a:p>
                  </a:txBody>
                  <a:tcPr>
                    <a:solidFill>
                      <a:srgbClr val="F5F7FA"/>
                    </a:solidFill>
                  </a:tcPr>
                </a:tc>
                <a:tc>
                  <a:txBody>
                    <a:bodyPr/>
                    <a:lstStyle/>
                    <a:p>
                      <a:pPr>
                        <a:defRPr sz="900"/>
                      </a:pPr>
                      <a:r>
                        <a:t>Q2FY-3ACA-2HHD</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r h="261518">
                <a:tc>
                  <a:txBody>
                    <a:bodyPr/>
                    <a:lstStyle/>
                    <a:p>
                      <a:pPr>
                        <a:defRPr sz="900"/>
                      </a:pPr>
                      <a:r>
                        <a:t>MX67</a:t>
                      </a:r>
                    </a:p>
                  </a:txBody>
                  <a:tcPr>
                    <a:solidFill>
                      <a:srgbClr val="FFFFFF"/>
                    </a:solidFill>
                  </a:tcPr>
                </a:tc>
                <a:tc>
                  <a:txBody>
                    <a:bodyPr/>
                    <a:lstStyle/>
                    <a:p>
                      <a:pPr>
                        <a:defRPr sz="900"/>
                      </a:pPr>
                      <a:r>
                        <a:t>Q2FY-3LWX-9DZU</a:t>
                      </a:r>
                    </a:p>
                  </a:txBody>
                  <a:tcPr>
                    <a:solidFill>
                      <a:srgbClr val="FFFFFF"/>
                    </a:solidFill>
                  </a:tcPr>
                </a:tc>
                <a:tc>
                  <a:txBody>
                    <a:bodyPr/>
                    <a:lstStyle/>
                    <a:p>
                      <a:pPr algn="ctr">
                        <a:defRPr sz="900"/>
                      </a:pPr>
                      <a:r>
                        <a:t>0</a:t>
                      </a:r>
                    </a:p>
                  </a:txBody>
                  <a:tcPr>
                    <a:solidFill>
                      <a:srgbClr val="FFFFFF"/>
                    </a:solidFill>
                  </a:tcPr>
                </a:tc>
                <a:tc>
                  <a:txBody>
                    <a:bodyPr/>
                    <a:lstStyle/>
                    <a:p>
                      <a:pPr algn="ctr">
                        <a:defRPr sz="900"/>
                      </a:pPr>
                      <a:r>
                        <a:t>Current</a:t>
                      </a:r>
                    </a:p>
                  </a:txBody>
                  <a:tcPr>
                    <a:solidFill>
                      <a:srgbClr val="FFFFFF"/>
                    </a:solidFill>
                  </a:tcPr>
                </a:tc>
                <a:tc>
                  <a:txBody>
                    <a:bodyPr/>
                    <a:lstStyle/>
                    <a:p>
                      <a:pPr algn="r">
                        <a:defRPr sz="900"/>
                      </a:pPr>
                      <a:r>
                        <a:t>$626.82</a:t>
                      </a:r>
                    </a:p>
                  </a:txBody>
                  <a:tcPr>
                    <a:solidFill>
                      <a:srgbClr val="FFFFFF"/>
                    </a:solidFill>
                  </a:tcPr>
                </a:tc>
              </a:tr>
              <a:tr h="261518">
                <a:tc>
                  <a:txBody>
                    <a:bodyPr/>
                    <a:lstStyle/>
                    <a:p>
                      <a:pPr>
                        <a:defRPr sz="900"/>
                      </a:pPr>
                      <a:r>
                        <a:t>MX67</a:t>
                      </a:r>
                    </a:p>
                  </a:txBody>
                  <a:tcPr>
                    <a:solidFill>
                      <a:srgbClr val="F5F7FA"/>
                    </a:solidFill>
                  </a:tcPr>
                </a:tc>
                <a:tc>
                  <a:txBody>
                    <a:bodyPr/>
                    <a:lstStyle/>
                    <a:p>
                      <a:pPr>
                        <a:defRPr sz="900"/>
                      </a:pPr>
                      <a:r>
                        <a:t>Q2FY-3M5J-EUNY</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r h="261518">
                <a:tc>
                  <a:txBody>
                    <a:bodyPr/>
                    <a:lstStyle/>
                    <a:p>
                      <a:pPr>
                        <a:defRPr sz="900"/>
                      </a:pPr>
                      <a:r>
                        <a:t>MX67</a:t>
                      </a:r>
                    </a:p>
                  </a:txBody>
                  <a:tcPr>
                    <a:solidFill>
                      <a:srgbClr val="FFFFFF"/>
                    </a:solidFill>
                  </a:tcPr>
                </a:tc>
                <a:tc>
                  <a:txBody>
                    <a:bodyPr/>
                    <a:lstStyle/>
                    <a:p>
                      <a:pPr>
                        <a:defRPr sz="900"/>
                      </a:pPr>
                      <a:r>
                        <a:t>Q2FY-497H-Y4SE</a:t>
                      </a:r>
                    </a:p>
                  </a:txBody>
                  <a:tcPr>
                    <a:solidFill>
                      <a:srgbClr val="FFFFFF"/>
                    </a:solidFill>
                  </a:tcPr>
                </a:tc>
                <a:tc>
                  <a:txBody>
                    <a:bodyPr/>
                    <a:lstStyle/>
                    <a:p>
                      <a:pPr algn="ctr">
                        <a:defRPr sz="900"/>
                      </a:pPr>
                      <a:r>
                        <a:t>0</a:t>
                      </a:r>
                    </a:p>
                  </a:txBody>
                  <a:tcPr>
                    <a:solidFill>
                      <a:srgbClr val="FFFFFF"/>
                    </a:solidFill>
                  </a:tcPr>
                </a:tc>
                <a:tc>
                  <a:txBody>
                    <a:bodyPr/>
                    <a:lstStyle/>
                    <a:p>
                      <a:pPr algn="ctr">
                        <a:defRPr sz="900"/>
                      </a:pPr>
                      <a:r>
                        <a:t>Current</a:t>
                      </a:r>
                    </a:p>
                  </a:txBody>
                  <a:tcPr>
                    <a:solidFill>
                      <a:srgbClr val="FFFFFF"/>
                    </a:solidFill>
                  </a:tcPr>
                </a:tc>
                <a:tc>
                  <a:txBody>
                    <a:bodyPr/>
                    <a:lstStyle/>
                    <a:p>
                      <a:pPr algn="r">
                        <a:defRPr sz="900"/>
                      </a:pPr>
                      <a:r>
                        <a:t>$626.82</a:t>
                      </a:r>
                    </a:p>
                  </a:txBody>
                  <a:tcPr>
                    <a:solidFill>
                      <a:srgbClr val="FFFFFF"/>
                    </a:solidFill>
                  </a:tcPr>
                </a:tc>
              </a:tr>
              <a:tr h="261518">
                <a:tc>
                  <a:txBody>
                    <a:bodyPr/>
                    <a:lstStyle/>
                    <a:p>
                      <a:pPr>
                        <a:defRPr sz="900"/>
                      </a:pPr>
                      <a:r>
                        <a:t>MX67</a:t>
                      </a:r>
                    </a:p>
                  </a:txBody>
                  <a:tcPr>
                    <a:solidFill>
                      <a:srgbClr val="F5F7FA"/>
                    </a:solidFill>
                  </a:tcPr>
                </a:tc>
                <a:tc>
                  <a:txBody>
                    <a:bodyPr/>
                    <a:lstStyle/>
                    <a:p>
                      <a:pPr>
                        <a:defRPr sz="900"/>
                      </a:pPr>
                      <a:r>
                        <a:t>Q2FY-4YWT-8UQZ</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r h="261518">
                <a:tc>
                  <a:txBody>
                    <a:bodyPr/>
                    <a:lstStyle/>
                    <a:p>
                      <a:pPr>
                        <a:defRPr sz="900"/>
                      </a:pPr>
                      <a:r>
                        <a:t>MX67</a:t>
                      </a:r>
                    </a:p>
                  </a:txBody>
                  <a:tcPr>
                    <a:solidFill>
                      <a:srgbClr val="FFFFFF"/>
                    </a:solidFill>
                  </a:tcPr>
                </a:tc>
                <a:tc>
                  <a:txBody>
                    <a:bodyPr/>
                    <a:lstStyle/>
                    <a:p>
                      <a:pPr>
                        <a:defRPr sz="900"/>
                      </a:pPr>
                      <a:r>
                        <a:t>Q2FY-4ZU7-LPHF</a:t>
                      </a:r>
                    </a:p>
                  </a:txBody>
                  <a:tcPr>
                    <a:solidFill>
                      <a:srgbClr val="FFFFFF"/>
                    </a:solidFill>
                  </a:tcPr>
                </a:tc>
                <a:tc>
                  <a:txBody>
                    <a:bodyPr/>
                    <a:lstStyle/>
                    <a:p>
                      <a:pPr algn="ctr">
                        <a:defRPr sz="900"/>
                      </a:pPr>
                      <a:r>
                        <a:t>0</a:t>
                      </a:r>
                    </a:p>
                  </a:txBody>
                  <a:tcPr>
                    <a:solidFill>
                      <a:srgbClr val="FFFFFF"/>
                    </a:solidFill>
                  </a:tcPr>
                </a:tc>
                <a:tc>
                  <a:txBody>
                    <a:bodyPr/>
                    <a:lstStyle/>
                    <a:p>
                      <a:pPr algn="ctr">
                        <a:defRPr sz="900"/>
                      </a:pPr>
                      <a:r>
                        <a:t>Current</a:t>
                      </a:r>
                    </a:p>
                  </a:txBody>
                  <a:tcPr>
                    <a:solidFill>
                      <a:srgbClr val="FFFFFF"/>
                    </a:solidFill>
                  </a:tcPr>
                </a:tc>
                <a:tc>
                  <a:txBody>
                    <a:bodyPr/>
                    <a:lstStyle/>
                    <a:p>
                      <a:pPr algn="r">
                        <a:defRPr sz="900"/>
                      </a:pPr>
                      <a:r>
                        <a:t>$626.82</a:t>
                      </a:r>
                    </a:p>
                  </a:txBody>
                  <a:tcPr>
                    <a:solidFill>
                      <a:srgbClr val="FFFFFF"/>
                    </a:solidFill>
                  </a:tcPr>
                </a:tc>
              </a:tr>
              <a:tr h="261522">
                <a:tc>
                  <a:txBody>
                    <a:bodyPr/>
                    <a:lstStyle/>
                    <a:p>
                      <a:pPr>
                        <a:defRPr sz="900"/>
                      </a:pPr>
                      <a:r>
                        <a:t>MX67</a:t>
                      </a:r>
                    </a:p>
                  </a:txBody>
                  <a:tcPr>
                    <a:solidFill>
                      <a:srgbClr val="F5F7FA"/>
                    </a:solidFill>
                  </a:tcPr>
                </a:tc>
                <a:tc>
                  <a:txBody>
                    <a:bodyPr/>
                    <a:lstStyle/>
                    <a:p>
                      <a:pPr>
                        <a:defRPr sz="900"/>
                      </a:pPr>
                      <a:r>
                        <a:t>Q2FY-5W2J-D9G5</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bl>
          </a:graphicData>
        </a:graphic>
      </p:graphicFrame>
      <p:sp>
        <p:nvSpPr>
          <p:cNvPr id="11" name="TextBox 10"/>
          <p:cNvSpPr txBox="1"/>
          <p:nvPr/>
        </p:nvSpPr>
        <p:spPr>
          <a:xfrm>
            <a:off x="6190488" y="2999232"/>
            <a:ext cx="6217920" cy="274320"/>
          </a:xfrm>
          <a:prstGeom prst="rect">
            <a:avLst/>
          </a:prstGeom>
          <a:noFill/>
        </p:spPr>
        <p:txBody>
          <a:bodyPr wrap="none">
            <a:spAutoFit/>
          </a:bodyPr>
          <a:lstStyle/>
          <a:p/>
          <a:p>
            <a:pPr>
              <a:defRPr sz="1400" b="1"/>
            </a:pPr>
            <a:r>
              <a:t>Priority Device List (Next 9)</a:t>
            </a:r>
          </a:p>
        </p:txBody>
      </p:sp>
      <p:graphicFrame>
        <p:nvGraphicFramePr>
          <p:cNvPr id="12" name="Table 11"/>
          <p:cNvGraphicFramePr>
            <a:graphicFrameLocks noGrp="1"/>
          </p:cNvGraphicFramePr>
          <p:nvPr/>
        </p:nvGraphicFramePr>
        <p:xfrm>
          <a:off x="6190488" y="3529584"/>
          <a:ext cx="5843016" cy="2633472"/>
        </p:xfrm>
        <a:graphic>
          <a:graphicData uri="http://schemas.openxmlformats.org/drawingml/2006/table">
            <a:tbl>
              <a:tblPr firstRow="1" bandRow="1">
                <a:tableStyleId>{5C22544A-7EE6-4342-B048-85BDC9FD1C3A}</a:tableStyleId>
              </a:tblPr>
              <a:tblGrid>
                <a:gridCol w="1645920"/>
                <a:gridCol w="1371600"/>
                <a:gridCol w="822960"/>
                <a:gridCol w="1097280"/>
                <a:gridCol w="905256"/>
              </a:tblGrid>
              <a:tr h="263347">
                <a:tc>
                  <a:txBody>
                    <a:bodyPr/>
                    <a:lstStyle/>
                    <a:p>
                      <a:pPr algn="ctr">
                        <a:defRPr b="1" sz="1000">
                          <a:solidFill>
                            <a:srgbClr val="FFFFFF"/>
                          </a:solidFill>
                        </a:defRPr>
                      </a:pPr>
                      <a:r>
                        <a:t>Model</a:t>
                      </a:r>
                    </a:p>
                  </a:txBody>
                  <a:tcPr>
                    <a:solidFill>
                      <a:srgbClr val="0078CE"/>
                    </a:solidFill>
                  </a:tcPr>
                </a:tc>
                <a:tc>
                  <a:txBody>
                    <a:bodyPr/>
                    <a:lstStyle/>
                    <a:p>
                      <a:pPr algn="ctr">
                        <a:defRPr b="1" sz="1000">
                          <a:solidFill>
                            <a:srgbClr val="FFFFFF"/>
                          </a:solidFill>
                        </a:defRPr>
                      </a:pPr>
                      <a:r>
                        <a:t>Serial</a:t>
                      </a:r>
                    </a:p>
                  </a:txBody>
                  <a:tcPr>
                    <a:solidFill>
                      <a:srgbClr val="0078CE"/>
                    </a:solidFill>
                  </a:tcPr>
                </a:tc>
                <a:tc>
                  <a:txBody>
                    <a:bodyPr/>
                    <a:lstStyle/>
                    <a:p>
                      <a:pPr algn="ctr">
                        <a:defRPr b="1" sz="1000">
                          <a:solidFill>
                            <a:srgbClr val="FFFFFF"/>
                          </a:solidFill>
                        </a:defRPr>
                      </a:pPr>
                      <a:r>
                        <a:t>Risk Score</a:t>
                      </a:r>
                    </a:p>
                  </a:txBody>
                  <a:tcPr>
                    <a:solidFill>
                      <a:srgbClr val="0078CE"/>
                    </a:solidFill>
                  </a:tcPr>
                </a:tc>
                <a:tc>
                  <a:txBody>
                    <a:bodyPr/>
                    <a:lstStyle/>
                    <a:p>
                      <a:pPr algn="ctr">
                        <a:defRPr b="1" sz="1000">
                          <a:solidFill>
                            <a:srgbClr val="FFFFFF"/>
                          </a:solidFill>
                        </a:defRPr>
                      </a:pPr>
                      <a:r>
                        <a:t>Lifecycle Status</a:t>
                      </a:r>
                    </a:p>
                  </a:txBody>
                  <a:tcPr>
                    <a:solidFill>
                      <a:srgbClr val="0078CE"/>
                    </a:solidFill>
                  </a:tcPr>
                </a:tc>
                <a:tc>
                  <a:txBody>
                    <a:bodyPr/>
                    <a:lstStyle/>
                    <a:p>
                      <a:pPr algn="ctr">
                        <a:defRPr b="1" sz="1000">
                          <a:solidFill>
                            <a:srgbClr val="FFFFFF"/>
                          </a:solidFill>
                        </a:defRPr>
                      </a:pPr>
                      <a:r>
                        <a:t>Est. Cost</a:t>
                      </a:r>
                    </a:p>
                  </a:txBody>
                  <a:tcPr>
                    <a:solidFill>
                      <a:srgbClr val="0078CE"/>
                    </a:solidFill>
                  </a:tcPr>
                </a:tc>
              </a:tr>
              <a:tr h="263347">
                <a:tc>
                  <a:txBody>
                    <a:bodyPr/>
                    <a:lstStyle/>
                    <a:p>
                      <a:pPr>
                        <a:defRPr sz="900"/>
                      </a:pPr>
                      <a:r>
                        <a:t>MX67</a:t>
                      </a:r>
                    </a:p>
                  </a:txBody>
                  <a:tcPr>
                    <a:solidFill>
                      <a:srgbClr val="F5F7FA"/>
                    </a:solidFill>
                  </a:tcPr>
                </a:tc>
                <a:tc>
                  <a:txBody>
                    <a:bodyPr/>
                    <a:lstStyle/>
                    <a:p>
                      <a:pPr>
                        <a:defRPr sz="900"/>
                      </a:pPr>
                      <a:r>
                        <a:t>Q2FY-6VGF-8HYW</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r h="263347">
                <a:tc>
                  <a:txBody>
                    <a:bodyPr/>
                    <a:lstStyle/>
                    <a:p>
                      <a:pPr>
                        <a:defRPr sz="900"/>
                      </a:pPr>
                      <a:r>
                        <a:t>MX67</a:t>
                      </a:r>
                    </a:p>
                  </a:txBody>
                  <a:tcPr>
                    <a:solidFill>
                      <a:srgbClr val="FFFFFF"/>
                    </a:solidFill>
                  </a:tcPr>
                </a:tc>
                <a:tc>
                  <a:txBody>
                    <a:bodyPr/>
                    <a:lstStyle/>
                    <a:p>
                      <a:pPr>
                        <a:defRPr sz="900"/>
                      </a:pPr>
                      <a:r>
                        <a:t>Q2FY-754S-ZM5T</a:t>
                      </a:r>
                    </a:p>
                  </a:txBody>
                  <a:tcPr>
                    <a:solidFill>
                      <a:srgbClr val="FFFFFF"/>
                    </a:solidFill>
                  </a:tcPr>
                </a:tc>
                <a:tc>
                  <a:txBody>
                    <a:bodyPr/>
                    <a:lstStyle/>
                    <a:p>
                      <a:pPr algn="ctr">
                        <a:defRPr sz="900"/>
                      </a:pPr>
                      <a:r>
                        <a:t>0</a:t>
                      </a:r>
                    </a:p>
                  </a:txBody>
                  <a:tcPr>
                    <a:solidFill>
                      <a:srgbClr val="FFFFFF"/>
                    </a:solidFill>
                  </a:tcPr>
                </a:tc>
                <a:tc>
                  <a:txBody>
                    <a:bodyPr/>
                    <a:lstStyle/>
                    <a:p>
                      <a:pPr algn="ctr">
                        <a:defRPr sz="900"/>
                      </a:pPr>
                      <a:r>
                        <a:t>Current</a:t>
                      </a:r>
                    </a:p>
                  </a:txBody>
                  <a:tcPr>
                    <a:solidFill>
                      <a:srgbClr val="FFFFFF"/>
                    </a:solidFill>
                  </a:tcPr>
                </a:tc>
                <a:tc>
                  <a:txBody>
                    <a:bodyPr/>
                    <a:lstStyle/>
                    <a:p>
                      <a:pPr algn="r">
                        <a:defRPr sz="900"/>
                      </a:pPr>
                      <a:r>
                        <a:t>$626.82</a:t>
                      </a:r>
                    </a:p>
                  </a:txBody>
                  <a:tcPr>
                    <a:solidFill>
                      <a:srgbClr val="FFFFFF"/>
                    </a:solidFill>
                  </a:tcPr>
                </a:tc>
              </a:tr>
              <a:tr h="263347">
                <a:tc>
                  <a:txBody>
                    <a:bodyPr/>
                    <a:lstStyle/>
                    <a:p>
                      <a:pPr>
                        <a:defRPr sz="900"/>
                      </a:pPr>
                      <a:r>
                        <a:t>MX67</a:t>
                      </a:r>
                    </a:p>
                  </a:txBody>
                  <a:tcPr>
                    <a:solidFill>
                      <a:srgbClr val="F5F7FA"/>
                    </a:solidFill>
                  </a:tcPr>
                </a:tc>
                <a:tc>
                  <a:txBody>
                    <a:bodyPr/>
                    <a:lstStyle/>
                    <a:p>
                      <a:pPr>
                        <a:defRPr sz="900"/>
                      </a:pPr>
                      <a:r>
                        <a:t>Q2FY-88N8-LPFF</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r h="263347">
                <a:tc>
                  <a:txBody>
                    <a:bodyPr/>
                    <a:lstStyle/>
                    <a:p>
                      <a:pPr>
                        <a:defRPr sz="900"/>
                      </a:pPr>
                      <a:r>
                        <a:t>MX67</a:t>
                      </a:r>
                    </a:p>
                  </a:txBody>
                  <a:tcPr>
                    <a:solidFill>
                      <a:srgbClr val="FFFFFF"/>
                    </a:solidFill>
                  </a:tcPr>
                </a:tc>
                <a:tc>
                  <a:txBody>
                    <a:bodyPr/>
                    <a:lstStyle/>
                    <a:p>
                      <a:pPr>
                        <a:defRPr sz="900"/>
                      </a:pPr>
                      <a:r>
                        <a:t>Q2FY-8UTU-6KAN</a:t>
                      </a:r>
                    </a:p>
                  </a:txBody>
                  <a:tcPr>
                    <a:solidFill>
                      <a:srgbClr val="FFFFFF"/>
                    </a:solidFill>
                  </a:tcPr>
                </a:tc>
                <a:tc>
                  <a:txBody>
                    <a:bodyPr/>
                    <a:lstStyle/>
                    <a:p>
                      <a:pPr algn="ctr">
                        <a:defRPr sz="900"/>
                      </a:pPr>
                      <a:r>
                        <a:t>0</a:t>
                      </a:r>
                    </a:p>
                  </a:txBody>
                  <a:tcPr>
                    <a:solidFill>
                      <a:srgbClr val="FFFFFF"/>
                    </a:solidFill>
                  </a:tcPr>
                </a:tc>
                <a:tc>
                  <a:txBody>
                    <a:bodyPr/>
                    <a:lstStyle/>
                    <a:p>
                      <a:pPr algn="ctr">
                        <a:defRPr sz="900"/>
                      </a:pPr>
                      <a:r>
                        <a:t>Current</a:t>
                      </a:r>
                    </a:p>
                  </a:txBody>
                  <a:tcPr>
                    <a:solidFill>
                      <a:srgbClr val="FFFFFF"/>
                    </a:solidFill>
                  </a:tcPr>
                </a:tc>
                <a:tc>
                  <a:txBody>
                    <a:bodyPr/>
                    <a:lstStyle/>
                    <a:p>
                      <a:pPr algn="r">
                        <a:defRPr sz="900"/>
                      </a:pPr>
                      <a:r>
                        <a:t>$626.82</a:t>
                      </a:r>
                    </a:p>
                  </a:txBody>
                  <a:tcPr>
                    <a:solidFill>
                      <a:srgbClr val="FFFFFF"/>
                    </a:solidFill>
                  </a:tcPr>
                </a:tc>
              </a:tr>
              <a:tr h="263347">
                <a:tc>
                  <a:txBody>
                    <a:bodyPr/>
                    <a:lstStyle/>
                    <a:p>
                      <a:pPr>
                        <a:defRPr sz="900"/>
                      </a:pPr>
                      <a:r>
                        <a:t>MX67</a:t>
                      </a:r>
                    </a:p>
                  </a:txBody>
                  <a:tcPr>
                    <a:solidFill>
                      <a:srgbClr val="F5F7FA"/>
                    </a:solidFill>
                  </a:tcPr>
                </a:tc>
                <a:tc>
                  <a:txBody>
                    <a:bodyPr/>
                    <a:lstStyle/>
                    <a:p>
                      <a:pPr>
                        <a:defRPr sz="900"/>
                      </a:pPr>
                      <a:r>
                        <a:t>Q2FY-996D-D575</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r h="263347">
                <a:tc>
                  <a:txBody>
                    <a:bodyPr/>
                    <a:lstStyle/>
                    <a:p>
                      <a:pPr>
                        <a:defRPr sz="900"/>
                      </a:pPr>
                      <a:r>
                        <a:t>MX67</a:t>
                      </a:r>
                    </a:p>
                  </a:txBody>
                  <a:tcPr>
                    <a:solidFill>
                      <a:srgbClr val="FFFFFF"/>
                    </a:solidFill>
                  </a:tcPr>
                </a:tc>
                <a:tc>
                  <a:txBody>
                    <a:bodyPr/>
                    <a:lstStyle/>
                    <a:p>
                      <a:pPr>
                        <a:defRPr sz="900"/>
                      </a:pPr>
                      <a:r>
                        <a:t>Q2FY-CSRP-67HM</a:t>
                      </a:r>
                    </a:p>
                  </a:txBody>
                  <a:tcPr>
                    <a:solidFill>
                      <a:srgbClr val="FFFFFF"/>
                    </a:solidFill>
                  </a:tcPr>
                </a:tc>
                <a:tc>
                  <a:txBody>
                    <a:bodyPr/>
                    <a:lstStyle/>
                    <a:p>
                      <a:pPr algn="ctr">
                        <a:defRPr sz="900"/>
                      </a:pPr>
                      <a:r>
                        <a:t>0</a:t>
                      </a:r>
                    </a:p>
                  </a:txBody>
                  <a:tcPr>
                    <a:solidFill>
                      <a:srgbClr val="FFFFFF"/>
                    </a:solidFill>
                  </a:tcPr>
                </a:tc>
                <a:tc>
                  <a:txBody>
                    <a:bodyPr/>
                    <a:lstStyle/>
                    <a:p>
                      <a:pPr algn="ctr">
                        <a:defRPr sz="900"/>
                      </a:pPr>
                      <a:r>
                        <a:t>Current</a:t>
                      </a:r>
                    </a:p>
                  </a:txBody>
                  <a:tcPr>
                    <a:solidFill>
                      <a:srgbClr val="FFFFFF"/>
                    </a:solidFill>
                  </a:tcPr>
                </a:tc>
                <a:tc>
                  <a:txBody>
                    <a:bodyPr/>
                    <a:lstStyle/>
                    <a:p>
                      <a:pPr algn="r">
                        <a:defRPr sz="900"/>
                      </a:pPr>
                      <a:r>
                        <a:t>$626.82</a:t>
                      </a:r>
                    </a:p>
                  </a:txBody>
                  <a:tcPr>
                    <a:solidFill>
                      <a:srgbClr val="FFFFFF"/>
                    </a:solidFill>
                  </a:tcPr>
                </a:tc>
              </a:tr>
              <a:tr h="263347">
                <a:tc>
                  <a:txBody>
                    <a:bodyPr/>
                    <a:lstStyle/>
                    <a:p>
                      <a:pPr>
                        <a:defRPr sz="900"/>
                      </a:pPr>
                      <a:r>
                        <a:t>MX67</a:t>
                      </a:r>
                    </a:p>
                  </a:txBody>
                  <a:tcPr>
                    <a:solidFill>
                      <a:srgbClr val="F5F7FA"/>
                    </a:solidFill>
                  </a:tcPr>
                </a:tc>
                <a:tc>
                  <a:txBody>
                    <a:bodyPr/>
                    <a:lstStyle/>
                    <a:p>
                      <a:pPr>
                        <a:defRPr sz="900"/>
                      </a:pPr>
                      <a:r>
                        <a:t>Q2FY-DCC2-3XU2</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r h="263347">
                <a:tc>
                  <a:txBody>
                    <a:bodyPr/>
                    <a:lstStyle/>
                    <a:p>
                      <a:pPr>
                        <a:defRPr sz="900"/>
                      </a:pPr>
                      <a:r>
                        <a:t>MX67</a:t>
                      </a:r>
                    </a:p>
                  </a:txBody>
                  <a:tcPr>
                    <a:solidFill>
                      <a:srgbClr val="FFFFFF"/>
                    </a:solidFill>
                  </a:tcPr>
                </a:tc>
                <a:tc>
                  <a:txBody>
                    <a:bodyPr/>
                    <a:lstStyle/>
                    <a:p>
                      <a:pPr>
                        <a:defRPr sz="900"/>
                      </a:pPr>
                      <a:r>
                        <a:t>Q2FY-DFPV-VTC7</a:t>
                      </a:r>
                    </a:p>
                  </a:txBody>
                  <a:tcPr>
                    <a:solidFill>
                      <a:srgbClr val="FFFFFF"/>
                    </a:solidFill>
                  </a:tcPr>
                </a:tc>
                <a:tc>
                  <a:txBody>
                    <a:bodyPr/>
                    <a:lstStyle/>
                    <a:p>
                      <a:pPr algn="ctr">
                        <a:defRPr sz="900"/>
                      </a:pPr>
                      <a:r>
                        <a:t>0</a:t>
                      </a:r>
                    </a:p>
                  </a:txBody>
                  <a:tcPr>
                    <a:solidFill>
                      <a:srgbClr val="FFFFFF"/>
                    </a:solidFill>
                  </a:tcPr>
                </a:tc>
                <a:tc>
                  <a:txBody>
                    <a:bodyPr/>
                    <a:lstStyle/>
                    <a:p>
                      <a:pPr algn="ctr">
                        <a:defRPr sz="900"/>
                      </a:pPr>
                      <a:r>
                        <a:t>Current</a:t>
                      </a:r>
                    </a:p>
                  </a:txBody>
                  <a:tcPr>
                    <a:solidFill>
                      <a:srgbClr val="FFFFFF"/>
                    </a:solidFill>
                  </a:tcPr>
                </a:tc>
                <a:tc>
                  <a:txBody>
                    <a:bodyPr/>
                    <a:lstStyle/>
                    <a:p>
                      <a:pPr algn="r">
                        <a:defRPr sz="900"/>
                      </a:pPr>
                      <a:r>
                        <a:t>$626.82</a:t>
                      </a:r>
                    </a:p>
                  </a:txBody>
                  <a:tcPr>
                    <a:solidFill>
                      <a:srgbClr val="FFFFFF"/>
                    </a:solidFill>
                  </a:tcPr>
                </a:tc>
              </a:tr>
              <a:tr h="263349">
                <a:tc>
                  <a:txBody>
                    <a:bodyPr/>
                    <a:lstStyle/>
                    <a:p>
                      <a:pPr>
                        <a:defRPr sz="900"/>
                      </a:pPr>
                      <a:r>
                        <a:t>MX67</a:t>
                      </a:r>
                    </a:p>
                  </a:txBody>
                  <a:tcPr>
                    <a:solidFill>
                      <a:srgbClr val="F5F7FA"/>
                    </a:solidFill>
                  </a:tcPr>
                </a:tc>
                <a:tc>
                  <a:txBody>
                    <a:bodyPr/>
                    <a:lstStyle/>
                    <a:p>
                      <a:pPr>
                        <a:defRPr sz="900"/>
                      </a:pPr>
                      <a:r>
                        <a:t>Q2FY-DQWX-PVGW</a:t>
                      </a:r>
                    </a:p>
                  </a:txBody>
                  <a:tcPr>
                    <a:solidFill>
                      <a:srgbClr val="F5F7FA"/>
                    </a:solidFill>
                  </a:tcPr>
                </a:tc>
                <a:tc>
                  <a:txBody>
                    <a:bodyPr/>
                    <a:lstStyle/>
                    <a:p>
                      <a:pPr algn="ctr">
                        <a:defRPr sz="900"/>
                      </a:pPr>
                      <a:r>
                        <a:t>0</a:t>
                      </a:r>
                    </a:p>
                  </a:txBody>
                  <a:tcPr>
                    <a:solidFill>
                      <a:srgbClr val="F5F7FA"/>
                    </a:solidFill>
                  </a:tcPr>
                </a:tc>
                <a:tc>
                  <a:txBody>
                    <a:bodyPr/>
                    <a:lstStyle/>
                    <a:p>
                      <a:pPr algn="ctr">
                        <a:defRPr sz="900"/>
                      </a:pPr>
                      <a:r>
                        <a:t>Current</a:t>
                      </a:r>
                    </a:p>
                  </a:txBody>
                  <a:tcPr>
                    <a:solidFill>
                      <a:srgbClr val="F5F7FA"/>
                    </a:solidFill>
                  </a:tcPr>
                </a:tc>
                <a:tc>
                  <a:txBody>
                    <a:bodyPr/>
                    <a:lstStyle/>
                    <a:p>
                      <a:pPr algn="r">
                        <a:defRPr sz="900"/>
                      </a:pPr>
                      <a:r>
                        <a:t>$626.82</a:t>
                      </a:r>
                    </a:p>
                  </a:txBody>
                  <a:tcPr>
                    <a:solidFill>
                      <a:srgbClr val="F5F7FA"/>
                    </a:solidFill>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0" y="274320"/>
            <a:ext cx="8229600" cy="457200"/>
          </a:xfrm>
          <a:prstGeom prst="rect">
            <a:avLst/>
          </a:prstGeom>
          <a:noFill/>
        </p:spPr>
        <p:txBody>
          <a:bodyPr wrap="none">
            <a:spAutoFit/>
          </a:bodyPr>
          <a:lstStyle/>
          <a:p/>
          <a:p>
            <a:pPr>
              <a:defRPr sz="2400" b="1"/>
            </a:pPr>
            <a:r>
              <a:t>Hardware Refresh Planning Timeline</a:t>
            </a:r>
          </a:p>
        </p:txBody>
      </p:sp>
      <p:cxnSp>
        <p:nvCxnSpPr>
          <p:cNvPr id="3" name="Connector 2"/>
          <p:cNvCxnSpPr/>
          <p:nvPr/>
        </p:nvCxnSpPr>
        <p:spPr>
          <a:xfrm>
            <a:off x="457200" y="685800"/>
            <a:ext cx="82296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8288000" y="822960"/>
            <a:ext cx="8503920" cy="274320"/>
          </a:xfrm>
          <a:prstGeom prst="rect">
            <a:avLst/>
          </a:prstGeom>
          <a:noFill/>
        </p:spPr>
        <p:txBody>
          <a:bodyPr wrap="none">
            <a:spAutoFit/>
          </a:bodyPr>
          <a:lstStyle/>
          <a:p/>
          <a:p>
            <a:pPr>
              <a:defRPr sz="1400" b="1"/>
            </a:pPr>
            <a:r>
              <a:t>36-Month Refresh Timeline</a:t>
            </a:r>
          </a:p>
        </p:txBody>
      </p:sp>
      <p:sp>
        <p:nvSpPr>
          <p:cNvPr id="5" name="Rectangle 4"/>
          <p:cNvSpPr/>
          <p:nvPr/>
        </p:nvSpPr>
        <p:spPr>
          <a:xfrm>
            <a:off x="457200" y="2286000"/>
            <a:ext cx="8503920" cy="45720"/>
          </a:xfrm>
          <a:prstGeom prst="rect">
            <a:avLst/>
          </a:prstGeom>
          <a:solidFill>
            <a:srgbClr val="C8C8C8"/>
          </a:solidFill>
          <a:ln>
            <a:solidFill>
              <a:srgbClr val="AAAAA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126492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ectangle 6"/>
          <p:cNvSpPr/>
          <p:nvPr/>
        </p:nvSpPr>
        <p:spPr>
          <a:xfrm>
            <a:off x="80772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807720" y="1508760"/>
            <a:ext cx="1188720" cy="228600"/>
          </a:xfrm>
          <a:prstGeom prst="rect">
            <a:avLst/>
          </a:prstGeom>
          <a:noFill/>
        </p:spPr>
        <p:txBody>
          <a:bodyPr wrap="none">
            <a:spAutoFit/>
          </a:bodyPr>
          <a:lstStyle/>
          <a:p/>
          <a:p>
            <a:pPr algn="ctr">
              <a:defRPr sz="1000" b="1"/>
            </a:pPr>
            <a:r>
              <a:t>Wave 1.1</a:t>
            </a:r>
          </a:p>
        </p:txBody>
      </p:sp>
      <p:sp>
        <p:nvSpPr>
          <p:cNvPr id="9" name="TextBox 8"/>
          <p:cNvSpPr txBox="1"/>
          <p:nvPr/>
        </p:nvSpPr>
        <p:spPr>
          <a:xfrm>
            <a:off x="807720" y="1691640"/>
            <a:ext cx="1188720" cy="228600"/>
          </a:xfrm>
          <a:prstGeom prst="rect">
            <a:avLst/>
          </a:prstGeom>
          <a:noFill/>
        </p:spPr>
        <p:txBody>
          <a:bodyPr wrap="none">
            <a:spAutoFit/>
          </a:bodyPr>
          <a:lstStyle/>
          <a:p/>
          <a:p>
            <a:pPr algn="ctr">
              <a:defRPr sz="900"/>
            </a:pPr>
            <a:r>
              <a:t>0 devices</a:t>
            </a:r>
          </a:p>
        </p:txBody>
      </p:sp>
      <p:sp>
        <p:nvSpPr>
          <p:cNvPr id="10" name="TextBox 9"/>
          <p:cNvSpPr txBox="1"/>
          <p:nvPr/>
        </p:nvSpPr>
        <p:spPr>
          <a:xfrm>
            <a:off x="807720" y="1810512"/>
            <a:ext cx="1188720" cy="228600"/>
          </a:xfrm>
          <a:prstGeom prst="rect">
            <a:avLst/>
          </a:prstGeom>
          <a:noFill/>
        </p:spPr>
        <p:txBody>
          <a:bodyPr wrap="none">
            <a:spAutoFit/>
          </a:bodyPr>
          <a:lstStyle/>
          <a:p/>
          <a:p>
            <a:pPr algn="ctr">
              <a:defRPr sz="900">
                <a:solidFill>
                  <a:srgbClr val="70AD47"/>
                </a:solidFill>
              </a:defRPr>
            </a:pPr>
            <a:r>
              <a:t>$0</a:t>
            </a:r>
          </a:p>
        </p:txBody>
      </p:sp>
      <p:sp>
        <p:nvSpPr>
          <p:cNvPr id="11" name="TextBox 10"/>
          <p:cNvSpPr txBox="1"/>
          <p:nvPr/>
        </p:nvSpPr>
        <p:spPr>
          <a:xfrm>
            <a:off x="807720" y="1280160"/>
            <a:ext cx="1188720" cy="182880"/>
          </a:xfrm>
          <a:prstGeom prst="rect">
            <a:avLst/>
          </a:prstGeom>
          <a:noFill/>
        </p:spPr>
        <p:txBody>
          <a:bodyPr wrap="none">
            <a:spAutoFit/>
          </a:bodyPr>
          <a:lstStyle/>
          <a:p/>
          <a:p>
            <a:pPr algn="ctr">
              <a:defRPr sz="800"/>
            </a:pPr>
            <a:r>
              <a:t>Jan 2025</a:t>
            </a:r>
          </a:p>
        </p:txBody>
      </p:sp>
      <p:sp>
        <p:nvSpPr>
          <p:cNvPr id="12" name="Rectangle 11"/>
          <p:cNvSpPr/>
          <p:nvPr/>
        </p:nvSpPr>
        <p:spPr>
          <a:xfrm>
            <a:off x="220980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Rectangle 12"/>
          <p:cNvSpPr/>
          <p:nvPr/>
        </p:nvSpPr>
        <p:spPr>
          <a:xfrm>
            <a:off x="1752600" y="242316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1752600" y="2468880"/>
            <a:ext cx="1188720" cy="228600"/>
          </a:xfrm>
          <a:prstGeom prst="rect">
            <a:avLst/>
          </a:prstGeom>
          <a:noFill/>
        </p:spPr>
        <p:txBody>
          <a:bodyPr wrap="none">
            <a:spAutoFit/>
          </a:bodyPr>
          <a:lstStyle/>
          <a:p/>
          <a:p>
            <a:pPr algn="ctr">
              <a:defRPr sz="1000" b="1"/>
            </a:pPr>
            <a:r>
              <a:t>Wave 1.2</a:t>
            </a:r>
          </a:p>
        </p:txBody>
      </p:sp>
      <p:sp>
        <p:nvSpPr>
          <p:cNvPr id="15" name="TextBox 14"/>
          <p:cNvSpPr txBox="1"/>
          <p:nvPr/>
        </p:nvSpPr>
        <p:spPr>
          <a:xfrm>
            <a:off x="1752600" y="2651760"/>
            <a:ext cx="1188720" cy="228600"/>
          </a:xfrm>
          <a:prstGeom prst="rect">
            <a:avLst/>
          </a:prstGeom>
          <a:noFill/>
        </p:spPr>
        <p:txBody>
          <a:bodyPr wrap="none">
            <a:spAutoFit/>
          </a:bodyPr>
          <a:lstStyle/>
          <a:p/>
          <a:p>
            <a:pPr algn="ctr">
              <a:defRPr sz="900"/>
            </a:pPr>
            <a:r>
              <a:t>0 devices</a:t>
            </a:r>
          </a:p>
        </p:txBody>
      </p:sp>
      <p:sp>
        <p:nvSpPr>
          <p:cNvPr id="16" name="TextBox 15"/>
          <p:cNvSpPr txBox="1"/>
          <p:nvPr/>
        </p:nvSpPr>
        <p:spPr>
          <a:xfrm>
            <a:off x="1752600" y="2770632"/>
            <a:ext cx="1188720" cy="228600"/>
          </a:xfrm>
          <a:prstGeom prst="rect">
            <a:avLst/>
          </a:prstGeom>
          <a:noFill/>
        </p:spPr>
        <p:txBody>
          <a:bodyPr wrap="none">
            <a:spAutoFit/>
          </a:bodyPr>
          <a:lstStyle/>
          <a:p/>
          <a:p>
            <a:pPr algn="ctr">
              <a:defRPr sz="900">
                <a:solidFill>
                  <a:srgbClr val="70AD47"/>
                </a:solidFill>
              </a:defRPr>
            </a:pPr>
            <a:r>
              <a:t>$0</a:t>
            </a:r>
          </a:p>
        </p:txBody>
      </p:sp>
      <p:sp>
        <p:nvSpPr>
          <p:cNvPr id="17" name="TextBox 16"/>
          <p:cNvSpPr txBox="1"/>
          <p:nvPr/>
        </p:nvSpPr>
        <p:spPr>
          <a:xfrm>
            <a:off x="1752600" y="3200400"/>
            <a:ext cx="1188720" cy="182880"/>
          </a:xfrm>
          <a:prstGeom prst="rect">
            <a:avLst/>
          </a:prstGeom>
          <a:noFill/>
        </p:spPr>
        <p:txBody>
          <a:bodyPr wrap="none">
            <a:spAutoFit/>
          </a:bodyPr>
          <a:lstStyle/>
          <a:p/>
          <a:p>
            <a:pPr algn="ctr">
              <a:defRPr sz="800"/>
            </a:pPr>
            <a:r>
              <a:t>Apr 2025</a:t>
            </a:r>
          </a:p>
        </p:txBody>
      </p:sp>
      <p:sp>
        <p:nvSpPr>
          <p:cNvPr id="18" name="Rectangle 17"/>
          <p:cNvSpPr/>
          <p:nvPr/>
        </p:nvSpPr>
        <p:spPr>
          <a:xfrm>
            <a:off x="315468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Rectangle 18"/>
          <p:cNvSpPr/>
          <p:nvPr/>
        </p:nvSpPr>
        <p:spPr>
          <a:xfrm>
            <a:off x="269748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2697480" y="1508760"/>
            <a:ext cx="1188720" cy="228600"/>
          </a:xfrm>
          <a:prstGeom prst="rect">
            <a:avLst/>
          </a:prstGeom>
          <a:noFill/>
        </p:spPr>
        <p:txBody>
          <a:bodyPr wrap="none">
            <a:spAutoFit/>
          </a:bodyPr>
          <a:lstStyle/>
          <a:p/>
          <a:p>
            <a:pPr algn="ctr">
              <a:defRPr sz="1000" b="1"/>
            </a:pPr>
            <a:r>
              <a:t>Wave 1.3</a:t>
            </a:r>
          </a:p>
        </p:txBody>
      </p:sp>
      <p:sp>
        <p:nvSpPr>
          <p:cNvPr id="21" name="TextBox 20"/>
          <p:cNvSpPr txBox="1"/>
          <p:nvPr/>
        </p:nvSpPr>
        <p:spPr>
          <a:xfrm>
            <a:off x="2697480" y="1691640"/>
            <a:ext cx="1188720" cy="228600"/>
          </a:xfrm>
          <a:prstGeom prst="rect">
            <a:avLst/>
          </a:prstGeom>
          <a:noFill/>
        </p:spPr>
        <p:txBody>
          <a:bodyPr wrap="none">
            <a:spAutoFit/>
          </a:bodyPr>
          <a:lstStyle/>
          <a:p/>
          <a:p>
            <a:pPr algn="ctr">
              <a:defRPr sz="900"/>
            </a:pPr>
            <a:r>
              <a:t>0 devices</a:t>
            </a:r>
          </a:p>
        </p:txBody>
      </p:sp>
      <p:sp>
        <p:nvSpPr>
          <p:cNvPr id="22" name="TextBox 21"/>
          <p:cNvSpPr txBox="1"/>
          <p:nvPr/>
        </p:nvSpPr>
        <p:spPr>
          <a:xfrm>
            <a:off x="2697480" y="1810512"/>
            <a:ext cx="1188720" cy="228600"/>
          </a:xfrm>
          <a:prstGeom prst="rect">
            <a:avLst/>
          </a:prstGeom>
          <a:noFill/>
        </p:spPr>
        <p:txBody>
          <a:bodyPr wrap="none">
            <a:spAutoFit/>
          </a:bodyPr>
          <a:lstStyle/>
          <a:p/>
          <a:p>
            <a:pPr algn="ctr">
              <a:defRPr sz="900">
                <a:solidFill>
                  <a:srgbClr val="70AD47"/>
                </a:solidFill>
              </a:defRPr>
            </a:pPr>
            <a:r>
              <a:t>$0</a:t>
            </a:r>
          </a:p>
        </p:txBody>
      </p:sp>
      <p:sp>
        <p:nvSpPr>
          <p:cNvPr id="23" name="TextBox 22"/>
          <p:cNvSpPr txBox="1"/>
          <p:nvPr/>
        </p:nvSpPr>
        <p:spPr>
          <a:xfrm>
            <a:off x="2697480" y="1280160"/>
            <a:ext cx="1188720" cy="182880"/>
          </a:xfrm>
          <a:prstGeom prst="rect">
            <a:avLst/>
          </a:prstGeom>
          <a:noFill/>
        </p:spPr>
        <p:txBody>
          <a:bodyPr wrap="none">
            <a:spAutoFit/>
          </a:bodyPr>
          <a:lstStyle/>
          <a:p/>
          <a:p>
            <a:pPr algn="ctr">
              <a:defRPr sz="800"/>
            </a:pPr>
            <a:r>
              <a:t>Jul 2025</a:t>
            </a:r>
          </a:p>
        </p:txBody>
      </p:sp>
      <p:sp>
        <p:nvSpPr>
          <p:cNvPr id="24" name="Rectangle 23"/>
          <p:cNvSpPr/>
          <p:nvPr/>
        </p:nvSpPr>
        <p:spPr>
          <a:xfrm>
            <a:off x="409956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3642360" y="242316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3642360" y="2468880"/>
            <a:ext cx="1188720" cy="228600"/>
          </a:xfrm>
          <a:prstGeom prst="rect">
            <a:avLst/>
          </a:prstGeom>
          <a:noFill/>
        </p:spPr>
        <p:txBody>
          <a:bodyPr wrap="none">
            <a:spAutoFit/>
          </a:bodyPr>
          <a:lstStyle/>
          <a:p/>
          <a:p>
            <a:pPr algn="ctr">
              <a:defRPr sz="1000" b="1"/>
            </a:pPr>
            <a:r>
              <a:t>Wave 1.4</a:t>
            </a:r>
          </a:p>
        </p:txBody>
      </p:sp>
      <p:sp>
        <p:nvSpPr>
          <p:cNvPr id="27" name="TextBox 26"/>
          <p:cNvSpPr txBox="1"/>
          <p:nvPr/>
        </p:nvSpPr>
        <p:spPr>
          <a:xfrm>
            <a:off x="3642360" y="2651760"/>
            <a:ext cx="1188720" cy="228600"/>
          </a:xfrm>
          <a:prstGeom prst="rect">
            <a:avLst/>
          </a:prstGeom>
          <a:noFill/>
        </p:spPr>
        <p:txBody>
          <a:bodyPr wrap="none">
            <a:spAutoFit/>
          </a:bodyPr>
          <a:lstStyle/>
          <a:p/>
          <a:p>
            <a:pPr algn="ctr">
              <a:defRPr sz="900"/>
            </a:pPr>
            <a:r>
              <a:t>0 devices</a:t>
            </a:r>
          </a:p>
        </p:txBody>
      </p:sp>
      <p:sp>
        <p:nvSpPr>
          <p:cNvPr id="28" name="TextBox 27"/>
          <p:cNvSpPr txBox="1"/>
          <p:nvPr/>
        </p:nvSpPr>
        <p:spPr>
          <a:xfrm>
            <a:off x="3642360" y="2770632"/>
            <a:ext cx="1188720" cy="228600"/>
          </a:xfrm>
          <a:prstGeom prst="rect">
            <a:avLst/>
          </a:prstGeom>
          <a:noFill/>
        </p:spPr>
        <p:txBody>
          <a:bodyPr wrap="none">
            <a:spAutoFit/>
          </a:bodyPr>
          <a:lstStyle/>
          <a:p/>
          <a:p>
            <a:pPr algn="ctr">
              <a:defRPr sz="900">
                <a:solidFill>
                  <a:srgbClr val="70AD47"/>
                </a:solidFill>
              </a:defRPr>
            </a:pPr>
            <a:r>
              <a:t>$0</a:t>
            </a:r>
          </a:p>
        </p:txBody>
      </p:sp>
      <p:sp>
        <p:nvSpPr>
          <p:cNvPr id="29" name="TextBox 28"/>
          <p:cNvSpPr txBox="1"/>
          <p:nvPr/>
        </p:nvSpPr>
        <p:spPr>
          <a:xfrm>
            <a:off x="3642360" y="3200400"/>
            <a:ext cx="1188720" cy="182880"/>
          </a:xfrm>
          <a:prstGeom prst="rect">
            <a:avLst/>
          </a:prstGeom>
          <a:noFill/>
        </p:spPr>
        <p:txBody>
          <a:bodyPr wrap="none">
            <a:spAutoFit/>
          </a:bodyPr>
          <a:lstStyle/>
          <a:p/>
          <a:p>
            <a:pPr algn="ctr">
              <a:defRPr sz="800"/>
            </a:pPr>
            <a:r>
              <a:t>Oct 2025</a:t>
            </a:r>
          </a:p>
        </p:txBody>
      </p:sp>
      <p:sp>
        <p:nvSpPr>
          <p:cNvPr id="30" name="Rectangle 29"/>
          <p:cNvSpPr/>
          <p:nvPr/>
        </p:nvSpPr>
        <p:spPr>
          <a:xfrm>
            <a:off x="504444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Rectangle 30"/>
          <p:cNvSpPr/>
          <p:nvPr/>
        </p:nvSpPr>
        <p:spPr>
          <a:xfrm>
            <a:off x="458724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4587240" y="1508760"/>
            <a:ext cx="1188720" cy="228600"/>
          </a:xfrm>
          <a:prstGeom prst="rect">
            <a:avLst/>
          </a:prstGeom>
          <a:noFill/>
        </p:spPr>
        <p:txBody>
          <a:bodyPr wrap="none">
            <a:spAutoFit/>
          </a:bodyPr>
          <a:lstStyle/>
          <a:p/>
          <a:p>
            <a:pPr algn="ctr">
              <a:defRPr sz="1000" b="1"/>
            </a:pPr>
            <a:r>
              <a:t>Wave 2.1</a:t>
            </a:r>
          </a:p>
        </p:txBody>
      </p:sp>
      <p:sp>
        <p:nvSpPr>
          <p:cNvPr id="33" name="TextBox 32"/>
          <p:cNvSpPr txBox="1"/>
          <p:nvPr/>
        </p:nvSpPr>
        <p:spPr>
          <a:xfrm>
            <a:off x="4587240" y="1691640"/>
            <a:ext cx="1188720" cy="228600"/>
          </a:xfrm>
          <a:prstGeom prst="rect">
            <a:avLst/>
          </a:prstGeom>
          <a:noFill/>
        </p:spPr>
        <p:txBody>
          <a:bodyPr wrap="none">
            <a:spAutoFit/>
          </a:bodyPr>
          <a:lstStyle/>
          <a:p/>
          <a:p>
            <a:pPr algn="ctr">
              <a:defRPr sz="900"/>
            </a:pPr>
            <a:r>
              <a:t>0 devices</a:t>
            </a:r>
          </a:p>
        </p:txBody>
      </p:sp>
      <p:sp>
        <p:nvSpPr>
          <p:cNvPr id="34" name="TextBox 33"/>
          <p:cNvSpPr txBox="1"/>
          <p:nvPr/>
        </p:nvSpPr>
        <p:spPr>
          <a:xfrm>
            <a:off x="4587240" y="1810512"/>
            <a:ext cx="1188720" cy="228600"/>
          </a:xfrm>
          <a:prstGeom prst="rect">
            <a:avLst/>
          </a:prstGeom>
          <a:noFill/>
        </p:spPr>
        <p:txBody>
          <a:bodyPr wrap="none">
            <a:spAutoFit/>
          </a:bodyPr>
          <a:lstStyle/>
          <a:p/>
          <a:p>
            <a:pPr algn="ctr">
              <a:defRPr sz="900">
                <a:solidFill>
                  <a:srgbClr val="70AD47"/>
                </a:solidFill>
              </a:defRPr>
            </a:pPr>
            <a:r>
              <a:t>$0</a:t>
            </a:r>
          </a:p>
        </p:txBody>
      </p:sp>
      <p:sp>
        <p:nvSpPr>
          <p:cNvPr id="35" name="TextBox 34"/>
          <p:cNvSpPr txBox="1"/>
          <p:nvPr/>
        </p:nvSpPr>
        <p:spPr>
          <a:xfrm>
            <a:off x="4587240" y="1280160"/>
            <a:ext cx="1188720" cy="182880"/>
          </a:xfrm>
          <a:prstGeom prst="rect">
            <a:avLst/>
          </a:prstGeom>
          <a:noFill/>
        </p:spPr>
        <p:txBody>
          <a:bodyPr wrap="none">
            <a:spAutoFit/>
          </a:bodyPr>
          <a:lstStyle/>
          <a:p/>
          <a:p>
            <a:pPr algn="ctr">
              <a:defRPr sz="800"/>
            </a:pPr>
            <a:r>
              <a:t>Jan 2026</a:t>
            </a:r>
          </a:p>
        </p:txBody>
      </p:sp>
      <p:sp>
        <p:nvSpPr>
          <p:cNvPr id="36" name="Rectangle 35"/>
          <p:cNvSpPr/>
          <p:nvPr/>
        </p:nvSpPr>
        <p:spPr>
          <a:xfrm>
            <a:off x="598932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Rectangle 36"/>
          <p:cNvSpPr/>
          <p:nvPr/>
        </p:nvSpPr>
        <p:spPr>
          <a:xfrm>
            <a:off x="5532120" y="242316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5532120" y="2468880"/>
            <a:ext cx="1188720" cy="228600"/>
          </a:xfrm>
          <a:prstGeom prst="rect">
            <a:avLst/>
          </a:prstGeom>
          <a:noFill/>
        </p:spPr>
        <p:txBody>
          <a:bodyPr wrap="none">
            <a:spAutoFit/>
          </a:bodyPr>
          <a:lstStyle/>
          <a:p/>
          <a:p>
            <a:pPr algn="ctr">
              <a:defRPr sz="1000" b="1"/>
            </a:pPr>
            <a:r>
              <a:t>Wave 2.2</a:t>
            </a:r>
          </a:p>
        </p:txBody>
      </p:sp>
      <p:sp>
        <p:nvSpPr>
          <p:cNvPr id="39" name="TextBox 38"/>
          <p:cNvSpPr txBox="1"/>
          <p:nvPr/>
        </p:nvSpPr>
        <p:spPr>
          <a:xfrm>
            <a:off x="5532120" y="2651760"/>
            <a:ext cx="1188720" cy="228600"/>
          </a:xfrm>
          <a:prstGeom prst="rect">
            <a:avLst/>
          </a:prstGeom>
          <a:noFill/>
        </p:spPr>
        <p:txBody>
          <a:bodyPr wrap="none">
            <a:spAutoFit/>
          </a:bodyPr>
          <a:lstStyle/>
          <a:p/>
          <a:p>
            <a:pPr algn="ctr">
              <a:defRPr sz="900"/>
            </a:pPr>
            <a:r>
              <a:t>0 devices</a:t>
            </a:r>
          </a:p>
        </p:txBody>
      </p:sp>
      <p:sp>
        <p:nvSpPr>
          <p:cNvPr id="40" name="TextBox 39"/>
          <p:cNvSpPr txBox="1"/>
          <p:nvPr/>
        </p:nvSpPr>
        <p:spPr>
          <a:xfrm>
            <a:off x="5532120" y="2770632"/>
            <a:ext cx="1188720" cy="228600"/>
          </a:xfrm>
          <a:prstGeom prst="rect">
            <a:avLst/>
          </a:prstGeom>
          <a:noFill/>
        </p:spPr>
        <p:txBody>
          <a:bodyPr wrap="none">
            <a:spAutoFit/>
          </a:bodyPr>
          <a:lstStyle/>
          <a:p/>
          <a:p>
            <a:pPr algn="ctr">
              <a:defRPr sz="900">
                <a:solidFill>
                  <a:srgbClr val="70AD47"/>
                </a:solidFill>
              </a:defRPr>
            </a:pPr>
            <a:r>
              <a:t>$0</a:t>
            </a:r>
          </a:p>
        </p:txBody>
      </p:sp>
      <p:sp>
        <p:nvSpPr>
          <p:cNvPr id="41" name="TextBox 40"/>
          <p:cNvSpPr txBox="1"/>
          <p:nvPr/>
        </p:nvSpPr>
        <p:spPr>
          <a:xfrm>
            <a:off x="5532120" y="3200400"/>
            <a:ext cx="1188720" cy="182880"/>
          </a:xfrm>
          <a:prstGeom prst="rect">
            <a:avLst/>
          </a:prstGeom>
          <a:noFill/>
        </p:spPr>
        <p:txBody>
          <a:bodyPr wrap="none">
            <a:spAutoFit/>
          </a:bodyPr>
          <a:lstStyle/>
          <a:p/>
          <a:p>
            <a:pPr algn="ctr">
              <a:defRPr sz="800"/>
            </a:pPr>
            <a:r>
              <a:t>Apr 2026</a:t>
            </a:r>
          </a:p>
        </p:txBody>
      </p:sp>
      <p:sp>
        <p:nvSpPr>
          <p:cNvPr id="42" name="Rectangle 41"/>
          <p:cNvSpPr/>
          <p:nvPr/>
        </p:nvSpPr>
        <p:spPr>
          <a:xfrm>
            <a:off x="693420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Rectangle 42"/>
          <p:cNvSpPr/>
          <p:nvPr/>
        </p:nvSpPr>
        <p:spPr>
          <a:xfrm>
            <a:off x="647700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TextBox 43"/>
          <p:cNvSpPr txBox="1"/>
          <p:nvPr/>
        </p:nvSpPr>
        <p:spPr>
          <a:xfrm>
            <a:off x="6477000" y="1508760"/>
            <a:ext cx="1188720" cy="228600"/>
          </a:xfrm>
          <a:prstGeom prst="rect">
            <a:avLst/>
          </a:prstGeom>
          <a:noFill/>
        </p:spPr>
        <p:txBody>
          <a:bodyPr wrap="none">
            <a:spAutoFit/>
          </a:bodyPr>
          <a:lstStyle/>
          <a:p/>
          <a:p>
            <a:pPr algn="ctr">
              <a:defRPr sz="1000" b="1"/>
            </a:pPr>
            <a:r>
              <a:t>Wave 2.3</a:t>
            </a:r>
          </a:p>
        </p:txBody>
      </p:sp>
      <p:sp>
        <p:nvSpPr>
          <p:cNvPr id="45" name="TextBox 44"/>
          <p:cNvSpPr txBox="1"/>
          <p:nvPr/>
        </p:nvSpPr>
        <p:spPr>
          <a:xfrm>
            <a:off x="6477000" y="1691640"/>
            <a:ext cx="1188720" cy="228600"/>
          </a:xfrm>
          <a:prstGeom prst="rect">
            <a:avLst/>
          </a:prstGeom>
          <a:noFill/>
        </p:spPr>
        <p:txBody>
          <a:bodyPr wrap="none">
            <a:spAutoFit/>
          </a:bodyPr>
          <a:lstStyle/>
          <a:p/>
          <a:p>
            <a:pPr algn="ctr">
              <a:defRPr sz="900"/>
            </a:pPr>
            <a:r>
              <a:t>0 devices</a:t>
            </a:r>
          </a:p>
        </p:txBody>
      </p:sp>
      <p:sp>
        <p:nvSpPr>
          <p:cNvPr id="46" name="TextBox 45"/>
          <p:cNvSpPr txBox="1"/>
          <p:nvPr/>
        </p:nvSpPr>
        <p:spPr>
          <a:xfrm>
            <a:off x="6477000" y="1810512"/>
            <a:ext cx="1188720" cy="228600"/>
          </a:xfrm>
          <a:prstGeom prst="rect">
            <a:avLst/>
          </a:prstGeom>
          <a:noFill/>
        </p:spPr>
        <p:txBody>
          <a:bodyPr wrap="none">
            <a:spAutoFit/>
          </a:bodyPr>
          <a:lstStyle/>
          <a:p/>
          <a:p>
            <a:pPr algn="ctr">
              <a:defRPr sz="900">
                <a:solidFill>
                  <a:srgbClr val="70AD47"/>
                </a:solidFill>
              </a:defRPr>
            </a:pPr>
            <a:r>
              <a:t>$0</a:t>
            </a:r>
          </a:p>
        </p:txBody>
      </p:sp>
      <p:sp>
        <p:nvSpPr>
          <p:cNvPr id="47" name="TextBox 46"/>
          <p:cNvSpPr txBox="1"/>
          <p:nvPr/>
        </p:nvSpPr>
        <p:spPr>
          <a:xfrm>
            <a:off x="6477000" y="1280160"/>
            <a:ext cx="1188720" cy="182880"/>
          </a:xfrm>
          <a:prstGeom prst="rect">
            <a:avLst/>
          </a:prstGeom>
          <a:noFill/>
        </p:spPr>
        <p:txBody>
          <a:bodyPr wrap="none">
            <a:spAutoFit/>
          </a:bodyPr>
          <a:lstStyle/>
          <a:p/>
          <a:p>
            <a:pPr algn="ctr">
              <a:defRPr sz="800"/>
            </a:pPr>
            <a:r>
              <a:t>Jul 2026</a:t>
            </a:r>
          </a:p>
        </p:txBody>
      </p:sp>
      <p:sp>
        <p:nvSpPr>
          <p:cNvPr id="48" name="Rectangle 47"/>
          <p:cNvSpPr/>
          <p:nvPr/>
        </p:nvSpPr>
        <p:spPr>
          <a:xfrm>
            <a:off x="787908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Rectangle 48"/>
          <p:cNvSpPr/>
          <p:nvPr/>
        </p:nvSpPr>
        <p:spPr>
          <a:xfrm>
            <a:off x="7421880" y="242316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TextBox 49"/>
          <p:cNvSpPr txBox="1"/>
          <p:nvPr/>
        </p:nvSpPr>
        <p:spPr>
          <a:xfrm>
            <a:off x="7421880" y="2468880"/>
            <a:ext cx="1188720" cy="228600"/>
          </a:xfrm>
          <a:prstGeom prst="rect">
            <a:avLst/>
          </a:prstGeom>
          <a:noFill/>
        </p:spPr>
        <p:txBody>
          <a:bodyPr wrap="none">
            <a:spAutoFit/>
          </a:bodyPr>
          <a:lstStyle/>
          <a:p/>
          <a:p>
            <a:pPr algn="ctr">
              <a:defRPr sz="1000" b="1"/>
            </a:pPr>
            <a:r>
              <a:t>Wave 2.4</a:t>
            </a:r>
          </a:p>
        </p:txBody>
      </p:sp>
      <p:sp>
        <p:nvSpPr>
          <p:cNvPr id="51" name="TextBox 50"/>
          <p:cNvSpPr txBox="1"/>
          <p:nvPr/>
        </p:nvSpPr>
        <p:spPr>
          <a:xfrm>
            <a:off x="7421880" y="2651760"/>
            <a:ext cx="1188720" cy="228600"/>
          </a:xfrm>
          <a:prstGeom prst="rect">
            <a:avLst/>
          </a:prstGeom>
          <a:noFill/>
        </p:spPr>
        <p:txBody>
          <a:bodyPr wrap="none">
            <a:spAutoFit/>
          </a:bodyPr>
          <a:lstStyle/>
          <a:p/>
          <a:p>
            <a:pPr algn="ctr">
              <a:defRPr sz="900"/>
            </a:pPr>
            <a:r>
              <a:t>0 devices</a:t>
            </a:r>
          </a:p>
        </p:txBody>
      </p:sp>
      <p:sp>
        <p:nvSpPr>
          <p:cNvPr id="52" name="TextBox 51"/>
          <p:cNvSpPr txBox="1"/>
          <p:nvPr/>
        </p:nvSpPr>
        <p:spPr>
          <a:xfrm>
            <a:off x="7421880" y="2770632"/>
            <a:ext cx="1188720" cy="228600"/>
          </a:xfrm>
          <a:prstGeom prst="rect">
            <a:avLst/>
          </a:prstGeom>
          <a:noFill/>
        </p:spPr>
        <p:txBody>
          <a:bodyPr wrap="none">
            <a:spAutoFit/>
          </a:bodyPr>
          <a:lstStyle/>
          <a:p/>
          <a:p>
            <a:pPr algn="ctr">
              <a:defRPr sz="900">
                <a:solidFill>
                  <a:srgbClr val="70AD47"/>
                </a:solidFill>
              </a:defRPr>
            </a:pPr>
            <a:r>
              <a:t>$0</a:t>
            </a:r>
          </a:p>
        </p:txBody>
      </p:sp>
      <p:sp>
        <p:nvSpPr>
          <p:cNvPr id="53" name="TextBox 52"/>
          <p:cNvSpPr txBox="1"/>
          <p:nvPr/>
        </p:nvSpPr>
        <p:spPr>
          <a:xfrm>
            <a:off x="7421880" y="3200400"/>
            <a:ext cx="1188720" cy="182880"/>
          </a:xfrm>
          <a:prstGeom prst="rect">
            <a:avLst/>
          </a:prstGeom>
          <a:noFill/>
        </p:spPr>
        <p:txBody>
          <a:bodyPr wrap="none">
            <a:spAutoFit/>
          </a:bodyPr>
          <a:lstStyle/>
          <a:p/>
          <a:p>
            <a:pPr algn="ctr">
              <a:defRPr sz="800"/>
            </a:pPr>
            <a:r>
              <a:t>Oct 2026</a:t>
            </a:r>
          </a:p>
        </p:txBody>
      </p:sp>
      <p:sp>
        <p:nvSpPr>
          <p:cNvPr id="54" name="TextBox 53"/>
          <p:cNvSpPr txBox="1"/>
          <p:nvPr/>
        </p:nvSpPr>
        <p:spPr>
          <a:xfrm>
            <a:off x="-18288000" y="3840480"/>
            <a:ext cx="8503920" cy="274320"/>
          </a:xfrm>
          <a:prstGeom prst="rect">
            <a:avLst/>
          </a:prstGeom>
          <a:noFill/>
        </p:spPr>
        <p:txBody>
          <a:bodyPr wrap="none">
            <a:spAutoFit/>
          </a:bodyPr>
          <a:lstStyle/>
          <a:p/>
          <a:p>
            <a:pPr>
              <a:defRPr sz="1400" b="1"/>
            </a:pPr>
            <a:r>
              <a:t>Refresh Wave Details</a:t>
            </a:r>
          </a:p>
        </p:txBody>
      </p:sp>
      <p:graphicFrame>
        <p:nvGraphicFramePr>
          <p:cNvPr id="55" name="Table 54"/>
          <p:cNvGraphicFramePr>
            <a:graphicFrameLocks noGrp="1"/>
          </p:cNvGraphicFramePr>
          <p:nvPr/>
        </p:nvGraphicFramePr>
        <p:xfrm>
          <a:off x="457200" y="4160520"/>
          <a:ext cx="8503920" cy="1325880"/>
        </p:xfrm>
        <a:graphic>
          <a:graphicData uri="http://schemas.openxmlformats.org/drawingml/2006/table">
            <a:tbl>
              <a:tblPr firstRow="1" bandRow="1">
                <a:tableStyleId>{5C22544A-7EE6-4342-B048-85BDC9FD1C3A}</a:tableStyleId>
              </a:tblPr>
              <a:tblGrid>
                <a:gridCol w="731520"/>
                <a:gridCol w="1554480"/>
                <a:gridCol w="1188720"/>
                <a:gridCol w="1371600"/>
                <a:gridCol w="1371600"/>
                <a:gridCol w="1371600"/>
                <a:gridCol w="914400"/>
              </a:tblGrid>
              <a:tr h="220980">
                <a:tc>
                  <a:txBody>
                    <a:bodyPr/>
                    <a:lstStyle/>
                    <a:p>
                      <a:pPr algn="ctr">
                        <a:defRPr b="1" sz="1000">
                          <a:solidFill>
                            <a:srgbClr val="FFFFFF"/>
                          </a:solidFill>
                        </a:defRPr>
                      </a:pPr>
                      <a:r>
                        <a:t>Wave</a:t>
                      </a:r>
                    </a:p>
                  </a:txBody>
                  <a:tcPr>
                    <a:solidFill>
                      <a:srgbClr val="2A3B4F"/>
                    </a:solidFill>
                  </a:tcPr>
                </a:tc>
                <a:tc>
                  <a:txBody>
                    <a:bodyPr/>
                    <a:lstStyle/>
                    <a:p>
                      <a:pPr algn="ctr">
                        <a:defRPr b="1" sz="1000">
                          <a:solidFill>
                            <a:srgbClr val="FFFFFF"/>
                          </a:solidFill>
                        </a:defRPr>
                      </a:pPr>
                      <a:r>
                        <a:t>Timeframe</a:t>
                      </a:r>
                    </a:p>
                  </a:txBody>
                  <a:tcPr>
                    <a:solidFill>
                      <a:srgbClr val="2A3B4F"/>
                    </a:solidFill>
                  </a:tcPr>
                </a:tc>
                <a:tc>
                  <a:txBody>
                    <a:bodyPr/>
                    <a:lstStyle/>
                    <a:p>
                      <a:pPr algn="ctr">
                        <a:defRPr b="1" sz="1000">
                          <a:solidFill>
                            <a:srgbClr val="FFFFFF"/>
                          </a:solidFill>
                        </a:defRPr>
                      </a:pPr>
                      <a:r>
                        <a:t>Devices</a:t>
                      </a:r>
                    </a:p>
                  </a:txBody>
                  <a:tcPr>
                    <a:solidFill>
                      <a:srgbClr val="2A3B4F"/>
                    </a:solidFill>
                  </a:tcPr>
                </a:tc>
                <a:tc>
                  <a:txBody>
                    <a:bodyPr/>
                    <a:lstStyle/>
                    <a:p>
                      <a:pPr algn="ctr">
                        <a:defRPr b="1" sz="1000">
                          <a:solidFill>
                            <a:srgbClr val="FFFFFF"/>
                          </a:solidFill>
                        </a:defRPr>
                      </a:pPr>
                      <a:r>
                        <a:t>Hardware Cost</a:t>
                      </a:r>
                    </a:p>
                  </a:txBody>
                  <a:tcPr>
                    <a:solidFill>
                      <a:srgbClr val="2A3B4F"/>
                    </a:solidFill>
                  </a:tcPr>
                </a:tc>
                <a:tc>
                  <a:txBody>
                    <a:bodyPr/>
                    <a:lstStyle/>
                    <a:p>
                      <a:pPr algn="ctr">
                        <a:defRPr b="1" sz="1000">
                          <a:solidFill>
                            <a:srgbClr val="FFFFFF"/>
                          </a:solidFill>
                        </a:defRPr>
                      </a:pPr>
                      <a:r>
                        <a:t>License Cost</a:t>
                      </a:r>
                    </a:p>
                  </a:txBody>
                  <a:tcPr>
                    <a:solidFill>
                      <a:srgbClr val="2A3B4F"/>
                    </a:solidFill>
                  </a:tcPr>
                </a:tc>
                <a:tc>
                  <a:txBody>
                    <a:bodyPr/>
                    <a:lstStyle/>
                    <a:p>
                      <a:pPr algn="ctr">
                        <a:defRPr b="1" sz="1000">
                          <a:solidFill>
                            <a:srgbClr val="FFFFFF"/>
                          </a:solidFill>
                        </a:defRPr>
                      </a:pPr>
                      <a:r>
                        <a:t>Total Cost</a:t>
                      </a:r>
                    </a:p>
                  </a:txBody>
                  <a:tcPr>
                    <a:solidFill>
                      <a:srgbClr val="2A3B4F"/>
                    </a:solidFill>
                  </a:tcPr>
                </a:tc>
                <a:tc>
                  <a:txBody>
                    <a:bodyPr/>
                    <a:lstStyle/>
                    <a:p>
                      <a:pPr algn="ctr">
                        <a:defRPr b="1" sz="1000">
                          <a:solidFill>
                            <a:srgbClr val="FFFFFF"/>
                          </a:solidFill>
                        </a:defRPr>
                      </a:pPr>
                      <a:r>
                        <a:t>Risk Level</a:t>
                      </a:r>
                    </a:p>
                  </a:txBody>
                  <a:tcPr>
                    <a:solidFill>
                      <a:srgbClr val="2A3B4F"/>
                    </a:solidFill>
                  </a:tcPr>
                </a:tc>
              </a:tr>
              <a:tr h="220980">
                <a:tc>
                  <a:txBody>
                    <a:bodyPr/>
                    <a:lstStyle/>
                    <a:p>
                      <a:pPr algn="ctr">
                        <a:defRPr sz="900" b="1"/>
                      </a:pPr>
                      <a:r>
                        <a:t>Wave 1.1</a:t>
                      </a:r>
                    </a:p>
                  </a:txBody>
                  <a:tcPr>
                    <a:solidFill>
                      <a:srgbClr val="F0F0F0"/>
                    </a:solidFill>
                  </a:tcPr>
                </a:tc>
                <a:tc>
                  <a:txBody>
                    <a:bodyPr/>
                    <a:lstStyle/>
                    <a:p>
                      <a:pPr algn="ctr">
                        <a:defRPr sz="900"/>
                      </a:pPr>
                      <a:r>
                        <a:t>Jan 2025 - Mar 2025</a:t>
                      </a:r>
                    </a:p>
                  </a:txBody>
                  <a:tcPr>
                    <a:solidFill>
                      <a:srgbClr val="F0F0F0"/>
                    </a:solidFill>
                  </a:tcPr>
                </a:tc>
                <a:tc>
                  <a:txBody>
                    <a:bodyPr/>
                    <a:lstStyle/>
                    <a:p>
                      <a:pPr>
                        <a:defRPr sz="900"/>
                      </a:pPr>
                      <a:r>
                        <a:t>Total: 0</a:t>
                      </a:r>
                    </a:p>
                  </a:txBody>
                  <a:tcPr>
                    <a:solidFill>
                      <a:srgbClr val="F0F0F0"/>
                    </a:solidFill>
                  </a:tcPr>
                </a:tc>
                <a:tc>
                  <a:txBody>
                    <a:bodyPr/>
                    <a:lstStyle/>
                    <a:p>
                      <a:pPr algn="r">
                        <a:defRPr sz="900"/>
                      </a:pPr>
                      <a:r>
                        <a:t>$0.00</a:t>
                      </a:r>
                    </a:p>
                  </a:txBody>
                  <a:tcPr>
                    <a:solidFill>
                      <a:srgbClr val="F0F0F0"/>
                    </a:solidFill>
                  </a:tcPr>
                </a:tc>
                <a:tc>
                  <a:txBody>
                    <a:bodyPr/>
                    <a:lstStyle/>
                    <a:p>
                      <a:pPr algn="r">
                        <a:defRPr sz="900"/>
                      </a:pPr>
                      <a:r>
                        <a:t>$0.00</a:t>
                      </a:r>
                    </a:p>
                  </a:txBody>
                  <a:tcPr>
                    <a:solidFill>
                      <a:srgbClr val="F0F0F0"/>
                    </a:solidFill>
                  </a:tcPr>
                </a:tc>
                <a:tc>
                  <a:txBody>
                    <a:bodyPr/>
                    <a:lstStyle/>
                    <a:p>
                      <a:pPr algn="r">
                        <a:defRPr sz="900" b="1"/>
                      </a:pPr>
                      <a:r>
                        <a:t>$0.00</a:t>
                      </a:r>
                    </a:p>
                  </a:txBody>
                  <a:tcPr>
                    <a:solidFill>
                      <a:srgbClr val="F0F0F0"/>
                    </a:solidFill>
                  </a:tcPr>
                </a:tc>
                <a:tc>
                  <a:txBody>
                    <a:bodyPr/>
                    <a:lstStyle/>
                    <a:p>
                      <a:pPr algn="ctr">
                        <a:defRPr sz="900">
                          <a:solidFill>
                            <a:srgbClr val="70AD47"/>
                          </a:solidFill>
                        </a:defRPr>
                      </a:pPr>
                      <a:r>
                        <a:t>Low</a:t>
                      </a:r>
                    </a:p>
                  </a:txBody>
                  <a:tcPr>
                    <a:solidFill>
                      <a:srgbClr val="F0F0F0"/>
                    </a:solidFill>
                  </a:tcPr>
                </a:tc>
              </a:tr>
              <a:tr h="220980">
                <a:tc>
                  <a:txBody>
                    <a:bodyPr/>
                    <a:lstStyle/>
                    <a:p>
                      <a:pPr algn="ctr">
                        <a:defRPr sz="900" b="1"/>
                      </a:pPr>
                      <a:r>
                        <a:t>Wave 1.2</a:t>
                      </a:r>
                    </a:p>
                  </a:txBody>
                  <a:tcPr>
                    <a:solidFill>
                      <a:srgbClr val="F8F8F8"/>
                    </a:solidFill>
                  </a:tcPr>
                </a:tc>
                <a:tc>
                  <a:txBody>
                    <a:bodyPr/>
                    <a:lstStyle/>
                    <a:p>
                      <a:pPr algn="ctr">
                        <a:defRPr sz="900"/>
                      </a:pPr>
                      <a:r>
                        <a:t>Apr 2025 - Jun 2025</a:t>
                      </a:r>
                    </a:p>
                  </a:txBody>
                  <a:tcPr>
                    <a:solidFill>
                      <a:srgbClr val="F8F8F8"/>
                    </a:solidFill>
                  </a:tcPr>
                </a:tc>
                <a:tc>
                  <a:txBody>
                    <a:bodyPr/>
                    <a:lstStyle/>
                    <a:p>
                      <a:pPr>
                        <a:defRPr sz="900"/>
                      </a:pPr>
                      <a:r>
                        <a:t>Total: 0</a:t>
                      </a:r>
                    </a:p>
                  </a:txBody>
                  <a:tcPr>
                    <a:solidFill>
                      <a:srgbClr val="F8F8F8"/>
                    </a:solidFill>
                  </a:tcPr>
                </a:tc>
                <a:tc>
                  <a:txBody>
                    <a:bodyPr/>
                    <a:lstStyle/>
                    <a:p>
                      <a:pPr algn="r">
                        <a:defRPr sz="900"/>
                      </a:pPr>
                      <a:r>
                        <a:t>$0.00</a:t>
                      </a:r>
                    </a:p>
                  </a:txBody>
                  <a:tcPr>
                    <a:solidFill>
                      <a:srgbClr val="F8F8F8"/>
                    </a:solidFill>
                  </a:tcPr>
                </a:tc>
                <a:tc>
                  <a:txBody>
                    <a:bodyPr/>
                    <a:lstStyle/>
                    <a:p>
                      <a:pPr algn="r">
                        <a:defRPr sz="900"/>
                      </a:pPr>
                      <a:r>
                        <a:t>$0.00</a:t>
                      </a:r>
                    </a:p>
                  </a:txBody>
                  <a:tcPr>
                    <a:solidFill>
                      <a:srgbClr val="F8F8F8"/>
                    </a:solidFill>
                  </a:tcPr>
                </a:tc>
                <a:tc>
                  <a:txBody>
                    <a:bodyPr/>
                    <a:lstStyle/>
                    <a:p>
                      <a:pPr algn="r">
                        <a:defRPr sz="900" b="1"/>
                      </a:pPr>
                      <a:r>
                        <a:t>$0.00</a:t>
                      </a:r>
                    </a:p>
                  </a:txBody>
                  <a:tcPr>
                    <a:solidFill>
                      <a:srgbClr val="F8F8F8"/>
                    </a:solidFill>
                  </a:tcPr>
                </a:tc>
                <a:tc>
                  <a:txBody>
                    <a:bodyPr/>
                    <a:lstStyle/>
                    <a:p>
                      <a:pPr algn="ctr">
                        <a:defRPr sz="900">
                          <a:solidFill>
                            <a:srgbClr val="70AD47"/>
                          </a:solidFill>
                        </a:defRPr>
                      </a:pPr>
                      <a:r>
                        <a:t>Low</a:t>
                      </a:r>
                    </a:p>
                  </a:txBody>
                  <a:tcPr>
                    <a:solidFill>
                      <a:srgbClr val="F8F8F8"/>
                    </a:solidFill>
                  </a:tcPr>
                </a:tc>
              </a:tr>
              <a:tr h="220980">
                <a:tc>
                  <a:txBody>
                    <a:bodyPr/>
                    <a:lstStyle/>
                    <a:p>
                      <a:pPr algn="ctr">
                        <a:defRPr sz="900" b="1"/>
                      </a:pPr>
                      <a:r>
                        <a:t>Wave 1.3</a:t>
                      </a:r>
                    </a:p>
                  </a:txBody>
                  <a:tcPr>
                    <a:solidFill>
                      <a:srgbClr val="F0F0F0"/>
                    </a:solidFill>
                  </a:tcPr>
                </a:tc>
                <a:tc>
                  <a:txBody>
                    <a:bodyPr/>
                    <a:lstStyle/>
                    <a:p>
                      <a:pPr algn="ctr">
                        <a:defRPr sz="900"/>
                      </a:pPr>
                      <a:r>
                        <a:t>Jul 2025 - Sep 2025</a:t>
                      </a:r>
                    </a:p>
                  </a:txBody>
                  <a:tcPr>
                    <a:solidFill>
                      <a:srgbClr val="F0F0F0"/>
                    </a:solidFill>
                  </a:tcPr>
                </a:tc>
                <a:tc>
                  <a:txBody>
                    <a:bodyPr/>
                    <a:lstStyle/>
                    <a:p>
                      <a:pPr>
                        <a:defRPr sz="900"/>
                      </a:pPr>
                      <a:r>
                        <a:t>Total: 0</a:t>
                      </a:r>
                    </a:p>
                  </a:txBody>
                  <a:tcPr>
                    <a:solidFill>
                      <a:srgbClr val="F0F0F0"/>
                    </a:solidFill>
                  </a:tcPr>
                </a:tc>
                <a:tc>
                  <a:txBody>
                    <a:bodyPr/>
                    <a:lstStyle/>
                    <a:p>
                      <a:pPr algn="r">
                        <a:defRPr sz="900"/>
                      </a:pPr>
                      <a:r>
                        <a:t>$0.00</a:t>
                      </a:r>
                    </a:p>
                  </a:txBody>
                  <a:tcPr>
                    <a:solidFill>
                      <a:srgbClr val="F0F0F0"/>
                    </a:solidFill>
                  </a:tcPr>
                </a:tc>
                <a:tc>
                  <a:txBody>
                    <a:bodyPr/>
                    <a:lstStyle/>
                    <a:p>
                      <a:pPr algn="r">
                        <a:defRPr sz="900"/>
                      </a:pPr>
                      <a:r>
                        <a:t>$0.00</a:t>
                      </a:r>
                    </a:p>
                  </a:txBody>
                  <a:tcPr>
                    <a:solidFill>
                      <a:srgbClr val="F0F0F0"/>
                    </a:solidFill>
                  </a:tcPr>
                </a:tc>
                <a:tc>
                  <a:txBody>
                    <a:bodyPr/>
                    <a:lstStyle/>
                    <a:p>
                      <a:pPr algn="r">
                        <a:defRPr sz="900" b="1"/>
                      </a:pPr>
                      <a:r>
                        <a:t>$0.00</a:t>
                      </a:r>
                    </a:p>
                  </a:txBody>
                  <a:tcPr>
                    <a:solidFill>
                      <a:srgbClr val="F0F0F0"/>
                    </a:solidFill>
                  </a:tcPr>
                </a:tc>
                <a:tc>
                  <a:txBody>
                    <a:bodyPr/>
                    <a:lstStyle/>
                    <a:p>
                      <a:pPr algn="ctr">
                        <a:defRPr sz="900">
                          <a:solidFill>
                            <a:srgbClr val="70AD47"/>
                          </a:solidFill>
                        </a:defRPr>
                      </a:pPr>
                      <a:r>
                        <a:t>Low</a:t>
                      </a:r>
                    </a:p>
                  </a:txBody>
                  <a:tcPr>
                    <a:solidFill>
                      <a:srgbClr val="F0F0F0"/>
                    </a:solidFill>
                  </a:tcPr>
                </a:tc>
              </a:tr>
              <a:tr h="220980">
                <a:tc>
                  <a:txBody>
                    <a:bodyPr/>
                    <a:lstStyle/>
                    <a:p>
                      <a:pPr algn="ctr">
                        <a:defRPr sz="900" b="1"/>
                      </a:pPr>
                      <a:r>
                        <a:t>Wave 1.4</a:t>
                      </a:r>
                    </a:p>
                  </a:txBody>
                  <a:tcPr>
                    <a:solidFill>
                      <a:srgbClr val="F8F8F8"/>
                    </a:solidFill>
                  </a:tcPr>
                </a:tc>
                <a:tc>
                  <a:txBody>
                    <a:bodyPr/>
                    <a:lstStyle/>
                    <a:p>
                      <a:pPr algn="ctr">
                        <a:defRPr sz="900"/>
                      </a:pPr>
                      <a:r>
                        <a:t>Oct 2025 - Dec 2025</a:t>
                      </a:r>
                    </a:p>
                  </a:txBody>
                  <a:tcPr>
                    <a:solidFill>
                      <a:srgbClr val="F8F8F8"/>
                    </a:solidFill>
                  </a:tcPr>
                </a:tc>
                <a:tc>
                  <a:txBody>
                    <a:bodyPr/>
                    <a:lstStyle/>
                    <a:p>
                      <a:pPr>
                        <a:defRPr sz="900"/>
                      </a:pPr>
                      <a:r>
                        <a:t>Total: 0</a:t>
                      </a:r>
                    </a:p>
                  </a:txBody>
                  <a:tcPr>
                    <a:solidFill>
                      <a:srgbClr val="F8F8F8"/>
                    </a:solidFill>
                  </a:tcPr>
                </a:tc>
                <a:tc>
                  <a:txBody>
                    <a:bodyPr/>
                    <a:lstStyle/>
                    <a:p>
                      <a:pPr algn="r">
                        <a:defRPr sz="900"/>
                      </a:pPr>
                      <a:r>
                        <a:t>$0.00</a:t>
                      </a:r>
                    </a:p>
                  </a:txBody>
                  <a:tcPr>
                    <a:solidFill>
                      <a:srgbClr val="F8F8F8"/>
                    </a:solidFill>
                  </a:tcPr>
                </a:tc>
                <a:tc>
                  <a:txBody>
                    <a:bodyPr/>
                    <a:lstStyle/>
                    <a:p>
                      <a:pPr algn="r">
                        <a:defRPr sz="900"/>
                      </a:pPr>
                      <a:r>
                        <a:t>$0.00</a:t>
                      </a:r>
                    </a:p>
                  </a:txBody>
                  <a:tcPr>
                    <a:solidFill>
                      <a:srgbClr val="F8F8F8"/>
                    </a:solidFill>
                  </a:tcPr>
                </a:tc>
                <a:tc>
                  <a:txBody>
                    <a:bodyPr/>
                    <a:lstStyle/>
                    <a:p>
                      <a:pPr algn="r">
                        <a:defRPr sz="900" b="1"/>
                      </a:pPr>
                      <a:r>
                        <a:t>$0.00</a:t>
                      </a:r>
                    </a:p>
                  </a:txBody>
                  <a:tcPr>
                    <a:solidFill>
                      <a:srgbClr val="F8F8F8"/>
                    </a:solidFill>
                  </a:tcPr>
                </a:tc>
                <a:tc>
                  <a:txBody>
                    <a:bodyPr/>
                    <a:lstStyle/>
                    <a:p>
                      <a:pPr algn="ctr">
                        <a:defRPr sz="900">
                          <a:solidFill>
                            <a:srgbClr val="70AD47"/>
                          </a:solidFill>
                        </a:defRPr>
                      </a:pPr>
                      <a:r>
                        <a:t>Low</a:t>
                      </a:r>
                    </a:p>
                  </a:txBody>
                  <a:tcPr>
                    <a:solidFill>
                      <a:srgbClr val="F8F8F8"/>
                    </a:solidFill>
                  </a:tcPr>
                </a:tc>
              </a:tr>
              <a:tr h="220980">
                <a:tc>
                  <a:txBody>
                    <a:bodyPr/>
                    <a:lstStyle/>
                    <a:p>
                      <a:pPr algn="ctr">
                        <a:defRPr sz="900" b="1"/>
                      </a:pPr>
                      <a:r>
                        <a:t>Wave 2.1</a:t>
                      </a:r>
                    </a:p>
                  </a:txBody>
                  <a:tcPr>
                    <a:solidFill>
                      <a:srgbClr val="F0F0F0"/>
                    </a:solidFill>
                  </a:tcPr>
                </a:tc>
                <a:tc>
                  <a:txBody>
                    <a:bodyPr/>
                    <a:lstStyle/>
                    <a:p>
                      <a:pPr algn="ctr">
                        <a:defRPr sz="900"/>
                      </a:pPr>
                      <a:r>
                        <a:t>Jan 2026 - Mar 2026</a:t>
                      </a:r>
                    </a:p>
                  </a:txBody>
                  <a:tcPr>
                    <a:solidFill>
                      <a:srgbClr val="F0F0F0"/>
                    </a:solidFill>
                  </a:tcPr>
                </a:tc>
                <a:tc>
                  <a:txBody>
                    <a:bodyPr/>
                    <a:lstStyle/>
                    <a:p>
                      <a:pPr>
                        <a:defRPr sz="900"/>
                      </a:pPr>
                      <a:r>
                        <a:t>Total: 0</a:t>
                      </a:r>
                    </a:p>
                  </a:txBody>
                  <a:tcPr>
                    <a:solidFill>
                      <a:srgbClr val="F0F0F0"/>
                    </a:solidFill>
                  </a:tcPr>
                </a:tc>
                <a:tc>
                  <a:txBody>
                    <a:bodyPr/>
                    <a:lstStyle/>
                    <a:p>
                      <a:pPr algn="r">
                        <a:defRPr sz="900"/>
                      </a:pPr>
                      <a:r>
                        <a:t>$0.00</a:t>
                      </a:r>
                    </a:p>
                  </a:txBody>
                  <a:tcPr>
                    <a:solidFill>
                      <a:srgbClr val="F0F0F0"/>
                    </a:solidFill>
                  </a:tcPr>
                </a:tc>
                <a:tc>
                  <a:txBody>
                    <a:bodyPr/>
                    <a:lstStyle/>
                    <a:p>
                      <a:pPr algn="r">
                        <a:defRPr sz="900"/>
                      </a:pPr>
                      <a:r>
                        <a:t>$0.00</a:t>
                      </a:r>
                    </a:p>
                  </a:txBody>
                  <a:tcPr>
                    <a:solidFill>
                      <a:srgbClr val="F0F0F0"/>
                    </a:solidFill>
                  </a:tcPr>
                </a:tc>
                <a:tc>
                  <a:txBody>
                    <a:bodyPr/>
                    <a:lstStyle/>
                    <a:p>
                      <a:pPr algn="r">
                        <a:defRPr sz="900" b="1"/>
                      </a:pPr>
                      <a:r>
                        <a:t>$0.00</a:t>
                      </a:r>
                    </a:p>
                  </a:txBody>
                  <a:tcPr>
                    <a:solidFill>
                      <a:srgbClr val="F0F0F0"/>
                    </a:solidFill>
                  </a:tcPr>
                </a:tc>
                <a:tc>
                  <a:txBody>
                    <a:bodyPr/>
                    <a:lstStyle/>
                    <a:p>
                      <a:pPr algn="ctr">
                        <a:defRPr sz="900">
                          <a:solidFill>
                            <a:srgbClr val="70AD47"/>
                          </a:solidFill>
                        </a:defRPr>
                      </a:pPr>
                      <a:r>
                        <a:t>Low</a:t>
                      </a:r>
                    </a:p>
                  </a:txBody>
                  <a:tcPr>
                    <a:solidFill>
                      <a:srgbClr val="F0F0F0"/>
                    </a:solidFill>
                  </a:tcPr>
                </a:tc>
              </a:tr>
            </a:tbl>
          </a:graphicData>
        </a:graphic>
      </p:graphicFrame>
      <p:sp>
        <p:nvSpPr>
          <p:cNvPr id="56" name="TextBox 55"/>
          <p:cNvSpPr txBox="1"/>
          <p:nvPr/>
        </p:nvSpPr>
        <p:spPr>
          <a:xfrm>
            <a:off x="457200" y="5550408"/>
            <a:ext cx="8503920" cy="274320"/>
          </a:xfrm>
          <a:prstGeom prst="rect">
            <a:avLst/>
          </a:prstGeom>
          <a:noFill/>
        </p:spPr>
        <p:txBody>
          <a:bodyPr wrap="none">
            <a:spAutoFit/>
          </a:bodyPr>
          <a:lstStyle/>
          <a:p/>
          <a:p>
            <a:pPr>
              <a:defRPr sz="900" i="1"/>
            </a:pPr>
            <a:r>
              <a:t>Note: This table shows planned refresh waves with their recommended replacement devices, organized by timeframe.</a:t>
            </a:r>
          </a:p>
        </p:txBody>
      </p:sp>
      <p:sp>
        <p:nvSpPr>
          <p:cNvPr id="57" name="TextBox 56"/>
          <p:cNvSpPr txBox="1"/>
          <p:nvPr/>
        </p:nvSpPr>
        <p:spPr>
          <a:xfrm>
            <a:off x="457200" y="5751576"/>
            <a:ext cx="8503920" cy="274320"/>
          </a:xfrm>
          <a:prstGeom prst="rect">
            <a:avLst/>
          </a:prstGeom>
          <a:noFill/>
        </p:spPr>
        <p:txBody>
          <a:bodyPr wrap="none">
            <a:spAutoFit/>
          </a:bodyPr>
          <a:lstStyle/>
          <a:p/>
          <a:p>
            <a:pPr>
              <a:defRPr sz="800" i="1"/>
            </a:pPr>
            <a:r>
              <a:t>Methodology: Refresh waves are calculated using end-of-support dates, device risk scores, current Meraki pricing loaded from a partner, clustering analysis of similar devices, and budget optimization algorithms.</a:t>
            </a:r>
            <a:br/>
            <a:r>
              <a:t>License costs are based on 1-year Enterprise license prices. *These are just estimates*. Cisco account team should be engaged for recommendations and quotes.</a:t>
            </a:r>
          </a:p>
        </p:txBody>
      </p:sp>
      <p:sp>
        <p:nvSpPr>
          <p:cNvPr id="58" name="TextBox 57"/>
          <p:cNvSpPr txBox="1"/>
          <p:nvPr/>
        </p:nvSpPr>
        <p:spPr>
          <a:xfrm>
            <a:off x="457200" y="0"/>
            <a:ext cx="8229600" cy="457200"/>
          </a:xfrm>
          <a:prstGeom prst="rect">
            <a:avLst/>
          </a:prstGeom>
          <a:noFill/>
        </p:spPr>
        <p:txBody>
          <a:bodyPr wrap="none">
            <a:spAutoFit/>
          </a:bodyPr>
          <a:lstStyle/>
          <a:p/>
          <a:p>
            <a:pPr>
              <a:defRPr sz="2400" b="1"/>
            </a:pPr>
            <a:r>
              <a:t>Hardware Refresh Planning Timeline</a:t>
            </a:r>
          </a:p>
        </p:txBody>
      </p:sp>
      <p:sp>
        <p:nvSpPr>
          <p:cNvPr id="59" name="TextBox 58"/>
          <p:cNvSpPr txBox="1"/>
          <p:nvPr/>
        </p:nvSpPr>
        <p:spPr>
          <a:xfrm>
            <a:off x="457200" y="557784"/>
            <a:ext cx="8229600" cy="274320"/>
          </a:xfrm>
          <a:prstGeom prst="rect">
            <a:avLst/>
          </a:prstGeom>
          <a:noFill/>
        </p:spPr>
        <p:txBody>
          <a:bodyPr wrap="none">
            <a:spAutoFit/>
          </a:bodyPr>
          <a:lstStyle/>
          <a:p/>
          <a:p>
            <a:pPr>
              <a:defRPr sz="1400" b="1"/>
            </a:pPr>
            <a:r>
              <a:t>36-Month Refresh Timeline</a:t>
            </a:r>
          </a:p>
        </p:txBody>
      </p:sp>
      <p:sp>
        <p:nvSpPr>
          <p:cNvPr id="60" name="TextBox 59"/>
          <p:cNvSpPr txBox="1"/>
          <p:nvPr/>
        </p:nvSpPr>
        <p:spPr>
          <a:xfrm>
            <a:off x="457200" y="3611880"/>
            <a:ext cx="8503920" cy="274320"/>
          </a:xfrm>
          <a:prstGeom prst="rect">
            <a:avLst/>
          </a:prstGeom>
          <a:noFill/>
        </p:spPr>
        <p:txBody>
          <a:bodyPr wrap="none">
            <a:spAutoFit/>
          </a:bodyPr>
          <a:lstStyle/>
          <a:p/>
          <a:p>
            <a:pPr>
              <a:defRPr sz="1400" b="1"/>
            </a:pPr>
            <a:r>
              <a:t>Refresh Wave Details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0"/>
            <a:ext cx="8229600" cy="457200"/>
          </a:xfrm>
          <a:prstGeom prst="rect">
            <a:avLst/>
          </a:prstGeom>
          <a:noFill/>
        </p:spPr>
        <p:txBody>
          <a:bodyPr wrap="none">
            <a:spAutoFit/>
          </a:bodyPr>
          <a:lstStyle/>
          <a:p/>
          <a:p>
            <a:pPr>
              <a:defRPr sz="2400" b="1"/>
            </a:pPr>
            <a:r>
              <a:t>Recommended Replacement Models</a:t>
            </a:r>
          </a:p>
        </p:txBody>
      </p:sp>
      <p:cxnSp>
        <p:nvCxnSpPr>
          <p:cNvPr id="3" name="Connector 2"/>
          <p:cNvCxnSpPr/>
          <p:nvPr/>
        </p:nvCxnSpPr>
        <p:spPr>
          <a:xfrm>
            <a:off x="457200" y="640080"/>
            <a:ext cx="82296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graphicFrame>
        <p:nvGraphicFramePr>
          <p:cNvPr id="4" name="Table 3"/>
          <p:cNvGraphicFramePr>
            <a:graphicFrameLocks noGrp="1"/>
          </p:cNvGraphicFramePr>
          <p:nvPr/>
        </p:nvGraphicFramePr>
        <p:xfrm>
          <a:off x="457200" y="813816"/>
          <a:ext cx="8686800" cy="4846320"/>
        </p:xfrm>
        <a:graphic>
          <a:graphicData uri="http://schemas.openxmlformats.org/drawingml/2006/table">
            <a:tbl>
              <a:tblPr firstRow="1" bandRow="1">
                <a:tableStyleId>{5C22544A-7EE6-4342-B048-85BDC9FD1C3A}</a:tableStyleId>
              </a:tblPr>
              <a:tblGrid>
                <a:gridCol w="640080"/>
                <a:gridCol w="1371600"/>
                <a:gridCol w="1828800"/>
                <a:gridCol w="640080"/>
                <a:gridCol w="1005840"/>
                <a:gridCol w="914400"/>
                <a:gridCol w="1097280"/>
                <a:gridCol w="1188720"/>
              </a:tblGrid>
              <a:tr h="2423160">
                <a:tc>
                  <a:txBody>
                    <a:bodyPr/>
                    <a:lstStyle/>
                    <a:p>
                      <a:pPr algn="ctr">
                        <a:defRPr b="1" sz="1000">
                          <a:solidFill>
                            <a:srgbClr val="FFFFFF"/>
                          </a:solidFill>
                        </a:defRPr>
                      </a:pPr>
                      <a:r>
                        <a:t>Family</a:t>
                      </a:r>
                    </a:p>
                  </a:txBody>
                  <a:tcPr>
                    <a:solidFill>
                      <a:srgbClr val="2A3B4F"/>
                    </a:solidFill>
                  </a:tcPr>
                </a:tc>
                <a:tc>
                  <a:txBody>
                    <a:bodyPr/>
                    <a:lstStyle/>
                    <a:p>
                      <a:pPr algn="ctr">
                        <a:defRPr b="1" sz="1000">
                          <a:solidFill>
                            <a:srgbClr val="FFFFFF"/>
                          </a:solidFill>
                        </a:defRPr>
                      </a:pPr>
                      <a:r>
                        <a:t>Replacement Model</a:t>
                      </a:r>
                    </a:p>
                  </a:txBody>
                  <a:tcPr>
                    <a:solidFill>
                      <a:srgbClr val="2A3B4F"/>
                    </a:solidFill>
                  </a:tcPr>
                </a:tc>
                <a:tc>
                  <a:txBody>
                    <a:bodyPr/>
                    <a:lstStyle/>
                    <a:p>
                      <a:pPr algn="ctr">
                        <a:defRPr b="1" sz="1000">
                          <a:solidFill>
                            <a:srgbClr val="FFFFFF"/>
                          </a:solidFill>
                        </a:defRPr>
                      </a:pPr>
                      <a:r>
                        <a:t>Original Models</a:t>
                      </a:r>
                    </a:p>
                  </a:txBody>
                  <a:tcPr>
                    <a:solidFill>
                      <a:srgbClr val="2A3B4F"/>
                    </a:solidFill>
                  </a:tcPr>
                </a:tc>
                <a:tc>
                  <a:txBody>
                    <a:bodyPr/>
                    <a:lstStyle/>
                    <a:p>
                      <a:pPr algn="ctr">
                        <a:defRPr b="1" sz="1000">
                          <a:solidFill>
                            <a:srgbClr val="FFFFFF"/>
                          </a:solidFill>
                        </a:defRPr>
                      </a:pPr>
                      <a:r>
                        <a:t>Quantity</a:t>
                      </a:r>
                    </a:p>
                  </a:txBody>
                  <a:tcPr>
                    <a:solidFill>
                      <a:srgbClr val="2A3B4F"/>
                    </a:solidFill>
                  </a:tcPr>
                </a:tc>
                <a:tc>
                  <a:txBody>
                    <a:bodyPr/>
                    <a:lstStyle/>
                    <a:p>
                      <a:pPr algn="ctr">
                        <a:defRPr b="1" sz="1000">
                          <a:solidFill>
                            <a:srgbClr val="FFFFFF"/>
                          </a:solidFill>
                        </a:defRPr>
                      </a:pPr>
                      <a:r>
                        <a:t>Hardware Cost</a:t>
                      </a:r>
                    </a:p>
                  </a:txBody>
                  <a:tcPr>
                    <a:solidFill>
                      <a:srgbClr val="2A3B4F"/>
                    </a:solidFill>
                  </a:tcPr>
                </a:tc>
                <a:tc>
                  <a:txBody>
                    <a:bodyPr/>
                    <a:lstStyle/>
                    <a:p>
                      <a:pPr algn="ctr">
                        <a:defRPr b="1" sz="1000">
                          <a:solidFill>
                            <a:srgbClr val="FFFFFF"/>
                          </a:solidFill>
                        </a:defRPr>
                      </a:pPr>
                      <a:r>
                        <a:t>License Cost</a:t>
                      </a:r>
                    </a:p>
                  </a:txBody>
                  <a:tcPr>
                    <a:solidFill>
                      <a:srgbClr val="2A3B4F"/>
                    </a:solidFill>
                  </a:tcPr>
                </a:tc>
                <a:tc>
                  <a:txBody>
                    <a:bodyPr/>
                    <a:lstStyle/>
                    <a:p>
                      <a:pPr algn="ctr">
                        <a:defRPr b="1" sz="1000">
                          <a:solidFill>
                            <a:srgbClr val="FFFFFF"/>
                          </a:solidFill>
                        </a:defRPr>
                      </a:pPr>
                      <a:r>
                        <a:t>Hardware+License Cost</a:t>
                      </a:r>
                    </a:p>
                  </a:txBody>
                  <a:tcPr>
                    <a:solidFill>
                      <a:srgbClr val="2A3B4F"/>
                    </a:solidFill>
                  </a:tcPr>
                </a:tc>
                <a:tc>
                  <a:txBody>
                    <a:bodyPr/>
                    <a:lstStyle/>
                    <a:p>
                      <a:pPr algn="ctr">
                        <a:defRPr b="1" sz="1000">
                          <a:solidFill>
                            <a:srgbClr val="FFFFFF"/>
                          </a:solidFill>
                        </a:defRPr>
                      </a:pPr>
                      <a:r>
                        <a:t>Total Cost</a:t>
                      </a:r>
                    </a:p>
                  </a:txBody>
                  <a:tcPr>
                    <a:solidFill>
                      <a:srgbClr val="2A3B4F"/>
                    </a:solidFill>
                  </a:tcPr>
                </a:tc>
              </a:tr>
              <a:tr h="2423160">
                <a:tc gridSpan="7">
                  <a:txBody>
                    <a:bodyPr/>
                    <a:lstStyle/>
                    <a:p>
                      <a:pPr algn="r">
                        <a:defRPr sz="900" b="1"/>
                      </a:pPr>
                      <a:r>
                        <a:t>TOTAL</a:t>
                      </a:r>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a:txBody>
                    <a:bodyPr/>
                    <a:lstStyle/>
                    <a:p>
                      <a:pPr algn="r">
                        <a:defRPr sz="1000" b="1"/>
                      </a:pPr>
                      <a:r>
                        <a:t>$0.00</a:t>
                      </a:r>
                    </a:p>
                  </a:txBody>
                  <a:tcPr>
                    <a:solidFill>
                      <a:srgbClr val="E6E6E6"/>
                    </a:solidFill>
                  </a:tcPr>
                </a:tc>
              </a:tr>
            </a:tbl>
          </a:graphicData>
        </a:graphic>
      </p:graphicFrame>
      <p:sp>
        <p:nvSpPr>
          <p:cNvPr id="5" name="TextBox 4"/>
          <p:cNvSpPr txBox="1"/>
          <p:nvPr/>
        </p:nvSpPr>
        <p:spPr>
          <a:xfrm>
            <a:off x="1746504" y="6044184"/>
            <a:ext cx="8686800" cy="274320"/>
          </a:xfrm>
          <a:prstGeom prst="rect">
            <a:avLst/>
          </a:prstGeom>
          <a:noFill/>
        </p:spPr>
        <p:txBody>
          <a:bodyPr wrap="none">
            <a:spAutoFit/>
          </a:bodyPr>
          <a:lstStyle/>
          <a:p/>
          <a:p>
            <a:pPr algn="l">
              <a:defRPr sz="1000" i="1"/>
            </a:pPr>
            <a:r>
              <a:t>Showing recommended upgrades to current-generation or next-generation models. *These prices are estimates* Consult with your Cisco account team for accurate pricing.</a:t>
            </a:r>
          </a:p>
        </p:txBody>
      </p:sp>
      <p:sp>
        <p:nvSpPr>
          <p:cNvPr id="6" name="TextBox 5"/>
          <p:cNvSpPr txBox="1"/>
          <p:nvPr/>
        </p:nvSpPr>
        <p:spPr>
          <a:xfrm>
            <a:off x="1746504" y="6227064"/>
            <a:ext cx="8686800" cy="274320"/>
          </a:xfrm>
          <a:prstGeom prst="rect">
            <a:avLst/>
          </a:prstGeom>
          <a:noFill/>
        </p:spPr>
        <p:txBody>
          <a:bodyPr wrap="none">
            <a:spAutoFit/>
          </a:bodyPr>
          <a:lstStyle/>
          <a:p/>
          <a:p>
            <a:pPr algn="l">
              <a:defRPr sz="1000" i="1"/>
            </a:pPr>
            <a:r>
              <a:t>Note: License costs shown are for 1-year Enterprise licenses. Multi-year licenses offer savings of approximately 10-15% per year.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Oval 1"/>
          <p:cNvSpPr/>
          <p:nvPr/>
        </p:nvSpPr>
        <p:spPr>
          <a:xfrm>
            <a:off x="11210544" y="530352"/>
            <a:ext cx="822960" cy="822960"/>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10570464" y="530352"/>
            <a:ext cx="822960" cy="822960"/>
          </a:xfrm>
          <a:prstGeom prst="ellipse">
            <a:avLst/>
          </a:prstGeom>
          <a:solidFill>
            <a:srgbClr val="83CE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Oval 3"/>
          <p:cNvSpPr/>
          <p:nvPr/>
        </p:nvSpPr>
        <p:spPr>
          <a:xfrm>
            <a:off x="10799064" y="73152"/>
            <a:ext cx="822960" cy="822960"/>
          </a:xfrm>
          <a:prstGeom prst="ellipse">
            <a:avLst/>
          </a:prstGeom>
          <a:solidFill>
            <a:srgbClr val="FFD9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457200" y="0"/>
            <a:ext cx="10058400" cy="365760"/>
          </a:xfrm>
          <a:prstGeom prst="rect">
            <a:avLst/>
          </a:prstGeom>
          <a:noFill/>
        </p:spPr>
        <p:txBody>
          <a:bodyPr wrap="none">
            <a:spAutoFit/>
          </a:bodyPr>
          <a:lstStyle/>
          <a:p/>
          <a:p>
            <a:pPr>
              <a:defRPr sz="2400" b="1"/>
            </a:pPr>
            <a:r>
              <a:t>Executive Summary</a:t>
            </a:r>
          </a:p>
        </p:txBody>
      </p:sp>
      <p:cxnSp>
        <p:nvCxnSpPr>
          <p:cNvPr id="6" name="Connector 5"/>
          <p:cNvCxnSpPr/>
          <p:nvPr/>
        </p:nvCxnSpPr>
        <p:spPr>
          <a:xfrm>
            <a:off x="457200" y="685800"/>
            <a:ext cx="96012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57200" y="1106424"/>
            <a:ext cx="3200400" cy="914400"/>
          </a:xfrm>
          <a:prstGeom prst="rect">
            <a:avLst/>
          </a:prstGeom>
          <a:solidFill>
            <a:srgbClr val="F8F8F8"/>
          </a:solidFill>
          <a:ln>
            <a:solidFill>
              <a:srgbClr val="E6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48640" y="1005840"/>
            <a:ext cx="3017520" cy="228600"/>
          </a:xfrm>
          <a:prstGeom prst="rect">
            <a:avLst/>
          </a:prstGeom>
          <a:noFill/>
        </p:spPr>
        <p:txBody>
          <a:bodyPr wrap="none">
            <a:spAutoFit/>
          </a:bodyPr>
          <a:lstStyle/>
          <a:p/>
          <a:p>
            <a:pPr>
              <a:defRPr sz="1100" b="1"/>
            </a:pPr>
            <a:r>
              <a:t>Network Health Score</a:t>
            </a:r>
          </a:p>
        </p:txBody>
      </p:sp>
      <p:sp>
        <p:nvSpPr>
          <p:cNvPr id="9" name="TextBox 8"/>
          <p:cNvSpPr txBox="1"/>
          <p:nvPr/>
        </p:nvSpPr>
        <p:spPr>
          <a:xfrm>
            <a:off x="548640" y="1234440"/>
            <a:ext cx="914400" cy="457200"/>
          </a:xfrm>
          <a:prstGeom prst="rect">
            <a:avLst/>
          </a:prstGeom>
          <a:noFill/>
        </p:spPr>
        <p:txBody>
          <a:bodyPr wrap="none">
            <a:spAutoFit/>
          </a:bodyPr>
          <a:lstStyle/>
          <a:p/>
          <a:p>
            <a:pPr>
              <a:defRPr sz="3200" b="1">
                <a:solidFill>
                  <a:srgbClr val="00B050"/>
                </a:solidFill>
              </a:defRPr>
            </a:pPr>
            <a:r>
              <a:t>91</a:t>
            </a:r>
          </a:p>
        </p:txBody>
      </p:sp>
      <p:sp>
        <p:nvSpPr>
          <p:cNvPr id="10" name="TextBox 9"/>
          <p:cNvSpPr txBox="1"/>
          <p:nvPr/>
        </p:nvSpPr>
        <p:spPr>
          <a:xfrm>
            <a:off x="1280160" y="1417320"/>
            <a:ext cx="548640" cy="228600"/>
          </a:xfrm>
          <a:prstGeom prst="rect">
            <a:avLst/>
          </a:prstGeom>
          <a:noFill/>
        </p:spPr>
        <p:txBody>
          <a:bodyPr wrap="none">
            <a:spAutoFit/>
          </a:bodyPr>
          <a:lstStyle/>
          <a:p/>
          <a:p>
            <a:pPr>
              <a:defRPr sz="1200"/>
            </a:pPr>
            <a:r>
              <a:t>/ 100</a:t>
            </a:r>
          </a:p>
        </p:txBody>
      </p:sp>
      <p:sp>
        <p:nvSpPr>
          <p:cNvPr id="11" name="TextBox 10"/>
          <p:cNvSpPr txBox="1"/>
          <p:nvPr/>
        </p:nvSpPr>
        <p:spPr>
          <a:xfrm>
            <a:off x="1920240" y="1344168"/>
            <a:ext cx="1645920" cy="274320"/>
          </a:xfrm>
          <a:prstGeom prst="rect">
            <a:avLst/>
          </a:prstGeom>
          <a:noFill/>
        </p:spPr>
        <p:txBody>
          <a:bodyPr wrap="none">
            <a:spAutoFit/>
          </a:bodyPr>
          <a:lstStyle/>
          <a:p/>
          <a:p>
            <a:pPr>
              <a:defRPr sz="1600" b="1">
                <a:solidFill>
                  <a:srgbClr val="00B050"/>
                </a:solidFill>
              </a:defRPr>
            </a:pPr>
            <a:r>
              <a:t>Excellent</a:t>
            </a:r>
          </a:p>
        </p:txBody>
      </p:sp>
      <p:sp>
        <p:nvSpPr>
          <p:cNvPr id="12" name="Rectangle 11"/>
          <p:cNvSpPr/>
          <p:nvPr/>
        </p:nvSpPr>
        <p:spPr>
          <a:xfrm>
            <a:off x="411480" y="4965192"/>
            <a:ext cx="3474720" cy="1133856"/>
          </a:xfrm>
          <a:prstGeom prst="rect">
            <a:avLst/>
          </a:prstGeom>
          <a:solidFill>
            <a:srgbClr val="F8F8F8"/>
          </a:solidFill>
          <a:ln>
            <a:solidFill>
              <a:srgbClr val="E6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457200" y="4736592"/>
            <a:ext cx="3383280" cy="228600"/>
          </a:xfrm>
          <a:prstGeom prst="rect">
            <a:avLst/>
          </a:prstGeom>
          <a:noFill/>
        </p:spPr>
        <p:txBody>
          <a:bodyPr wrap="none">
            <a:spAutoFit/>
          </a:bodyPr>
          <a:lstStyle/>
          <a:p/>
          <a:p>
            <a:pPr>
              <a:defRPr sz="1000" b="1"/>
            </a:pPr>
            <a:r>
              <a:t>Score Deductions</a:t>
            </a:r>
          </a:p>
        </p:txBody>
      </p:sp>
      <p:sp>
        <p:nvSpPr>
          <p:cNvPr id="14" name="TextBox 13"/>
          <p:cNvSpPr txBox="1"/>
          <p:nvPr/>
        </p:nvSpPr>
        <p:spPr>
          <a:xfrm>
            <a:off x="457200" y="4965192"/>
            <a:ext cx="3291840" cy="1097280"/>
          </a:xfrm>
          <a:prstGeom prst="rect">
            <a:avLst/>
          </a:prstGeom>
          <a:noFill/>
        </p:spPr>
        <p:txBody>
          <a:bodyPr wrap="square">
            <a:spAutoFit/>
          </a:bodyPr>
          <a:lstStyle/>
          <a:p/>
          <a:p>
            <a:pPr>
              <a:spcAft>
                <a:spcPts val="200"/>
              </a:spcAft>
              <a:defRPr sz="800"/>
            </a:pPr>
            <a:r>
              <a:t>-5 points: Missing core products (MS)</a:t>
            </a:r>
          </a:p>
          <a:p>
            <a:pPr>
              <a:spcAft>
                <a:spcPts val="200"/>
              </a:spcAft>
              <a:defRPr sz="800"/>
            </a:pPr>
            <a:r>
              <a:t>-4 points: Missing advanced products (Secure Connect, Umbrella Secure Internet Gateway)</a:t>
            </a:r>
          </a:p>
        </p:txBody>
      </p:sp>
      <p:sp>
        <p:nvSpPr>
          <p:cNvPr id="15" name="TextBox 14"/>
          <p:cNvSpPr txBox="1"/>
          <p:nvPr/>
        </p:nvSpPr>
        <p:spPr>
          <a:xfrm>
            <a:off x="457200" y="2011680"/>
            <a:ext cx="3200400" cy="228600"/>
          </a:xfrm>
          <a:prstGeom prst="rect">
            <a:avLst/>
          </a:prstGeom>
          <a:noFill/>
        </p:spPr>
        <p:txBody>
          <a:bodyPr wrap="none">
            <a:spAutoFit/>
          </a:bodyPr>
          <a:lstStyle/>
          <a:p/>
          <a:p>
            <a:pPr>
              <a:defRPr sz="1200" b="1"/>
            </a:pPr>
            <a:r>
              <a:t>Network Health Metrics</a:t>
            </a:r>
          </a:p>
        </p:txBody>
      </p:sp>
      <p:sp>
        <p:nvSpPr>
          <p:cNvPr id="16" name="TextBox 15"/>
          <p:cNvSpPr txBox="1"/>
          <p:nvPr/>
        </p:nvSpPr>
        <p:spPr>
          <a:xfrm>
            <a:off x="457200" y="2377440"/>
            <a:ext cx="1371600" cy="228600"/>
          </a:xfrm>
          <a:prstGeom prst="rect">
            <a:avLst/>
          </a:prstGeom>
          <a:noFill/>
        </p:spPr>
        <p:txBody>
          <a:bodyPr wrap="none">
            <a:spAutoFit/>
          </a:bodyPr>
          <a:lstStyle/>
          <a:p/>
          <a:p>
            <a:pPr>
              <a:defRPr sz="1100" b="1"/>
            </a:pPr>
            <a:r>
              <a:t>Device Health</a:t>
            </a:r>
          </a:p>
        </p:txBody>
      </p:sp>
      <p:sp>
        <p:nvSpPr>
          <p:cNvPr id="17" name="TextBox 16"/>
          <p:cNvSpPr txBox="1"/>
          <p:nvPr/>
        </p:nvSpPr>
        <p:spPr>
          <a:xfrm>
            <a:off x="457200" y="2606040"/>
            <a:ext cx="1554480" cy="228600"/>
          </a:xfrm>
          <a:prstGeom prst="rect">
            <a:avLst/>
          </a:prstGeom>
          <a:noFill/>
        </p:spPr>
        <p:txBody>
          <a:bodyPr wrap="none">
            <a:spAutoFit/>
          </a:bodyPr>
          <a:lstStyle/>
          <a:p/>
          <a:p>
            <a:pPr>
              <a:defRPr sz="800" i="1"/>
            </a:pPr>
            <a:r>
              <a:t>Overall operational status</a:t>
            </a:r>
          </a:p>
        </p:txBody>
      </p:sp>
      <p:sp>
        <p:nvSpPr>
          <p:cNvPr id="18" name="TextBox 17"/>
          <p:cNvSpPr txBox="1"/>
          <p:nvPr/>
        </p:nvSpPr>
        <p:spPr>
          <a:xfrm>
            <a:off x="457200" y="2834640"/>
            <a:ext cx="1371600" cy="457200"/>
          </a:xfrm>
          <a:prstGeom prst="rect">
            <a:avLst/>
          </a:prstGeom>
          <a:noFill/>
        </p:spPr>
        <p:txBody>
          <a:bodyPr wrap="none">
            <a:spAutoFit/>
          </a:bodyPr>
          <a:lstStyle/>
          <a:p/>
          <a:p>
            <a:pPr>
              <a:defRPr sz="2400" b="1">
                <a:solidFill>
                  <a:srgbClr val="00B050"/>
                </a:solidFill>
              </a:defRPr>
            </a:pPr>
            <a:r>
              <a:t>100.0%</a:t>
            </a:r>
          </a:p>
        </p:txBody>
      </p:sp>
      <p:sp>
        <p:nvSpPr>
          <p:cNvPr id="19" name="TextBox 18"/>
          <p:cNvSpPr txBox="1"/>
          <p:nvPr/>
        </p:nvSpPr>
        <p:spPr>
          <a:xfrm>
            <a:off x="457200" y="3291840"/>
            <a:ext cx="1828800" cy="228600"/>
          </a:xfrm>
          <a:prstGeom prst="rect">
            <a:avLst/>
          </a:prstGeom>
          <a:noFill/>
        </p:spPr>
        <p:txBody>
          <a:bodyPr wrap="none">
            <a:spAutoFit/>
          </a:bodyPr>
          <a:lstStyle/>
          <a:p/>
          <a:p>
            <a:pPr>
              <a:defRPr sz="800"/>
            </a:pPr>
            <a:r>
              <a:t>2107/2107 devices in good status</a:t>
            </a:r>
          </a:p>
        </p:txBody>
      </p:sp>
      <p:sp>
        <p:nvSpPr>
          <p:cNvPr id="20" name="TextBox 19"/>
          <p:cNvSpPr txBox="1"/>
          <p:nvPr/>
        </p:nvSpPr>
        <p:spPr>
          <a:xfrm>
            <a:off x="2057400" y="2377440"/>
            <a:ext cx="1371600" cy="228600"/>
          </a:xfrm>
          <a:prstGeom prst="rect">
            <a:avLst/>
          </a:prstGeom>
          <a:noFill/>
        </p:spPr>
        <p:txBody>
          <a:bodyPr wrap="none">
            <a:spAutoFit/>
          </a:bodyPr>
          <a:lstStyle/>
          <a:p/>
          <a:p>
            <a:pPr>
              <a:defRPr sz="1100" b="1"/>
            </a:pPr>
            <a:r>
              <a:t>Lifecycle</a:t>
            </a:r>
          </a:p>
        </p:txBody>
      </p:sp>
      <p:sp>
        <p:nvSpPr>
          <p:cNvPr id="21" name="TextBox 20"/>
          <p:cNvSpPr txBox="1"/>
          <p:nvPr/>
        </p:nvSpPr>
        <p:spPr>
          <a:xfrm>
            <a:off x="2057400" y="2606040"/>
            <a:ext cx="1554480" cy="228600"/>
          </a:xfrm>
          <a:prstGeom prst="rect">
            <a:avLst/>
          </a:prstGeom>
          <a:noFill/>
        </p:spPr>
        <p:txBody>
          <a:bodyPr wrap="none">
            <a:spAutoFit/>
          </a:bodyPr>
          <a:lstStyle/>
          <a:p/>
          <a:p>
            <a:pPr>
              <a:defRPr sz="800" i="1"/>
            </a:pPr>
            <a:r>
              <a:t>Hardware EOL status</a:t>
            </a:r>
          </a:p>
        </p:txBody>
      </p:sp>
      <p:sp>
        <p:nvSpPr>
          <p:cNvPr id="22" name="TextBox 21"/>
          <p:cNvSpPr txBox="1"/>
          <p:nvPr/>
        </p:nvSpPr>
        <p:spPr>
          <a:xfrm>
            <a:off x="2057400" y="2834640"/>
            <a:ext cx="1371600" cy="457200"/>
          </a:xfrm>
          <a:prstGeom prst="rect">
            <a:avLst/>
          </a:prstGeom>
          <a:noFill/>
        </p:spPr>
        <p:txBody>
          <a:bodyPr wrap="none">
            <a:spAutoFit/>
          </a:bodyPr>
          <a:lstStyle/>
          <a:p/>
          <a:p>
            <a:pPr>
              <a:defRPr sz="2400" b="1">
                <a:solidFill>
                  <a:srgbClr val="00B050"/>
                </a:solidFill>
              </a:defRPr>
            </a:pPr>
            <a:r>
              <a:t>100.0%</a:t>
            </a:r>
          </a:p>
        </p:txBody>
      </p:sp>
      <p:sp>
        <p:nvSpPr>
          <p:cNvPr id="23" name="TextBox 22"/>
          <p:cNvSpPr txBox="1"/>
          <p:nvPr/>
        </p:nvSpPr>
        <p:spPr>
          <a:xfrm>
            <a:off x="2057400" y="3291840"/>
            <a:ext cx="1828800" cy="228600"/>
          </a:xfrm>
          <a:prstGeom prst="rect">
            <a:avLst/>
          </a:prstGeom>
          <a:noFill/>
        </p:spPr>
        <p:txBody>
          <a:bodyPr wrap="none">
            <a:spAutoFit/>
          </a:bodyPr>
          <a:lstStyle/>
          <a:p/>
          <a:p>
            <a:pPr>
              <a:defRPr sz="800"/>
            </a:pPr>
            <a:r>
              <a:t>2107/2107 devices on current hardware</a:t>
            </a:r>
          </a:p>
        </p:txBody>
      </p:sp>
      <p:graphicFrame>
        <p:nvGraphicFramePr>
          <p:cNvPr id="24" name="Chart 23"/>
          <p:cNvGraphicFramePr>
            <a:graphicFrameLocks noGrp="1"/>
          </p:cNvGraphicFramePr>
          <p:nvPr/>
        </p:nvGraphicFramePr>
        <p:xfrm>
          <a:off x="548640" y="3831336"/>
          <a:ext cx="1143000" cy="1143000"/>
        </p:xfrm>
        <a:graphic>
          <a:graphicData uri="http://schemas.openxmlformats.org/drawingml/2006/chart">
            <c:chart xmlns:c="http://schemas.openxmlformats.org/drawingml/2006/chart" r:id="rId2"/>
          </a:graphicData>
        </a:graphic>
      </p:graphicFrame>
      <p:graphicFrame>
        <p:nvGraphicFramePr>
          <p:cNvPr id="25" name="Chart 24"/>
          <p:cNvGraphicFramePr>
            <a:graphicFrameLocks noGrp="1"/>
          </p:cNvGraphicFramePr>
          <p:nvPr/>
        </p:nvGraphicFramePr>
        <p:xfrm>
          <a:off x="2286000" y="3831336"/>
          <a:ext cx="1143000" cy="1143000"/>
        </p:xfrm>
        <a:graphic>
          <a:graphicData uri="http://schemas.openxmlformats.org/drawingml/2006/chart">
            <c:chart xmlns:c="http://schemas.openxmlformats.org/drawingml/2006/chart" r:id="rId3"/>
          </a:graphicData>
        </a:graphic>
      </p:graphicFrame>
      <p:sp>
        <p:nvSpPr>
          <p:cNvPr id="26" name="TextBox 25"/>
          <p:cNvSpPr txBox="1"/>
          <p:nvPr/>
        </p:nvSpPr>
        <p:spPr>
          <a:xfrm>
            <a:off x="4754880" y="1371600"/>
            <a:ext cx="5760720" cy="274320"/>
          </a:xfrm>
          <a:prstGeom prst="rect">
            <a:avLst/>
          </a:prstGeom>
          <a:noFill/>
        </p:spPr>
        <p:txBody>
          <a:bodyPr wrap="none">
            <a:spAutoFit/>
          </a:bodyPr>
          <a:lstStyle/>
          <a:p/>
          <a:p>
            <a:pPr>
              <a:defRPr sz="1200" b="1"/>
            </a:pPr>
            <a:r>
              <a:t>Key Insights</a:t>
            </a:r>
          </a:p>
        </p:txBody>
      </p:sp>
      <p:sp>
        <p:nvSpPr>
          <p:cNvPr id="27" name="TextBox 26"/>
          <p:cNvSpPr txBox="1"/>
          <p:nvPr/>
        </p:nvSpPr>
        <p:spPr>
          <a:xfrm>
            <a:off x="4754880" y="1645920"/>
            <a:ext cx="5760720" cy="1828800"/>
          </a:xfrm>
          <a:prstGeom prst="rect">
            <a:avLst/>
          </a:prstGeom>
          <a:noFill/>
        </p:spPr>
        <p:txBody>
          <a:bodyPr wrap="none">
            <a:spAutoFit/>
          </a:bodyPr>
          <a:lstStyle/>
          <a:p/>
          <a:p>
            <a:pPr>
              <a:spcAft>
                <a:spcPts val="300"/>
              </a:spcAft>
              <a:defRPr sz="1000"/>
            </a:pPr>
            <a:r>
              <a:t>• Overall device health is excellent with 100.0% of devices in good status.</a:t>
            </a:r>
          </a:p>
          <a:p>
            <a:pPr>
              <a:spcAft>
                <a:spcPts val="300"/>
              </a:spcAft>
              <a:defRPr sz="1000"/>
            </a:pPr>
            <a:r>
              <a:t>• EOL Status: Excellent lifecycle management with all devices on current hardware.</a:t>
            </a:r>
          </a:p>
          <a:p>
            <a:pPr>
              <a:spcAft>
                <a:spcPts val="300"/>
              </a:spcAft>
              <a:defRPr sz="1000"/>
            </a:pPr>
            <a:r>
              <a:t>• Network consists primarily of MR (2009, 95.3%).</a:t>
            </a:r>
          </a:p>
          <a:p>
            <a:pPr>
              <a:spcAft>
                <a:spcPts val="300"/>
              </a:spcAft>
              <a:defRPr sz="1000"/>
            </a:pPr>
            <a:r>
              <a:t>• Network serves an average of 99 unique clients per day.</a:t>
            </a:r>
          </a:p>
        </p:txBody>
      </p:sp>
      <p:sp>
        <p:nvSpPr>
          <p:cNvPr id="28" name="TextBox 27"/>
          <p:cNvSpPr txBox="1"/>
          <p:nvPr/>
        </p:nvSpPr>
        <p:spPr>
          <a:xfrm>
            <a:off x="4754880" y="3474720"/>
            <a:ext cx="5760720" cy="274320"/>
          </a:xfrm>
          <a:prstGeom prst="rect">
            <a:avLst/>
          </a:prstGeom>
          <a:noFill/>
        </p:spPr>
        <p:txBody>
          <a:bodyPr wrap="none">
            <a:spAutoFit/>
          </a:bodyPr>
          <a:lstStyle/>
          <a:p/>
          <a:p>
            <a:pPr>
              <a:defRPr sz="1200" b="1"/>
            </a:pPr>
            <a:r>
              <a:t>Recommendations</a:t>
            </a:r>
          </a:p>
        </p:txBody>
      </p:sp>
      <p:sp>
        <p:nvSpPr>
          <p:cNvPr id="29" name="TextBox 28"/>
          <p:cNvSpPr txBox="1"/>
          <p:nvPr/>
        </p:nvSpPr>
        <p:spPr>
          <a:xfrm>
            <a:off x="4754880" y="3749040"/>
            <a:ext cx="5760720" cy="1828800"/>
          </a:xfrm>
          <a:prstGeom prst="rect">
            <a:avLst/>
          </a:prstGeom>
          <a:noFill/>
        </p:spPr>
        <p:txBody>
          <a:bodyPr wrap="square">
            <a:spAutoFit/>
          </a:bodyPr>
          <a:lstStyle/>
          <a:p/>
          <a:p>
            <a:pPr>
              <a:spcAft>
                <a:spcPts val="300"/>
              </a:spcAft>
              <a:defRPr b="1" sz="1000">
                <a:solidFill>
                  <a:srgbClr val="0070C0"/>
                </a:solidFill>
              </a:defRPr>
            </a:pPr>
            <a:r>
              <a:t>• Add Meraki MS switches to enable centralized network management with virtual</a:t>
            </a:r>
            <a:br/>
            <a:r>
              <a:t>stacking, automatic alerts, and deep visibility across your entire network.</a:t>
            </a:r>
          </a:p>
          <a:p>
            <a:pPr>
              <a:spcAft>
                <a:spcPts val="300"/>
              </a:spcAft>
              <a:defRPr b="1" sz="1000">
                <a:solidFill>
                  <a:srgbClr val="0070C0"/>
                </a:solidFill>
              </a:defRPr>
            </a:pPr>
            <a:r>
              <a:t>• Preserve your excellent network health by continuing to keep firmware versions</a:t>
            </a:r>
            <a:br/>
            <a:r>
              <a:t>current across all device types.</a:t>
            </a:r>
          </a:p>
          <a:p>
            <a:pPr>
              <a:spcAft>
                <a:spcPts val="300"/>
              </a:spcAft>
              <a:defRPr sz="1000"/>
            </a:pPr>
            <a:r>
              <a:t>• Implement Secure Connect to enhance remote access security and simplify VPN</a:t>
            </a:r>
            <a:br/>
            <a:r>
              <a:t>management.</a:t>
            </a:r>
          </a:p>
          <a:p>
            <a:pPr>
              <a:spcAft>
                <a:spcPts val="300"/>
              </a:spcAft>
              <a:defRPr sz="1000"/>
            </a:pPr>
            <a:r>
              <a:t>• Add Umbrella Secure Internet Gateway to strengthen threat protection at the DNS</a:t>
            </a:r>
            <a:br/>
            <a:r>
              <a:t>layer.</a:t>
            </a:r>
          </a:p>
        </p:txBody>
      </p:sp>
      <p:sp>
        <p:nvSpPr>
          <p:cNvPr id="30" name="TextBox 29"/>
          <p:cNvSpPr txBox="1"/>
          <p:nvPr/>
        </p:nvSpPr>
        <p:spPr>
          <a:xfrm>
            <a:off x="411480" y="5897880"/>
            <a:ext cx="9144000" cy="182880"/>
          </a:xfrm>
          <a:prstGeom prst="rect">
            <a:avLst/>
          </a:prstGeom>
          <a:noFill/>
        </p:spPr>
        <p:txBody>
          <a:bodyPr wrap="none">
            <a:spAutoFit/>
          </a:bodyPr>
          <a:lstStyle/>
          <a:p/>
          <a:p>
            <a:pPr>
              <a:defRPr sz="800" i="1">
                <a:solidFill>
                  <a:srgbClr val="808080"/>
                </a:solidFill>
              </a:defRPr>
            </a:pPr>
            <a:r>
              <a:t>Network Health Score: Calculated based on firmware compliance, hardware lifecycle status, product adoption, and client density metrics.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9"/>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Overview Stats</a:t>
            </a:r>
            <a:endParaRPr sz="1100" b="0" dirty="0">
              <a:solidFill>
                <a:schemeClr val="tx1"/>
              </a:solidFill>
            </a:endParaRPr>
          </a:p>
        </p:txBody>
      </p:sp>
      <p:grpSp>
        <p:nvGrpSpPr>
          <p:cNvPr id="5" name="Group 4">
            <a:extLst>
              <a:ext uri="{FF2B5EF4-FFF2-40B4-BE49-F238E27FC236}">
                <a16:creationId xmlns:a16="http://schemas.microsoft.com/office/drawing/2014/main" id="{5207706F-19FC-57E7-3F9A-CB498FDABEDE}"/>
              </a:ext>
            </a:extLst>
          </p:cNvPr>
          <p:cNvGrpSpPr/>
          <p:nvPr/>
        </p:nvGrpSpPr>
        <p:grpSpPr>
          <a:xfrm>
            <a:off x="877077" y="3022965"/>
            <a:ext cx="10272850" cy="1542160"/>
            <a:chOff x="870914" y="2341327"/>
            <a:chExt cx="10272850" cy="1542160"/>
          </a:xfrm>
        </p:grpSpPr>
        <p:grpSp>
          <p:nvGrpSpPr>
            <p:cNvPr id="2" name="Group 1">
              <a:extLst>
                <a:ext uri="{FF2B5EF4-FFF2-40B4-BE49-F238E27FC236}">
                  <a16:creationId xmlns:a16="http://schemas.microsoft.com/office/drawing/2014/main" id="{9C9511D4-A136-7A6D-5E72-85D9925ADC06}"/>
                </a:ext>
              </a:extLst>
            </p:cNvPr>
            <p:cNvGrpSpPr/>
            <p:nvPr/>
          </p:nvGrpSpPr>
          <p:grpSpPr>
            <a:xfrm>
              <a:off x="1296613" y="2963975"/>
              <a:ext cx="8827813" cy="919512"/>
              <a:chOff x="1296613" y="2780610"/>
              <a:chExt cx="8827813" cy="919512"/>
            </a:xfrm>
          </p:grpSpPr>
          <p:sp>
            <p:nvSpPr>
              <p:cNvPr id="931" name="Google Shape;931;p119"/>
              <p:cNvSpPr txBox="1"/>
              <p:nvPr/>
            </p:nvSpPr>
            <p:spPr>
              <a:xfrm>
                <a:off x="1296613" y="2780610"/>
                <a:ext cx="2979291"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99</a:t>
                </a:r>
                <a:endParaRPr lang="en-US" sz="3200" b="1" dirty="0">
                  <a:solidFill>
                    <a:schemeClr val="tx1"/>
                  </a:solidFill>
                  <a:latin typeface="Inter"/>
                  <a:ea typeface="Inter"/>
                  <a:cs typeface="Inter"/>
                  <a:sym typeface="Inter"/>
                </a:endParaRPr>
              </a:p>
              <a:p>
                <a:r>
                  <a:t>Unique clients total </a:t>
                </a:r>
              </a:p>
            </p:txBody>
          </p:sp>
          <p:sp>
            <p:nvSpPr>
              <p:cNvPr id="932" name="Google Shape;932;p119"/>
              <p:cNvSpPr txBox="1"/>
              <p:nvPr/>
            </p:nvSpPr>
            <p:spPr>
              <a:xfrm>
                <a:off x="6554663" y="2792211"/>
                <a:ext cx="3569763"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99 per day</a:t>
                </a:r>
                <a:endParaRPr sz="3200" b="1" dirty="0">
                  <a:solidFill>
                    <a:schemeClr val="accent1"/>
                  </a:solidFill>
                  <a:latin typeface="Inter"/>
                  <a:ea typeface="Inter"/>
                  <a:cs typeface="Inter"/>
                  <a:sym typeface="Inter"/>
                </a:endParaRPr>
              </a:p>
              <a:p>
                <a:r>
                  <a:t>Avg unique clients</a:t>
                </a:r>
              </a:p>
            </p:txBody>
          </p:sp>
        </p:grpSp>
        <p:sp>
          <p:nvSpPr>
            <p:cNvPr id="936" name="Google Shape;936;p119"/>
            <p:cNvSpPr txBox="1"/>
            <p:nvPr/>
          </p:nvSpPr>
          <p:spPr>
            <a:xfrm>
              <a:off x="870914" y="2341327"/>
              <a:ext cx="1617767" cy="677078"/>
            </a:xfrm>
            <a:prstGeom prst="rect">
              <a:avLst/>
            </a:prstGeom>
            <a:noFill/>
            <a:ln>
              <a:noFill/>
            </a:ln>
          </p:spPr>
          <p:txBody>
            <a:bodyPr spcFirstLastPara="1" wrap="square" lIns="91425" tIns="91425" rIns="91425" bIns="91425" anchor="t" anchorCtr="0">
              <a:spAutoFit/>
            </a:bodyPr>
            <a:lstStyle/>
            <a:p>
              <a:pPr lvl="0"/>
              <a:r>
                <a:rPr lang="en-US" sz="3200" b="1" dirty="0">
                  <a:solidFill>
                    <a:srgbClr val="046A38"/>
                  </a:solidFill>
                  <a:latin typeface="Inter"/>
                  <a:ea typeface="Inter"/>
                  <a:cs typeface="Inter"/>
                  <a:sym typeface="Inter"/>
                </a:rPr>
                <a:t>Clients</a:t>
              </a:r>
              <a:endParaRPr sz="3200" b="1" dirty="0">
                <a:solidFill>
                  <a:srgbClr val="046A38"/>
                </a:solidFill>
                <a:latin typeface="Inter"/>
                <a:ea typeface="Inter"/>
                <a:cs typeface="Inter"/>
                <a:sym typeface="Inter"/>
              </a:endParaRPr>
            </a:p>
          </p:txBody>
        </p:sp>
        <p:cxnSp>
          <p:nvCxnSpPr>
            <p:cNvPr id="4" name="Straight Connector 3">
              <a:extLst>
                <a:ext uri="{FF2B5EF4-FFF2-40B4-BE49-F238E27FC236}">
                  <a16:creationId xmlns:a16="http://schemas.microsoft.com/office/drawing/2014/main" id="{53FB7182-0965-A123-73EB-C73D724E1F86}"/>
                </a:ext>
              </a:extLst>
            </p:cNvPr>
            <p:cNvCxnSpPr/>
            <p:nvPr/>
          </p:nvCxnSpPr>
          <p:spPr>
            <a:xfrm>
              <a:off x="870914" y="2953091"/>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71B22D2-4540-4F38-FE60-6D5A69C91485}"/>
              </a:ext>
            </a:extLst>
          </p:cNvPr>
          <p:cNvGrpSpPr/>
          <p:nvPr/>
        </p:nvGrpSpPr>
        <p:grpSpPr>
          <a:xfrm>
            <a:off x="877076" y="1108601"/>
            <a:ext cx="10272851" cy="1891182"/>
            <a:chOff x="877076" y="1050037"/>
            <a:chExt cx="10272851" cy="1891182"/>
          </a:xfrm>
        </p:grpSpPr>
        <p:sp>
          <p:nvSpPr>
            <p:cNvPr id="10" name="Google Shape;931;p119">
              <a:extLst>
                <a:ext uri="{FF2B5EF4-FFF2-40B4-BE49-F238E27FC236}">
                  <a16:creationId xmlns:a16="http://schemas.microsoft.com/office/drawing/2014/main" id="{16CD80B9-375E-964C-AE77-01646E2C450D}"/>
                </a:ext>
              </a:extLst>
            </p:cNvPr>
            <p:cNvSpPr txBox="1"/>
            <p:nvPr/>
          </p:nvSpPr>
          <p:spPr>
            <a:xfrm>
              <a:off x="1108963" y="1945937"/>
              <a:ext cx="2450591"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114</a:t>
              </a:r>
              <a:endParaRPr sz="3200" b="1" dirty="0">
                <a:solidFill>
                  <a:schemeClr val="accent1"/>
                </a:solidFill>
                <a:latin typeface="Inter"/>
                <a:ea typeface="Inter"/>
                <a:cs typeface="Inter"/>
                <a:sym typeface="Inter"/>
              </a:endParaRPr>
            </a:p>
            <a:p>
              <a:r>
                <a:t>Networks</a:t>
              </a:r>
            </a:p>
          </p:txBody>
        </p:sp>
        <p:sp>
          <p:nvSpPr>
            <p:cNvPr id="11" name="Google Shape;932;p119">
              <a:extLst>
                <a:ext uri="{FF2B5EF4-FFF2-40B4-BE49-F238E27FC236}">
                  <a16:creationId xmlns:a16="http://schemas.microsoft.com/office/drawing/2014/main" id="{974D107D-924E-3159-CD01-05FFDA436A44}"/>
                </a:ext>
              </a:extLst>
            </p:cNvPr>
            <p:cNvSpPr txBox="1"/>
            <p:nvPr/>
          </p:nvSpPr>
          <p:spPr>
            <a:xfrm>
              <a:off x="8180143" y="2033308"/>
              <a:ext cx="2450593"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1,501  </a:t>
              </a:r>
            </a:p>
            <a:p>
              <a:r>
                <a:t>Total Active Nodes</a:t>
              </a:r>
            </a:p>
          </p:txBody>
        </p:sp>
        <p:sp>
          <p:nvSpPr>
            <p:cNvPr id="8" name="Google Shape;936;p119">
              <a:extLst>
                <a:ext uri="{FF2B5EF4-FFF2-40B4-BE49-F238E27FC236}">
                  <a16:creationId xmlns:a16="http://schemas.microsoft.com/office/drawing/2014/main" id="{80EFE0FB-37C8-723F-5809-0DB5F65D9D69}"/>
                </a:ext>
              </a:extLst>
            </p:cNvPr>
            <p:cNvSpPr txBox="1"/>
            <p:nvPr/>
          </p:nvSpPr>
          <p:spPr>
            <a:xfrm>
              <a:off x="877076" y="1050037"/>
              <a:ext cx="5596533"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rgbClr val="046A38"/>
                  </a:solidFill>
                  <a:latin typeface="Inter"/>
                  <a:ea typeface="Inter"/>
                  <a:cs typeface="Inter"/>
                  <a:sym typeface="Inter"/>
                </a:rPr>
                <a:t>Meraki Dashboard</a:t>
              </a:r>
              <a:endParaRPr sz="3200" b="1" dirty="0">
                <a:solidFill>
                  <a:srgbClr val="046A38"/>
                </a:solidFill>
                <a:latin typeface="Inter"/>
                <a:ea typeface="Inter"/>
                <a:cs typeface="Inter"/>
                <a:sym typeface="Inter"/>
              </a:endParaRPr>
            </a:p>
          </p:txBody>
        </p:sp>
        <p:cxnSp>
          <p:nvCxnSpPr>
            <p:cNvPr id="9" name="Straight Connector 8">
              <a:extLst>
                <a:ext uri="{FF2B5EF4-FFF2-40B4-BE49-F238E27FC236}">
                  <a16:creationId xmlns:a16="http://schemas.microsoft.com/office/drawing/2014/main" id="{4236B78F-1D4B-3B6F-D702-7DEC830FD228}"/>
                </a:ext>
              </a:extLst>
            </p:cNvPr>
            <p:cNvCxnSpPr>
              <a:cxnSpLocks/>
            </p:cNvCxnSpPr>
            <p:nvPr/>
          </p:nvCxnSpPr>
          <p:spPr>
            <a:xfrm flipV="1">
              <a:off x="877077" y="1657816"/>
              <a:ext cx="10272850" cy="3985"/>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13" name="Google Shape;931;p119">
              <a:extLst>
                <a:ext uri="{FF2B5EF4-FFF2-40B4-BE49-F238E27FC236}">
                  <a16:creationId xmlns:a16="http://schemas.microsoft.com/office/drawing/2014/main" id="{E7B1F2CA-6104-AB46-C83F-83A91265CFEE}"/>
                </a:ext>
              </a:extLst>
            </p:cNvPr>
            <p:cNvSpPr txBox="1"/>
            <p:nvPr/>
          </p:nvSpPr>
          <p:spPr>
            <a:xfrm>
              <a:off x="5018914" y="2033119"/>
              <a:ext cx="2450592"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2,107</a:t>
              </a:r>
              <a:endParaRPr sz="3200" b="1" dirty="0">
                <a:solidFill>
                  <a:schemeClr val="accent1"/>
                </a:solidFill>
                <a:latin typeface="Inter"/>
                <a:ea typeface="Inter"/>
                <a:cs typeface="Inter"/>
                <a:sym typeface="Inter"/>
              </a:endParaRPr>
            </a:p>
            <a:p>
              <a:r>
                <a:t>Total Inventory</a:t>
              </a:r>
            </a:p>
          </p:txBody>
        </p:sp>
      </p:grpSp>
      <p:sp>
        <p:nvSpPr>
          <p:cNvPr id="15" name="Google Shape;959;p134">
            <a:extLst>
              <a:ext uri="{FF2B5EF4-FFF2-40B4-BE49-F238E27FC236}">
                <a16:creationId xmlns:a16="http://schemas.microsoft.com/office/drawing/2014/main" id="{DFC4FD48-07E0-2B0A-7B6E-60AE367658C6}"/>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88D407A7-AB76-654E-A7EB-1F4C00BC9222}" type="datetime4">
              <a:rPr lang="en-US" sz="1100" smtClean="0">
                <a:solidFill>
                  <a:srgbClr val="67B346"/>
                </a:solidFill>
              </a:rPr>
              <a:t>April 6, 2025</a:t>
            </a:fld>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16" name="Google Shape;959;p134">
            <a:extLst>
              <a:ext uri="{FF2B5EF4-FFF2-40B4-BE49-F238E27FC236}">
                <a16:creationId xmlns:a16="http://schemas.microsoft.com/office/drawing/2014/main" id="{44380430-ECFA-D001-01D6-8800FD0E2609}"/>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1" name="Google Shape;932;p119">
            <a:extLst>
              <a:ext uri="{FF2B5EF4-FFF2-40B4-BE49-F238E27FC236}">
                <a16:creationId xmlns:a16="http://schemas.microsoft.com/office/drawing/2014/main" id="{F37266EB-A3DB-B641-6CAA-FB1DD18D66E6}"/>
              </a:ext>
            </a:extLst>
          </p:cNvPr>
          <p:cNvSpPr txBox="1"/>
          <p:nvPr/>
        </p:nvSpPr>
        <p:spPr>
          <a:xfrm>
            <a:off x="6560826" y="4777373"/>
            <a:ext cx="3864220"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99 per day</a:t>
            </a:r>
            <a:endParaRPr sz="3200" b="1" dirty="0">
              <a:solidFill>
                <a:schemeClr val="accent1"/>
              </a:solidFill>
              <a:latin typeface="Inter"/>
              <a:ea typeface="Inter"/>
              <a:cs typeface="Inter"/>
              <a:sym typeface="Inter"/>
            </a:endParaRPr>
          </a:p>
          <a:p>
            <a:r>
              <a:t>Non-unique clients</a:t>
            </a:r>
          </a:p>
        </p:txBody>
      </p:sp>
      <p:sp>
        <p:nvSpPr>
          <p:cNvPr id="22" name="Google Shape;932;p119">
            <a:extLst>
              <a:ext uri="{FF2B5EF4-FFF2-40B4-BE49-F238E27FC236}">
                <a16:creationId xmlns:a16="http://schemas.microsoft.com/office/drawing/2014/main" id="{140C3165-6A63-413E-9AEE-041E07B4733B}"/>
              </a:ext>
            </a:extLst>
          </p:cNvPr>
          <p:cNvSpPr txBox="1"/>
          <p:nvPr/>
        </p:nvSpPr>
        <p:spPr>
          <a:xfrm>
            <a:off x="1308617" y="4835814"/>
            <a:ext cx="2973450"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99</a:t>
            </a:r>
            <a:endParaRPr sz="3200" b="1" dirty="0">
              <a:solidFill>
                <a:schemeClr val="accent1"/>
              </a:solidFill>
              <a:latin typeface="Inter"/>
              <a:ea typeface="Inter"/>
              <a:cs typeface="Inter"/>
              <a:sym typeface="Inter"/>
            </a:endParaRPr>
          </a:p>
          <a:p>
            <a:r>
              <a:t>Non-unique clients total</a:t>
            </a:r>
          </a:p>
        </p:txBody>
      </p:sp>
      <p:sp>
        <p:nvSpPr>
          <p:cNvPr id="25" name="Title 2">
            <a:extLst>
              <a:ext uri="{FF2B5EF4-FFF2-40B4-BE49-F238E27FC236}">
                <a16:creationId xmlns:a16="http://schemas.microsoft.com/office/drawing/2014/main" id="{8B1DF658-487B-DA63-822A-29941AB3A1AC}"/>
              </a:ext>
            </a:extLst>
          </p:cNvPr>
          <p:cNvSpPr txBox="1">
            <a:spLocks/>
          </p:cNvSpPr>
          <p:nvPr/>
        </p:nvSpPr>
        <p:spPr>
          <a:xfrm>
            <a:off x="232875" y="6696604"/>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 name="Google Shape;467;p61">
            <a:extLst>
              <a:ext uri="{FF2B5EF4-FFF2-40B4-BE49-F238E27FC236}">
                <a16:creationId xmlns:a16="http://schemas.microsoft.com/office/drawing/2014/main" id="{72F84BB6-E6DE-DC42-118A-D1773415A4FD}"/>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 name="Google Shape;468;p61">
            <a:extLst>
              <a:ext uri="{FF2B5EF4-FFF2-40B4-BE49-F238E27FC236}">
                <a16:creationId xmlns:a16="http://schemas.microsoft.com/office/drawing/2014/main" id="{65853EA6-99A6-792D-5F88-0DFB6431EC3B}"/>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
        <p:nvSpPr>
          <p:cNvPr id="937" name="TextBox 936"/>
          <p:cNvSpPr txBox="1"/>
          <p:nvPr/>
        </p:nvSpPr>
        <p:spPr>
          <a:xfrm>
            <a:off x="2404872" y="3264408"/>
            <a:ext cx="4572000" cy="365760"/>
          </a:xfrm>
          <a:prstGeom prst="rect">
            <a:avLst/>
          </a:prstGeom>
          <a:noFill/>
        </p:spPr>
        <p:txBody>
          <a:bodyPr wrap="square" anchor="ctr">
            <a:spAutoFit/>
          </a:bodyPr>
          <a:lstStyle/>
          <a:p>
            <a:pPr algn="l">
              <a:defRPr sz="1400" b="0">
                <a:solidFill>
                  <a:srgbClr val="277626"/>
                </a:solidFill>
                <a:latin typeface="Arial"/>
              </a:defRPr>
            </a:pPr>
            <a:r>
              <a:t> (for last 1 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9"/>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MX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09D0F1E7-0841-8DDF-82FE-A139C068B8A3}"/>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p>
            <a:pPr>
              <a:defRPr sz="1600" b="1"/>
            </a:pPr>
            <a:r>
              <a:t>Not Firmware Restricted</a:t>
            </a:r>
          </a:p>
        </p:txBody>
      </p:sp>
      <p:sp>
        <p:nvSpPr>
          <p:cNvPr id="934" name="TextBox 933"/>
          <p:cNvSpPr txBox="1"/>
          <p:nvPr/>
        </p:nvSpPr>
        <p:spPr>
          <a:xfrm>
            <a:off x="594360" y="2194560"/>
            <a:ext cx="3200400" cy="228600"/>
          </a:xfrm>
          <a:prstGeom prst="rect">
            <a:avLst/>
          </a:prstGeom>
          <a:noFill/>
        </p:spPr>
        <p:txBody>
          <a:bodyPr wrap="none">
            <a:spAutoFit/>
          </a:bodyPr>
          <a:lstStyle/>
          <a:p/>
          <a:p>
            <a:pPr>
              <a:defRPr sz="1200" b="1"/>
            </a:pPr>
            <a:r>
              <a:t>Security Appliances:</a:t>
            </a:r>
          </a:p>
        </p:txBody>
      </p:sp>
      <p:sp>
        <p:nvSpPr>
          <p:cNvPr id="935" name="TextBox 934"/>
          <p:cNvSpPr txBox="1"/>
          <p:nvPr/>
        </p:nvSpPr>
        <p:spPr>
          <a:xfrm>
            <a:off x="594360" y="2468880"/>
            <a:ext cx="3200400" cy="228600"/>
          </a:xfrm>
          <a:prstGeom prst="rect">
            <a:avLst/>
          </a:prstGeom>
          <a:noFill/>
        </p:spPr>
        <p:txBody>
          <a:bodyPr wrap="none">
            <a:spAutoFit/>
          </a:bodyPr>
          <a:lstStyle/>
          <a:p/>
          <a:p>
            <a:pPr>
              <a:defRPr sz="1200"/>
            </a:pPr>
            <a:r>
              <a:t>MX67 (96), MX75 (2)</a:t>
            </a:r>
          </a:p>
        </p:txBody>
      </p:sp>
      <p:sp>
        <p:nvSpPr>
          <p:cNvPr id="936" name="TextBox 935"/>
          <p:cNvSpPr txBox="1"/>
          <p:nvPr/>
        </p:nvSpPr>
        <p:spPr>
          <a:xfrm>
            <a:off x="6400800" y="5943600"/>
            <a:ext cx="2743200" cy="365760"/>
          </a:xfrm>
          <a:prstGeom prst="rect">
            <a:avLst/>
          </a:prstGeom>
          <a:noFill/>
        </p:spPr>
        <p:txBody>
          <a:bodyPr wrap="none">
            <a:spAutoFit/>
          </a:bodyPr>
          <a:lstStyle/>
          <a:p/>
          <a:p>
            <a:pPr algn="r">
              <a:defRPr sz="1400" b="1"/>
            </a:pPr>
            <a:r>
              <a:t>Total MX Devices: 98</a:t>
            </a:r>
          </a:p>
        </p:txBody>
      </p:sp>
    </p:spTree>
    <p:extLst>
      <p:ext uri="{BB962C8B-B14F-4D97-AF65-F5344CB8AC3E}">
        <p14:creationId xmlns:p14="http://schemas.microsoft.com/office/powerpoint/2010/main" val="360611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307A00FA-30AE-0538-1D81-164440111D09}"/>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DC02FD2F-EC1F-A099-53B0-70014B49651C}"/>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MR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D81B708A-E5B9-9ACB-CC6C-EEFCD89CAB27}"/>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p>
            <a:pPr>
              <a:defRPr sz="1600" b="1"/>
            </a:pPr>
            <a:r>
              <a:t>Not Firmware Restricted</a:t>
            </a:r>
          </a:p>
        </p:txBody>
      </p:sp>
      <p:sp>
        <p:nvSpPr>
          <p:cNvPr id="934" name="TextBox 933"/>
          <p:cNvSpPr txBox="1"/>
          <p:nvPr/>
        </p:nvSpPr>
        <p:spPr>
          <a:xfrm>
            <a:off x="594360" y="2194560"/>
            <a:ext cx="3200400" cy="228600"/>
          </a:xfrm>
          <a:prstGeom prst="rect">
            <a:avLst/>
          </a:prstGeom>
          <a:noFill/>
        </p:spPr>
        <p:txBody>
          <a:bodyPr wrap="none">
            <a:spAutoFit/>
          </a:bodyPr>
          <a:lstStyle/>
          <a:p/>
          <a:p>
            <a:pPr>
              <a:defRPr sz="1200" b="1"/>
            </a:pPr>
            <a:r>
              <a:t>Cisco Wireless Access Points:</a:t>
            </a:r>
          </a:p>
        </p:txBody>
      </p:sp>
      <p:sp>
        <p:nvSpPr>
          <p:cNvPr id="935" name="TextBox 934"/>
          <p:cNvSpPr txBox="1"/>
          <p:nvPr/>
        </p:nvSpPr>
        <p:spPr>
          <a:xfrm>
            <a:off x="594360" y="2468880"/>
            <a:ext cx="3200400" cy="228600"/>
          </a:xfrm>
          <a:prstGeom prst="rect">
            <a:avLst/>
          </a:prstGeom>
          <a:noFill/>
        </p:spPr>
        <p:txBody>
          <a:bodyPr wrap="none">
            <a:spAutoFit/>
          </a:bodyPr>
          <a:lstStyle/>
          <a:p/>
          <a:p>
            <a:pPr>
              <a:defRPr sz="1200"/>
            </a:pPr>
            <a:r>
              <a:t>CW9162I (1958)</a:t>
            </a:r>
          </a:p>
        </p:txBody>
      </p:sp>
      <p:sp>
        <p:nvSpPr>
          <p:cNvPr id="936" name="TextBox 935"/>
          <p:cNvSpPr txBox="1"/>
          <p:nvPr/>
        </p:nvSpPr>
        <p:spPr>
          <a:xfrm>
            <a:off x="594360" y="2697480"/>
            <a:ext cx="3200400" cy="228600"/>
          </a:xfrm>
          <a:prstGeom prst="rect">
            <a:avLst/>
          </a:prstGeom>
          <a:noFill/>
        </p:spPr>
        <p:txBody>
          <a:bodyPr wrap="none">
            <a:spAutoFit/>
          </a:bodyPr>
          <a:lstStyle/>
          <a:p/>
          <a:p>
            <a:pPr>
              <a:defRPr sz="1200"/>
            </a:pPr>
            <a:r>
              <a:t>CW9163E (6)</a:t>
            </a:r>
          </a:p>
        </p:txBody>
      </p:sp>
      <p:sp>
        <p:nvSpPr>
          <p:cNvPr id="937" name="TextBox 936"/>
          <p:cNvSpPr txBox="1"/>
          <p:nvPr/>
        </p:nvSpPr>
        <p:spPr>
          <a:xfrm>
            <a:off x="594360" y="2926080"/>
            <a:ext cx="3200400" cy="228600"/>
          </a:xfrm>
          <a:prstGeom prst="rect">
            <a:avLst/>
          </a:prstGeom>
          <a:noFill/>
        </p:spPr>
        <p:txBody>
          <a:bodyPr wrap="none">
            <a:spAutoFit/>
          </a:bodyPr>
          <a:lstStyle/>
          <a:p/>
          <a:p>
            <a:pPr>
              <a:defRPr sz="1200"/>
            </a:pPr>
            <a:r>
              <a:t>CW9164I (20)</a:t>
            </a:r>
          </a:p>
        </p:txBody>
      </p:sp>
      <p:sp>
        <p:nvSpPr>
          <p:cNvPr id="938" name="TextBox 937"/>
          <p:cNvSpPr txBox="1"/>
          <p:nvPr/>
        </p:nvSpPr>
        <p:spPr>
          <a:xfrm>
            <a:off x="594360" y="3154680"/>
            <a:ext cx="3200400" cy="228600"/>
          </a:xfrm>
          <a:prstGeom prst="rect">
            <a:avLst/>
          </a:prstGeom>
          <a:noFill/>
        </p:spPr>
        <p:txBody>
          <a:bodyPr wrap="none">
            <a:spAutoFit/>
          </a:bodyPr>
          <a:lstStyle/>
          <a:p/>
          <a:p>
            <a:pPr>
              <a:defRPr sz="1200"/>
            </a:pPr>
            <a:r>
              <a:t>CW9166I (25)</a:t>
            </a:r>
          </a:p>
        </p:txBody>
      </p:sp>
      <p:sp>
        <p:nvSpPr>
          <p:cNvPr id="939" name="TextBox 938"/>
          <p:cNvSpPr txBox="1"/>
          <p:nvPr/>
        </p:nvSpPr>
        <p:spPr>
          <a:xfrm>
            <a:off x="6400800" y="5943600"/>
            <a:ext cx="2743200" cy="365760"/>
          </a:xfrm>
          <a:prstGeom prst="rect">
            <a:avLst/>
          </a:prstGeom>
          <a:noFill/>
        </p:spPr>
        <p:txBody>
          <a:bodyPr wrap="none">
            <a:spAutoFit/>
          </a:bodyPr>
          <a:lstStyle/>
          <a:p/>
          <a:p>
            <a:pPr algn="r">
              <a:defRPr sz="1400" b="1"/>
            </a:pPr>
            <a:r>
              <a:t>Total MR Devices: 2009</a:t>
            </a:r>
          </a:p>
        </p:txBody>
      </p:sp>
    </p:spTree>
    <p:extLst>
      <p:ext uri="{BB962C8B-B14F-4D97-AF65-F5344CB8AC3E}">
        <p14:creationId xmlns:p14="http://schemas.microsoft.com/office/powerpoint/2010/main" val="322752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45FC6711-6D4C-5583-BBD6-2120A5040B01}"/>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6C0A8FB7-8B7B-7E47-AC55-389D30D09BAA}"/>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Firmware Compliance</a:t>
            </a:r>
            <a:endParaRPr sz="1100" b="0" dirty="0">
              <a:solidFill>
                <a:schemeClr val="tx1"/>
              </a:solidFill>
            </a:endParaRPr>
          </a:p>
        </p:txBody>
      </p:sp>
      <p:cxnSp>
        <p:nvCxnSpPr>
          <p:cNvPr id="931" name="Connector 930"/>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932" name="TextBox 931"/>
          <p:cNvSpPr txBox="1"/>
          <p:nvPr/>
        </p:nvSpPr>
        <p:spPr>
          <a:xfrm>
            <a:off x="457200" y="1005840"/>
            <a:ext cx="8229600" cy="548640"/>
          </a:xfrm>
          <a:prstGeom prst="rect">
            <a:avLst/>
          </a:prstGeom>
          <a:noFill/>
        </p:spPr>
        <p:txBody>
          <a:bodyPr wrap="none">
            <a:spAutoFit/>
          </a:bodyPr>
          <a:lstStyle/>
          <a:p/>
          <a:p>
            <a:pPr>
              <a:defRPr sz="3200">
                <a:solidFill>
                  <a:srgbClr val="276E37"/>
                </a:solidFill>
              </a:defRPr>
            </a:pPr>
            <a:r>
              <a:t>By Network</a:t>
            </a:r>
          </a:p>
        </p:txBody>
      </p:sp>
      <p:sp>
        <p:nvSpPr>
          <p:cNvPr id="933" name="TextBox 932"/>
          <p:cNvSpPr txBox="1"/>
          <p:nvPr/>
        </p:nvSpPr>
        <p:spPr>
          <a:xfrm>
            <a:off x="457200" y="2194560"/>
            <a:ext cx="1371600" cy="457200"/>
          </a:xfrm>
          <a:prstGeom prst="rect">
            <a:avLst/>
          </a:prstGeom>
          <a:noFill/>
        </p:spPr>
        <p:txBody>
          <a:bodyPr wrap="none">
            <a:spAutoFit/>
          </a:bodyPr>
          <a:lstStyle/>
          <a:p/>
          <a:p>
            <a:pPr>
              <a:defRPr sz="2200" b="1"/>
            </a:pPr>
            <a:r>
              <a:t>"Good"</a:t>
            </a:r>
          </a:p>
        </p:txBody>
      </p:sp>
      <p:sp>
        <p:nvSpPr>
          <p:cNvPr id="934" name="TextBox 933"/>
          <p:cNvSpPr txBox="1"/>
          <p:nvPr/>
        </p:nvSpPr>
        <p:spPr>
          <a:xfrm>
            <a:off x="457200" y="2651760"/>
            <a:ext cx="1371600" cy="914400"/>
          </a:xfrm>
          <a:prstGeom prst="rect">
            <a:avLst/>
          </a:prstGeom>
          <a:noFill/>
        </p:spPr>
        <p:txBody>
          <a:bodyPr wrap="none">
            <a:spAutoFit/>
          </a:bodyPr>
          <a:lstStyle/>
          <a:p/>
          <a:p>
            <a:pPr>
              <a:defRPr sz="1200"/>
            </a:pPr>
            <a:r>
              <a:t>FW beyond</a:t>
            </a:r>
            <a:br/>
            <a:r>
              <a:t>180 days from</a:t>
            </a:r>
            <a:br/>
            <a:r>
              <a:t>EOST</a:t>
            </a:r>
          </a:p>
        </p:txBody>
      </p:sp>
      <p:sp>
        <p:nvSpPr>
          <p:cNvPr id="935" name="TextBox 934"/>
          <p:cNvSpPr txBox="1"/>
          <p:nvPr/>
        </p:nvSpPr>
        <p:spPr>
          <a:xfrm>
            <a:off x="457200" y="3657600"/>
            <a:ext cx="1371600" cy="457200"/>
          </a:xfrm>
          <a:prstGeom prst="rect">
            <a:avLst/>
          </a:prstGeom>
          <a:noFill/>
        </p:spPr>
        <p:txBody>
          <a:bodyPr wrap="none">
            <a:spAutoFit/>
          </a:bodyPr>
          <a:lstStyle/>
          <a:p/>
          <a:p>
            <a:pPr>
              <a:defRPr sz="2200" b="1"/>
            </a:pPr>
            <a:r>
              <a:t>"Warning"</a:t>
            </a:r>
          </a:p>
        </p:txBody>
      </p:sp>
      <p:sp>
        <p:nvSpPr>
          <p:cNvPr id="936" name="TextBox 935"/>
          <p:cNvSpPr txBox="1"/>
          <p:nvPr/>
        </p:nvSpPr>
        <p:spPr>
          <a:xfrm>
            <a:off x="457200" y="4114800"/>
            <a:ext cx="1371600" cy="914400"/>
          </a:xfrm>
          <a:prstGeom prst="rect">
            <a:avLst/>
          </a:prstGeom>
          <a:noFill/>
        </p:spPr>
        <p:txBody>
          <a:bodyPr wrap="none">
            <a:spAutoFit/>
          </a:bodyPr>
          <a:lstStyle/>
          <a:p/>
          <a:p>
            <a:pPr>
              <a:defRPr sz="1200"/>
            </a:pPr>
            <a:r>
              <a:t>FW within 180</a:t>
            </a:r>
            <a:br/>
            <a:r>
              <a:t>days of EOST</a:t>
            </a:r>
          </a:p>
        </p:txBody>
      </p:sp>
      <p:sp>
        <p:nvSpPr>
          <p:cNvPr id="937" name="TextBox 936"/>
          <p:cNvSpPr txBox="1"/>
          <p:nvPr/>
        </p:nvSpPr>
        <p:spPr>
          <a:xfrm>
            <a:off x="457200" y="5120640"/>
            <a:ext cx="1371600" cy="457200"/>
          </a:xfrm>
          <a:prstGeom prst="rect">
            <a:avLst/>
          </a:prstGeom>
          <a:noFill/>
        </p:spPr>
        <p:txBody>
          <a:bodyPr wrap="none">
            <a:spAutoFit/>
          </a:bodyPr>
          <a:lstStyle/>
          <a:p/>
          <a:p>
            <a:pPr>
              <a:defRPr sz="2200" b="1"/>
            </a:pPr>
            <a:r>
              <a:t>"Critical"</a:t>
            </a:r>
          </a:p>
        </p:txBody>
      </p:sp>
      <p:sp>
        <p:nvSpPr>
          <p:cNvPr id="938" name="TextBox 937"/>
          <p:cNvSpPr txBox="1"/>
          <p:nvPr/>
        </p:nvSpPr>
        <p:spPr>
          <a:xfrm>
            <a:off x="457200" y="5577840"/>
            <a:ext cx="1371600" cy="914400"/>
          </a:xfrm>
          <a:prstGeom prst="rect">
            <a:avLst/>
          </a:prstGeom>
          <a:noFill/>
        </p:spPr>
        <p:txBody>
          <a:bodyPr wrap="none">
            <a:spAutoFit/>
          </a:bodyPr>
          <a:lstStyle/>
          <a:p/>
          <a:p>
            <a:pPr>
              <a:defRPr sz="1200"/>
            </a:pPr>
            <a:r>
              <a:t>FW past EOST</a:t>
            </a:r>
            <a:br/>
            <a:r>
              <a:t>Date</a:t>
            </a:r>
          </a:p>
        </p:txBody>
      </p:sp>
      <p:cxnSp>
        <p:nvCxnSpPr>
          <p:cNvPr id="939" name="Connector 938"/>
          <p:cNvCxnSpPr/>
          <p:nvPr/>
        </p:nvCxnSpPr>
        <p:spPr>
          <a:xfrm>
            <a:off x="52578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cxnSp>
        <p:nvCxnSpPr>
          <p:cNvPr id="940" name="Connector 939"/>
          <p:cNvCxnSpPr/>
          <p:nvPr/>
        </p:nvCxnSpPr>
        <p:spPr>
          <a:xfrm>
            <a:off x="84582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sp>
        <p:nvSpPr>
          <p:cNvPr id="941" name="TextBox 940"/>
          <p:cNvSpPr txBox="1"/>
          <p:nvPr/>
        </p:nvSpPr>
        <p:spPr>
          <a:xfrm>
            <a:off x="2651760" y="1188720"/>
            <a:ext cx="1097280" cy="457200"/>
          </a:xfrm>
          <a:prstGeom prst="rect">
            <a:avLst/>
          </a:prstGeom>
          <a:noFill/>
        </p:spPr>
        <p:txBody>
          <a:bodyPr wrap="none">
            <a:spAutoFit/>
          </a:bodyPr>
          <a:lstStyle/>
          <a:p/>
          <a:p>
            <a:pPr algn="ctr">
              <a:defRPr sz="2400" b="1"/>
            </a:pPr>
            <a:r>
              <a:t>MX</a:t>
            </a:r>
          </a:p>
        </p:txBody>
      </p:sp>
      <p:sp>
        <p:nvSpPr>
          <p:cNvPr id="942" name="TextBox 941"/>
          <p:cNvSpPr txBox="1"/>
          <p:nvPr/>
        </p:nvSpPr>
        <p:spPr>
          <a:xfrm>
            <a:off x="6080760" y="1188720"/>
            <a:ext cx="1097280" cy="457200"/>
          </a:xfrm>
          <a:prstGeom prst="rect">
            <a:avLst/>
          </a:prstGeom>
          <a:noFill/>
        </p:spPr>
        <p:txBody>
          <a:bodyPr wrap="none">
            <a:spAutoFit/>
          </a:bodyPr>
          <a:lstStyle/>
          <a:p/>
          <a:p>
            <a:pPr algn="ctr">
              <a:defRPr sz="2400" b="1"/>
            </a:pPr>
            <a:r>
              <a:t>MS</a:t>
            </a:r>
          </a:p>
        </p:txBody>
      </p:sp>
      <p:sp>
        <p:nvSpPr>
          <p:cNvPr id="943" name="TextBox 942"/>
          <p:cNvSpPr txBox="1"/>
          <p:nvPr/>
        </p:nvSpPr>
        <p:spPr>
          <a:xfrm>
            <a:off x="9281160" y="1188720"/>
            <a:ext cx="1097280" cy="457200"/>
          </a:xfrm>
          <a:prstGeom prst="rect">
            <a:avLst/>
          </a:prstGeom>
          <a:noFill/>
        </p:spPr>
        <p:txBody>
          <a:bodyPr wrap="none">
            <a:spAutoFit/>
          </a:bodyPr>
          <a:lstStyle/>
          <a:p/>
          <a:p>
            <a:pPr algn="ctr">
              <a:defRPr sz="2400" b="1"/>
            </a:pPr>
            <a:r>
              <a:t>MR</a:t>
            </a:r>
          </a:p>
        </p:txBody>
      </p:sp>
      <p:sp>
        <p:nvSpPr>
          <p:cNvPr id="944" name="Oval 943"/>
          <p:cNvSpPr/>
          <p:nvPr/>
        </p:nvSpPr>
        <p:spPr>
          <a:xfrm>
            <a:off x="2651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5" name="TextBox 944"/>
          <p:cNvSpPr txBox="1"/>
          <p:nvPr/>
        </p:nvSpPr>
        <p:spPr>
          <a:xfrm>
            <a:off x="26517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46" name="TextBox 945"/>
          <p:cNvSpPr txBox="1"/>
          <p:nvPr/>
        </p:nvSpPr>
        <p:spPr>
          <a:xfrm>
            <a:off x="2286000" y="2834640"/>
            <a:ext cx="1828800" cy="365760"/>
          </a:xfrm>
          <a:prstGeom prst="rect">
            <a:avLst/>
          </a:prstGeom>
          <a:noFill/>
        </p:spPr>
        <p:txBody>
          <a:bodyPr wrap="none">
            <a:spAutoFit/>
          </a:bodyPr>
          <a:lstStyle/>
          <a:p/>
          <a:p>
            <a:pPr algn="ctr">
              <a:defRPr sz="1200">
                <a:solidFill>
                  <a:srgbClr val="6CB86C"/>
                </a:solidFill>
              </a:defRPr>
            </a:pPr>
            <a:r>
              <a:t>0/113 Networks</a:t>
            </a:r>
          </a:p>
        </p:txBody>
      </p:sp>
      <p:sp>
        <p:nvSpPr>
          <p:cNvPr id="947" name="TextBox 946"/>
          <p:cNvSpPr txBox="1"/>
          <p:nvPr/>
        </p:nvSpPr>
        <p:spPr>
          <a:xfrm>
            <a:off x="3840480" y="1645920"/>
            <a:ext cx="2011680" cy="228600"/>
          </a:xfrm>
          <a:prstGeom prst="rect">
            <a:avLst/>
          </a:prstGeom>
          <a:noFill/>
        </p:spPr>
        <p:txBody>
          <a:bodyPr wrap="none">
            <a:spAutoFit/>
          </a:bodyPr>
          <a:lstStyle/>
          <a:p/>
          <a:p>
            <a:pPr>
              <a:defRPr sz="1100">
                <a:solidFill>
                  <a:srgbClr val="6CB86C"/>
                </a:solidFill>
              </a:defRPr>
            </a:pPr>
            <a:r>
              <a:t>MX 18.211.5.2 = 0</a:t>
            </a:r>
          </a:p>
        </p:txBody>
      </p:sp>
      <p:sp>
        <p:nvSpPr>
          <p:cNvPr id="948" name="Oval 947"/>
          <p:cNvSpPr/>
          <p:nvPr/>
        </p:nvSpPr>
        <p:spPr>
          <a:xfrm>
            <a:off x="6080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9" name="TextBox 948"/>
          <p:cNvSpPr txBox="1"/>
          <p:nvPr/>
        </p:nvSpPr>
        <p:spPr>
          <a:xfrm>
            <a:off x="60807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50" name="TextBox 949"/>
          <p:cNvSpPr txBox="1"/>
          <p:nvPr/>
        </p:nvSpPr>
        <p:spPr>
          <a:xfrm>
            <a:off x="5715000" y="2834640"/>
            <a:ext cx="1828800" cy="365760"/>
          </a:xfrm>
          <a:prstGeom prst="rect">
            <a:avLst/>
          </a:prstGeom>
          <a:noFill/>
        </p:spPr>
        <p:txBody>
          <a:bodyPr wrap="none">
            <a:spAutoFit/>
          </a:bodyPr>
          <a:lstStyle/>
          <a:p/>
          <a:p>
            <a:pPr algn="ctr">
              <a:defRPr sz="1200">
                <a:solidFill>
                  <a:srgbClr val="6CB86C"/>
                </a:solidFill>
              </a:defRPr>
            </a:pPr>
            <a:r>
              <a:t>0/109 Networks</a:t>
            </a:r>
          </a:p>
        </p:txBody>
      </p:sp>
      <p:sp>
        <p:nvSpPr>
          <p:cNvPr id="951" name="TextBox 950"/>
          <p:cNvSpPr txBox="1"/>
          <p:nvPr/>
        </p:nvSpPr>
        <p:spPr>
          <a:xfrm>
            <a:off x="7269480" y="1645920"/>
            <a:ext cx="2011680" cy="228600"/>
          </a:xfrm>
          <a:prstGeom prst="rect">
            <a:avLst/>
          </a:prstGeom>
          <a:noFill/>
        </p:spPr>
        <p:txBody>
          <a:bodyPr wrap="none">
            <a:spAutoFit/>
          </a:bodyPr>
          <a:lstStyle/>
          <a:p/>
          <a:p>
            <a:pPr>
              <a:defRPr sz="1100">
                <a:solidFill>
                  <a:srgbClr val="6CB86C"/>
                </a:solidFill>
              </a:defRPr>
            </a:pPr>
            <a:r>
              <a:t>MS 17.2.1 = 0</a:t>
            </a:r>
          </a:p>
        </p:txBody>
      </p:sp>
      <p:sp>
        <p:nvSpPr>
          <p:cNvPr id="952" name="Oval 951"/>
          <p:cNvSpPr/>
          <p:nvPr/>
        </p:nvSpPr>
        <p:spPr>
          <a:xfrm>
            <a:off x="92811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3" name="TextBox 952"/>
          <p:cNvSpPr txBox="1"/>
          <p:nvPr/>
        </p:nvSpPr>
        <p:spPr>
          <a:xfrm>
            <a:off x="92811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54" name="TextBox 953"/>
          <p:cNvSpPr txBox="1"/>
          <p:nvPr/>
        </p:nvSpPr>
        <p:spPr>
          <a:xfrm>
            <a:off x="8915400" y="2834640"/>
            <a:ext cx="1828800" cy="365760"/>
          </a:xfrm>
          <a:prstGeom prst="rect">
            <a:avLst/>
          </a:prstGeom>
          <a:noFill/>
        </p:spPr>
        <p:txBody>
          <a:bodyPr wrap="none">
            <a:spAutoFit/>
          </a:bodyPr>
          <a:lstStyle/>
          <a:p/>
          <a:p>
            <a:pPr algn="ctr">
              <a:defRPr sz="1200">
                <a:solidFill>
                  <a:srgbClr val="6CB86C"/>
                </a:solidFill>
              </a:defRPr>
            </a:pPr>
            <a:r>
              <a:t>0/113 Networks</a:t>
            </a:r>
          </a:p>
        </p:txBody>
      </p:sp>
      <p:sp>
        <p:nvSpPr>
          <p:cNvPr id="955" name="TextBox 954"/>
          <p:cNvSpPr txBox="1"/>
          <p:nvPr/>
        </p:nvSpPr>
        <p:spPr>
          <a:xfrm>
            <a:off x="10469880" y="1645920"/>
            <a:ext cx="2011680" cy="228600"/>
          </a:xfrm>
          <a:prstGeom prst="rect">
            <a:avLst/>
          </a:prstGeom>
          <a:noFill/>
        </p:spPr>
        <p:txBody>
          <a:bodyPr wrap="none">
            <a:spAutoFit/>
          </a:bodyPr>
          <a:lstStyle/>
          <a:p/>
          <a:p>
            <a:pPr>
              <a:defRPr sz="1100">
                <a:solidFill>
                  <a:srgbClr val="6CB86C"/>
                </a:solidFill>
              </a:defRPr>
            </a:pPr>
            <a:r>
              <a:t>MR 31.1.6 = 0</a:t>
            </a:r>
          </a:p>
        </p:txBody>
      </p:sp>
      <p:sp>
        <p:nvSpPr>
          <p:cNvPr id="956" name="Oval 955"/>
          <p:cNvSpPr/>
          <p:nvPr/>
        </p:nvSpPr>
        <p:spPr>
          <a:xfrm>
            <a:off x="2651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7" name="TextBox 956"/>
          <p:cNvSpPr txBox="1"/>
          <p:nvPr/>
        </p:nvSpPr>
        <p:spPr>
          <a:xfrm>
            <a:off x="2651760" y="3474720"/>
            <a:ext cx="1097280" cy="548640"/>
          </a:xfrm>
          <a:prstGeom prst="rect">
            <a:avLst/>
          </a:prstGeom>
          <a:noFill/>
        </p:spPr>
        <p:txBody>
          <a:bodyPr wrap="none">
            <a:spAutoFit/>
          </a:bodyPr>
          <a:lstStyle/>
          <a:p/>
          <a:p>
            <a:pPr algn="ctr">
              <a:defRPr sz="2400" b="1">
                <a:solidFill>
                  <a:srgbClr val="F8C447"/>
                </a:solidFill>
              </a:defRPr>
            </a:pPr>
            <a:r>
              <a:t>99%</a:t>
            </a:r>
          </a:p>
        </p:txBody>
      </p:sp>
      <p:sp>
        <p:nvSpPr>
          <p:cNvPr id="958" name="TextBox 957"/>
          <p:cNvSpPr txBox="1"/>
          <p:nvPr/>
        </p:nvSpPr>
        <p:spPr>
          <a:xfrm>
            <a:off x="2286000" y="4297680"/>
            <a:ext cx="1828800" cy="365760"/>
          </a:xfrm>
          <a:prstGeom prst="rect">
            <a:avLst/>
          </a:prstGeom>
          <a:noFill/>
        </p:spPr>
        <p:txBody>
          <a:bodyPr wrap="none">
            <a:spAutoFit/>
          </a:bodyPr>
          <a:lstStyle/>
          <a:p/>
          <a:p>
            <a:pPr algn="ctr">
              <a:defRPr sz="1200">
                <a:solidFill>
                  <a:srgbClr val="F8C447"/>
                </a:solidFill>
              </a:defRPr>
            </a:pPr>
            <a:r>
              <a:t>112/113 Networks</a:t>
            </a:r>
          </a:p>
        </p:txBody>
      </p:sp>
      <p:sp>
        <p:nvSpPr>
          <p:cNvPr id="959" name="TextBox 958"/>
          <p:cNvSpPr txBox="1"/>
          <p:nvPr/>
        </p:nvSpPr>
        <p:spPr>
          <a:xfrm>
            <a:off x="3840480" y="3108960"/>
            <a:ext cx="2011680" cy="228600"/>
          </a:xfrm>
          <a:prstGeom prst="rect">
            <a:avLst/>
          </a:prstGeom>
          <a:noFill/>
        </p:spPr>
        <p:txBody>
          <a:bodyPr wrap="none">
            <a:spAutoFit/>
          </a:bodyPr>
          <a:lstStyle/>
          <a:p/>
          <a:p>
            <a:pPr>
              <a:defRPr sz="1100">
                <a:solidFill>
                  <a:srgbClr val="F8C447"/>
                </a:solidFill>
              </a:defRPr>
            </a:pPr>
            <a:r>
              <a:t>MX 18.211.2 = 112</a:t>
            </a:r>
          </a:p>
        </p:txBody>
      </p:sp>
      <p:sp>
        <p:nvSpPr>
          <p:cNvPr id="960" name="Oval 959"/>
          <p:cNvSpPr/>
          <p:nvPr/>
        </p:nvSpPr>
        <p:spPr>
          <a:xfrm>
            <a:off x="6080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1" name="TextBox 960"/>
          <p:cNvSpPr txBox="1"/>
          <p:nvPr/>
        </p:nvSpPr>
        <p:spPr>
          <a:xfrm>
            <a:off x="6080760" y="3474720"/>
            <a:ext cx="1097280" cy="548640"/>
          </a:xfrm>
          <a:prstGeom prst="rect">
            <a:avLst/>
          </a:prstGeom>
          <a:noFill/>
        </p:spPr>
        <p:txBody>
          <a:bodyPr wrap="none">
            <a:spAutoFit/>
          </a:bodyPr>
          <a:lstStyle/>
          <a:p/>
          <a:p>
            <a:pPr algn="ctr">
              <a:defRPr sz="2400" b="1">
                <a:solidFill>
                  <a:srgbClr val="F8C447"/>
                </a:solidFill>
              </a:defRPr>
            </a:pPr>
            <a:r>
              <a:t>0%</a:t>
            </a:r>
          </a:p>
        </p:txBody>
      </p:sp>
      <p:sp>
        <p:nvSpPr>
          <p:cNvPr id="962" name="TextBox 961"/>
          <p:cNvSpPr txBox="1"/>
          <p:nvPr/>
        </p:nvSpPr>
        <p:spPr>
          <a:xfrm>
            <a:off x="5715000" y="4297680"/>
            <a:ext cx="1828800" cy="365760"/>
          </a:xfrm>
          <a:prstGeom prst="rect">
            <a:avLst/>
          </a:prstGeom>
          <a:noFill/>
        </p:spPr>
        <p:txBody>
          <a:bodyPr wrap="none">
            <a:spAutoFit/>
          </a:bodyPr>
          <a:lstStyle/>
          <a:p/>
          <a:p>
            <a:pPr algn="ctr">
              <a:defRPr sz="1200">
                <a:solidFill>
                  <a:srgbClr val="F8C447"/>
                </a:solidFill>
              </a:defRPr>
            </a:pPr>
            <a:r>
              <a:t>0/109 Networks</a:t>
            </a:r>
          </a:p>
        </p:txBody>
      </p:sp>
      <p:sp>
        <p:nvSpPr>
          <p:cNvPr id="963" name="Oval 962"/>
          <p:cNvSpPr/>
          <p:nvPr/>
        </p:nvSpPr>
        <p:spPr>
          <a:xfrm>
            <a:off x="92811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4" name="TextBox 963"/>
          <p:cNvSpPr txBox="1"/>
          <p:nvPr/>
        </p:nvSpPr>
        <p:spPr>
          <a:xfrm>
            <a:off x="9281160" y="3474720"/>
            <a:ext cx="1097280" cy="548640"/>
          </a:xfrm>
          <a:prstGeom prst="rect">
            <a:avLst/>
          </a:prstGeom>
          <a:noFill/>
        </p:spPr>
        <p:txBody>
          <a:bodyPr wrap="none">
            <a:spAutoFit/>
          </a:bodyPr>
          <a:lstStyle/>
          <a:p/>
          <a:p>
            <a:pPr algn="ctr">
              <a:defRPr sz="2400" b="1">
                <a:solidFill>
                  <a:srgbClr val="F8C447"/>
                </a:solidFill>
              </a:defRPr>
            </a:pPr>
            <a:r>
              <a:t>98%</a:t>
            </a:r>
          </a:p>
        </p:txBody>
      </p:sp>
      <p:sp>
        <p:nvSpPr>
          <p:cNvPr id="965" name="TextBox 964"/>
          <p:cNvSpPr txBox="1"/>
          <p:nvPr/>
        </p:nvSpPr>
        <p:spPr>
          <a:xfrm>
            <a:off x="8915400" y="4297680"/>
            <a:ext cx="1828800" cy="365760"/>
          </a:xfrm>
          <a:prstGeom prst="rect">
            <a:avLst/>
          </a:prstGeom>
          <a:noFill/>
        </p:spPr>
        <p:txBody>
          <a:bodyPr wrap="none">
            <a:spAutoFit/>
          </a:bodyPr>
          <a:lstStyle/>
          <a:p/>
          <a:p>
            <a:pPr algn="ctr">
              <a:defRPr sz="1200">
                <a:solidFill>
                  <a:srgbClr val="F8C447"/>
                </a:solidFill>
              </a:defRPr>
            </a:pPr>
            <a:r>
              <a:t>111/113 Networks</a:t>
            </a:r>
          </a:p>
        </p:txBody>
      </p:sp>
      <p:sp>
        <p:nvSpPr>
          <p:cNvPr id="966" name="TextBox 965"/>
          <p:cNvSpPr txBox="1"/>
          <p:nvPr/>
        </p:nvSpPr>
        <p:spPr>
          <a:xfrm>
            <a:off x="10469880" y="3108960"/>
            <a:ext cx="2011680" cy="228600"/>
          </a:xfrm>
          <a:prstGeom prst="rect">
            <a:avLst/>
          </a:prstGeom>
          <a:noFill/>
        </p:spPr>
        <p:txBody>
          <a:bodyPr wrap="none">
            <a:spAutoFit/>
          </a:bodyPr>
          <a:lstStyle/>
          <a:p/>
          <a:p>
            <a:pPr>
              <a:defRPr sz="1100">
                <a:solidFill>
                  <a:srgbClr val="F8C447"/>
                </a:solidFill>
              </a:defRPr>
            </a:pPr>
            <a:r>
              <a:t>MR 31.1.5.1 = 111</a:t>
            </a:r>
          </a:p>
        </p:txBody>
      </p:sp>
      <p:sp>
        <p:nvSpPr>
          <p:cNvPr id="967" name="Oval 966"/>
          <p:cNvSpPr/>
          <p:nvPr/>
        </p:nvSpPr>
        <p:spPr>
          <a:xfrm>
            <a:off x="2651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8" name="TextBox 967"/>
          <p:cNvSpPr txBox="1"/>
          <p:nvPr/>
        </p:nvSpPr>
        <p:spPr>
          <a:xfrm>
            <a:off x="2651760" y="4937760"/>
            <a:ext cx="1097280" cy="548640"/>
          </a:xfrm>
          <a:prstGeom prst="rect">
            <a:avLst/>
          </a:prstGeom>
          <a:noFill/>
        </p:spPr>
        <p:txBody>
          <a:bodyPr wrap="none">
            <a:spAutoFit/>
          </a:bodyPr>
          <a:lstStyle/>
          <a:p/>
          <a:p>
            <a:pPr algn="ctr">
              <a:defRPr sz="2400" b="1">
                <a:solidFill>
                  <a:srgbClr val="E37754"/>
                </a:solidFill>
              </a:defRPr>
            </a:pPr>
            <a:r>
              <a:t>1%</a:t>
            </a:r>
          </a:p>
        </p:txBody>
      </p:sp>
      <p:sp>
        <p:nvSpPr>
          <p:cNvPr id="969" name="TextBox 968"/>
          <p:cNvSpPr txBox="1"/>
          <p:nvPr/>
        </p:nvSpPr>
        <p:spPr>
          <a:xfrm>
            <a:off x="2286000" y="5760720"/>
            <a:ext cx="1828800" cy="365760"/>
          </a:xfrm>
          <a:prstGeom prst="rect">
            <a:avLst/>
          </a:prstGeom>
          <a:noFill/>
        </p:spPr>
        <p:txBody>
          <a:bodyPr wrap="none">
            <a:spAutoFit/>
          </a:bodyPr>
          <a:lstStyle/>
          <a:p/>
          <a:p>
            <a:pPr algn="ctr">
              <a:defRPr sz="1200">
                <a:solidFill>
                  <a:srgbClr val="E37754"/>
                </a:solidFill>
              </a:defRPr>
            </a:pPr>
            <a:r>
              <a:t>1/113 Networks</a:t>
            </a:r>
          </a:p>
        </p:txBody>
      </p:sp>
      <p:sp>
        <p:nvSpPr>
          <p:cNvPr id="970" name="TextBox 969"/>
          <p:cNvSpPr txBox="1"/>
          <p:nvPr/>
        </p:nvSpPr>
        <p:spPr>
          <a:xfrm>
            <a:off x="3840480" y="4572000"/>
            <a:ext cx="2011680" cy="228600"/>
          </a:xfrm>
          <a:prstGeom prst="rect">
            <a:avLst/>
          </a:prstGeom>
          <a:noFill/>
        </p:spPr>
        <p:txBody>
          <a:bodyPr wrap="none">
            <a:spAutoFit/>
          </a:bodyPr>
          <a:lstStyle/>
          <a:p/>
          <a:p>
            <a:pPr>
              <a:defRPr sz="1100">
                <a:solidFill>
                  <a:srgbClr val="E37754"/>
                </a:solidFill>
              </a:defRPr>
            </a:pPr>
            <a:r>
              <a:t>MX 18.107.2 = 1</a:t>
            </a:r>
          </a:p>
        </p:txBody>
      </p:sp>
      <p:sp>
        <p:nvSpPr>
          <p:cNvPr id="971" name="Oval 970"/>
          <p:cNvSpPr/>
          <p:nvPr/>
        </p:nvSpPr>
        <p:spPr>
          <a:xfrm>
            <a:off x="6080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2" name="TextBox 971"/>
          <p:cNvSpPr txBox="1"/>
          <p:nvPr/>
        </p:nvSpPr>
        <p:spPr>
          <a:xfrm>
            <a:off x="6080760" y="4937760"/>
            <a:ext cx="1097280" cy="548640"/>
          </a:xfrm>
          <a:prstGeom prst="rect">
            <a:avLst/>
          </a:prstGeom>
          <a:noFill/>
        </p:spPr>
        <p:txBody>
          <a:bodyPr wrap="none">
            <a:spAutoFit/>
          </a:bodyPr>
          <a:lstStyle/>
          <a:p/>
          <a:p>
            <a:pPr algn="ctr">
              <a:defRPr sz="2400" b="1">
                <a:solidFill>
                  <a:srgbClr val="E37754"/>
                </a:solidFill>
              </a:defRPr>
            </a:pPr>
            <a:r>
              <a:t>100%</a:t>
            </a:r>
          </a:p>
        </p:txBody>
      </p:sp>
      <p:sp>
        <p:nvSpPr>
          <p:cNvPr id="973" name="TextBox 972"/>
          <p:cNvSpPr txBox="1"/>
          <p:nvPr/>
        </p:nvSpPr>
        <p:spPr>
          <a:xfrm>
            <a:off x="5715000" y="5760720"/>
            <a:ext cx="1828800" cy="365760"/>
          </a:xfrm>
          <a:prstGeom prst="rect">
            <a:avLst/>
          </a:prstGeom>
          <a:noFill/>
        </p:spPr>
        <p:txBody>
          <a:bodyPr wrap="none">
            <a:spAutoFit/>
          </a:bodyPr>
          <a:lstStyle/>
          <a:p/>
          <a:p>
            <a:pPr algn="ctr">
              <a:defRPr sz="1200">
                <a:solidFill>
                  <a:srgbClr val="E37754"/>
                </a:solidFill>
              </a:defRPr>
            </a:pPr>
            <a:r>
              <a:t>109/109 Networks</a:t>
            </a:r>
          </a:p>
        </p:txBody>
      </p:sp>
      <p:sp>
        <p:nvSpPr>
          <p:cNvPr id="974" name="TextBox 973"/>
          <p:cNvSpPr txBox="1"/>
          <p:nvPr/>
        </p:nvSpPr>
        <p:spPr>
          <a:xfrm>
            <a:off x="7269480" y="4572000"/>
            <a:ext cx="2011680" cy="228600"/>
          </a:xfrm>
          <a:prstGeom prst="rect">
            <a:avLst/>
          </a:prstGeom>
          <a:noFill/>
        </p:spPr>
        <p:txBody>
          <a:bodyPr wrap="none">
            <a:spAutoFit/>
          </a:bodyPr>
          <a:lstStyle/>
          <a:p/>
          <a:p>
            <a:pPr>
              <a:defRPr sz="1100">
                <a:solidFill>
                  <a:srgbClr val="E37754"/>
                </a:solidFill>
              </a:defRPr>
            </a:pPr>
            <a:r>
              <a:t>MS 16.8 = 109</a:t>
            </a:r>
          </a:p>
        </p:txBody>
      </p:sp>
      <p:sp>
        <p:nvSpPr>
          <p:cNvPr id="975" name="Oval 974"/>
          <p:cNvSpPr/>
          <p:nvPr/>
        </p:nvSpPr>
        <p:spPr>
          <a:xfrm>
            <a:off x="92811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6" name="TextBox 975"/>
          <p:cNvSpPr txBox="1"/>
          <p:nvPr/>
        </p:nvSpPr>
        <p:spPr>
          <a:xfrm>
            <a:off x="9281160" y="4937760"/>
            <a:ext cx="1097280" cy="548640"/>
          </a:xfrm>
          <a:prstGeom prst="rect">
            <a:avLst/>
          </a:prstGeom>
          <a:noFill/>
        </p:spPr>
        <p:txBody>
          <a:bodyPr wrap="none">
            <a:spAutoFit/>
          </a:bodyPr>
          <a:lstStyle/>
          <a:p/>
          <a:p>
            <a:pPr algn="ctr">
              <a:defRPr sz="2400" b="1">
                <a:solidFill>
                  <a:srgbClr val="E37754"/>
                </a:solidFill>
              </a:defRPr>
            </a:pPr>
            <a:r>
              <a:t>2%</a:t>
            </a:r>
          </a:p>
        </p:txBody>
      </p:sp>
      <p:sp>
        <p:nvSpPr>
          <p:cNvPr id="977" name="TextBox 976"/>
          <p:cNvSpPr txBox="1"/>
          <p:nvPr/>
        </p:nvSpPr>
        <p:spPr>
          <a:xfrm>
            <a:off x="8915400" y="5760720"/>
            <a:ext cx="1828800" cy="365760"/>
          </a:xfrm>
          <a:prstGeom prst="rect">
            <a:avLst/>
          </a:prstGeom>
          <a:noFill/>
        </p:spPr>
        <p:txBody>
          <a:bodyPr wrap="none">
            <a:spAutoFit/>
          </a:bodyPr>
          <a:lstStyle/>
          <a:p/>
          <a:p>
            <a:pPr algn="ctr">
              <a:defRPr sz="1200">
                <a:solidFill>
                  <a:srgbClr val="E37754"/>
                </a:solidFill>
              </a:defRPr>
            </a:pPr>
            <a:r>
              <a:t>2/113 Networks</a:t>
            </a:r>
          </a:p>
        </p:txBody>
      </p:sp>
      <p:sp>
        <p:nvSpPr>
          <p:cNvPr id="978" name="TextBox 977"/>
          <p:cNvSpPr txBox="1"/>
          <p:nvPr/>
        </p:nvSpPr>
        <p:spPr>
          <a:xfrm>
            <a:off x="10469880" y="4572000"/>
            <a:ext cx="2011680" cy="228600"/>
          </a:xfrm>
          <a:prstGeom prst="rect">
            <a:avLst/>
          </a:prstGeom>
          <a:noFill/>
        </p:spPr>
        <p:txBody>
          <a:bodyPr wrap="none">
            <a:spAutoFit/>
          </a:bodyPr>
          <a:lstStyle/>
          <a:p/>
          <a:p>
            <a:pPr>
              <a:defRPr sz="1100">
                <a:solidFill>
                  <a:srgbClr val="E37754"/>
                </a:solidFill>
              </a:defRPr>
            </a:pPr>
            <a:r>
              <a:t>MR 30.6 = 1</a:t>
            </a:r>
          </a:p>
        </p:txBody>
      </p:sp>
      <p:sp>
        <p:nvSpPr>
          <p:cNvPr id="979" name="TextBox 978"/>
          <p:cNvSpPr txBox="1"/>
          <p:nvPr/>
        </p:nvSpPr>
        <p:spPr>
          <a:xfrm>
            <a:off x="10469880" y="4773168"/>
            <a:ext cx="2011680" cy="228600"/>
          </a:xfrm>
          <a:prstGeom prst="rect">
            <a:avLst/>
          </a:prstGeom>
          <a:noFill/>
        </p:spPr>
        <p:txBody>
          <a:bodyPr wrap="none">
            <a:spAutoFit/>
          </a:bodyPr>
          <a:lstStyle/>
          <a:p/>
          <a:p>
            <a:pPr>
              <a:defRPr sz="1100">
                <a:solidFill>
                  <a:srgbClr val="E37754"/>
                </a:solidFill>
              </a:defRPr>
            </a:pPr>
            <a:r>
              <a:t>MR 30.5 = 1</a:t>
            </a:r>
          </a:p>
        </p:txBody>
      </p:sp>
    </p:spTree>
    <p:extLst>
      <p:ext uri="{BB962C8B-B14F-4D97-AF65-F5344CB8AC3E}">
        <p14:creationId xmlns:p14="http://schemas.microsoft.com/office/powerpoint/2010/main" val="354219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0ED002DF-EF0D-643E-F987-A9A331A6D8FE}"/>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6945384C-88BF-A808-0414-76D459D1A716}"/>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Firmware Compliance</a:t>
            </a:r>
            <a:endParaRPr sz="1100" b="0" dirty="0">
              <a:solidFill>
                <a:schemeClr val="tx1"/>
              </a:solidFill>
            </a:endParaRPr>
          </a:p>
        </p:txBody>
      </p:sp>
      <p:sp>
        <p:nvSpPr>
          <p:cNvPr id="2" name="Google Shape;467;p61">
            <a:extLst>
              <a:ext uri="{FF2B5EF4-FFF2-40B4-BE49-F238E27FC236}">
                <a16:creationId xmlns:a16="http://schemas.microsoft.com/office/drawing/2014/main" id="{0703C075-6833-2640-864C-01659FA95D6C}"/>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EA7A9CDA-365E-CC53-D74C-53A36B79A027}"/>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cxnSp>
        <p:nvCxnSpPr>
          <p:cNvPr id="931" name="Connector 930"/>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932" name="TextBox 931"/>
          <p:cNvSpPr txBox="1"/>
          <p:nvPr/>
        </p:nvSpPr>
        <p:spPr>
          <a:xfrm>
            <a:off x="457200" y="1005840"/>
            <a:ext cx="8229600" cy="548640"/>
          </a:xfrm>
          <a:prstGeom prst="rect">
            <a:avLst/>
          </a:prstGeom>
          <a:noFill/>
        </p:spPr>
        <p:txBody>
          <a:bodyPr wrap="none">
            <a:spAutoFit/>
          </a:bodyPr>
          <a:lstStyle/>
          <a:p/>
          <a:p>
            <a:pPr>
              <a:defRPr sz="3200">
                <a:solidFill>
                  <a:srgbClr val="276E37"/>
                </a:solidFill>
              </a:defRPr>
            </a:pPr>
            <a:r>
              <a:t>By Network</a:t>
            </a:r>
          </a:p>
        </p:txBody>
      </p:sp>
      <p:sp>
        <p:nvSpPr>
          <p:cNvPr id="933" name="TextBox 932"/>
          <p:cNvSpPr txBox="1"/>
          <p:nvPr/>
        </p:nvSpPr>
        <p:spPr>
          <a:xfrm>
            <a:off x="457200" y="2194560"/>
            <a:ext cx="1371600" cy="457200"/>
          </a:xfrm>
          <a:prstGeom prst="rect">
            <a:avLst/>
          </a:prstGeom>
          <a:noFill/>
        </p:spPr>
        <p:txBody>
          <a:bodyPr wrap="none">
            <a:spAutoFit/>
          </a:bodyPr>
          <a:lstStyle/>
          <a:p/>
          <a:p>
            <a:pPr>
              <a:defRPr sz="2200" b="1"/>
            </a:pPr>
            <a:r>
              <a:t>"Good"</a:t>
            </a:r>
          </a:p>
        </p:txBody>
      </p:sp>
      <p:sp>
        <p:nvSpPr>
          <p:cNvPr id="934" name="TextBox 933"/>
          <p:cNvSpPr txBox="1"/>
          <p:nvPr/>
        </p:nvSpPr>
        <p:spPr>
          <a:xfrm>
            <a:off x="457200" y="2651760"/>
            <a:ext cx="1371600" cy="914400"/>
          </a:xfrm>
          <a:prstGeom prst="rect">
            <a:avLst/>
          </a:prstGeom>
          <a:noFill/>
        </p:spPr>
        <p:txBody>
          <a:bodyPr wrap="none">
            <a:spAutoFit/>
          </a:bodyPr>
          <a:lstStyle/>
          <a:p/>
          <a:p>
            <a:pPr>
              <a:defRPr sz="1200"/>
            </a:pPr>
            <a:r>
              <a:t>FW beyond</a:t>
            </a:r>
            <a:br/>
            <a:r>
              <a:t>180 days from</a:t>
            </a:r>
            <a:br/>
            <a:r>
              <a:t>EOST</a:t>
            </a:r>
          </a:p>
        </p:txBody>
      </p:sp>
      <p:sp>
        <p:nvSpPr>
          <p:cNvPr id="935" name="TextBox 934"/>
          <p:cNvSpPr txBox="1"/>
          <p:nvPr/>
        </p:nvSpPr>
        <p:spPr>
          <a:xfrm>
            <a:off x="457200" y="3657600"/>
            <a:ext cx="1371600" cy="457200"/>
          </a:xfrm>
          <a:prstGeom prst="rect">
            <a:avLst/>
          </a:prstGeom>
          <a:noFill/>
        </p:spPr>
        <p:txBody>
          <a:bodyPr wrap="none">
            <a:spAutoFit/>
          </a:bodyPr>
          <a:lstStyle/>
          <a:p/>
          <a:p>
            <a:pPr>
              <a:defRPr sz="2200" b="1"/>
            </a:pPr>
            <a:r>
              <a:t>"Warning"</a:t>
            </a:r>
          </a:p>
        </p:txBody>
      </p:sp>
      <p:sp>
        <p:nvSpPr>
          <p:cNvPr id="936" name="TextBox 935"/>
          <p:cNvSpPr txBox="1"/>
          <p:nvPr/>
        </p:nvSpPr>
        <p:spPr>
          <a:xfrm>
            <a:off x="457200" y="4114800"/>
            <a:ext cx="1371600" cy="914400"/>
          </a:xfrm>
          <a:prstGeom prst="rect">
            <a:avLst/>
          </a:prstGeom>
          <a:noFill/>
        </p:spPr>
        <p:txBody>
          <a:bodyPr wrap="none">
            <a:spAutoFit/>
          </a:bodyPr>
          <a:lstStyle/>
          <a:p/>
          <a:p>
            <a:pPr>
              <a:defRPr sz="1200"/>
            </a:pPr>
            <a:r>
              <a:t>FW within 180</a:t>
            </a:r>
            <a:br/>
            <a:r>
              <a:t>days of EOST</a:t>
            </a:r>
          </a:p>
        </p:txBody>
      </p:sp>
      <p:sp>
        <p:nvSpPr>
          <p:cNvPr id="937" name="TextBox 936"/>
          <p:cNvSpPr txBox="1"/>
          <p:nvPr/>
        </p:nvSpPr>
        <p:spPr>
          <a:xfrm>
            <a:off x="457200" y="5120640"/>
            <a:ext cx="1371600" cy="457200"/>
          </a:xfrm>
          <a:prstGeom prst="rect">
            <a:avLst/>
          </a:prstGeom>
          <a:noFill/>
        </p:spPr>
        <p:txBody>
          <a:bodyPr wrap="none">
            <a:spAutoFit/>
          </a:bodyPr>
          <a:lstStyle/>
          <a:p/>
          <a:p>
            <a:pPr>
              <a:defRPr sz="2200" b="1"/>
            </a:pPr>
            <a:r>
              <a:t>"Critical"</a:t>
            </a:r>
          </a:p>
        </p:txBody>
      </p:sp>
      <p:sp>
        <p:nvSpPr>
          <p:cNvPr id="938" name="TextBox 937"/>
          <p:cNvSpPr txBox="1"/>
          <p:nvPr/>
        </p:nvSpPr>
        <p:spPr>
          <a:xfrm>
            <a:off x="457200" y="5577840"/>
            <a:ext cx="1371600" cy="914400"/>
          </a:xfrm>
          <a:prstGeom prst="rect">
            <a:avLst/>
          </a:prstGeom>
          <a:noFill/>
        </p:spPr>
        <p:txBody>
          <a:bodyPr wrap="none">
            <a:spAutoFit/>
          </a:bodyPr>
          <a:lstStyle/>
          <a:p/>
          <a:p>
            <a:pPr>
              <a:defRPr sz="1200"/>
            </a:pPr>
            <a:r>
              <a:t>FW past EOST</a:t>
            </a:r>
            <a:br/>
            <a:r>
              <a:t>Date</a:t>
            </a:r>
          </a:p>
        </p:txBody>
      </p:sp>
      <p:cxnSp>
        <p:nvCxnSpPr>
          <p:cNvPr id="939" name="Connector 938"/>
          <p:cNvCxnSpPr/>
          <p:nvPr/>
        </p:nvCxnSpPr>
        <p:spPr>
          <a:xfrm>
            <a:off x="52578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cxnSp>
        <p:nvCxnSpPr>
          <p:cNvPr id="940" name="Connector 939"/>
          <p:cNvCxnSpPr/>
          <p:nvPr/>
        </p:nvCxnSpPr>
        <p:spPr>
          <a:xfrm>
            <a:off x="84582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sp>
        <p:nvSpPr>
          <p:cNvPr id="941" name="TextBox 940"/>
          <p:cNvSpPr txBox="1"/>
          <p:nvPr/>
        </p:nvSpPr>
        <p:spPr>
          <a:xfrm>
            <a:off x="2651760" y="1188720"/>
            <a:ext cx="1097280" cy="457200"/>
          </a:xfrm>
          <a:prstGeom prst="rect">
            <a:avLst/>
          </a:prstGeom>
          <a:noFill/>
        </p:spPr>
        <p:txBody>
          <a:bodyPr wrap="none">
            <a:spAutoFit/>
          </a:bodyPr>
          <a:lstStyle/>
          <a:p/>
          <a:p>
            <a:pPr algn="ctr">
              <a:defRPr sz="2400" b="1"/>
            </a:pPr>
            <a:r>
              <a:t>MG</a:t>
            </a:r>
          </a:p>
        </p:txBody>
      </p:sp>
      <p:sp>
        <p:nvSpPr>
          <p:cNvPr id="942" name="TextBox 941"/>
          <p:cNvSpPr txBox="1"/>
          <p:nvPr/>
        </p:nvSpPr>
        <p:spPr>
          <a:xfrm>
            <a:off x="6080760" y="1188720"/>
            <a:ext cx="1097280" cy="457200"/>
          </a:xfrm>
          <a:prstGeom prst="rect">
            <a:avLst/>
          </a:prstGeom>
          <a:noFill/>
        </p:spPr>
        <p:txBody>
          <a:bodyPr wrap="none">
            <a:spAutoFit/>
          </a:bodyPr>
          <a:lstStyle/>
          <a:p/>
          <a:p>
            <a:pPr algn="ctr">
              <a:defRPr sz="2400" b="1"/>
            </a:pPr>
            <a:r>
              <a:t>MV</a:t>
            </a:r>
          </a:p>
        </p:txBody>
      </p:sp>
      <p:sp>
        <p:nvSpPr>
          <p:cNvPr id="943" name="TextBox 942"/>
          <p:cNvSpPr txBox="1"/>
          <p:nvPr/>
        </p:nvSpPr>
        <p:spPr>
          <a:xfrm>
            <a:off x="9281160" y="1188720"/>
            <a:ext cx="1097280" cy="457200"/>
          </a:xfrm>
          <a:prstGeom prst="rect">
            <a:avLst/>
          </a:prstGeom>
          <a:noFill/>
        </p:spPr>
        <p:txBody>
          <a:bodyPr wrap="none">
            <a:spAutoFit/>
          </a:bodyPr>
          <a:lstStyle/>
          <a:p/>
          <a:p>
            <a:pPr algn="ctr">
              <a:defRPr sz="2400" b="1"/>
            </a:pPr>
            <a:r>
              <a:t>MT</a:t>
            </a:r>
          </a:p>
        </p:txBody>
      </p:sp>
      <p:sp>
        <p:nvSpPr>
          <p:cNvPr id="944" name="Oval 943"/>
          <p:cNvSpPr/>
          <p:nvPr/>
        </p:nvSpPr>
        <p:spPr>
          <a:xfrm>
            <a:off x="2651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5" name="TextBox 944"/>
          <p:cNvSpPr txBox="1"/>
          <p:nvPr/>
        </p:nvSpPr>
        <p:spPr>
          <a:xfrm>
            <a:off x="26517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46" name="TextBox 945"/>
          <p:cNvSpPr txBox="1"/>
          <p:nvPr/>
        </p:nvSpPr>
        <p:spPr>
          <a:xfrm>
            <a:off x="2286000" y="2834640"/>
            <a:ext cx="1828800" cy="365760"/>
          </a:xfrm>
          <a:prstGeom prst="rect">
            <a:avLst/>
          </a:prstGeom>
          <a:noFill/>
        </p:spPr>
        <p:txBody>
          <a:bodyPr wrap="none">
            <a:spAutoFit/>
          </a:bodyPr>
          <a:lstStyle/>
          <a:p/>
          <a:p>
            <a:pPr algn="ctr">
              <a:defRPr sz="1200">
                <a:solidFill>
                  <a:srgbClr val="6CB86C"/>
                </a:solidFill>
              </a:defRPr>
            </a:pPr>
            <a:r>
              <a:t>0/1 Networks</a:t>
            </a:r>
          </a:p>
        </p:txBody>
      </p:sp>
      <p:sp>
        <p:nvSpPr>
          <p:cNvPr id="947" name="TextBox 946"/>
          <p:cNvSpPr txBox="1"/>
          <p:nvPr/>
        </p:nvSpPr>
        <p:spPr>
          <a:xfrm>
            <a:off x="3840480" y="1645920"/>
            <a:ext cx="2011680" cy="228600"/>
          </a:xfrm>
          <a:prstGeom prst="rect">
            <a:avLst/>
          </a:prstGeom>
          <a:noFill/>
        </p:spPr>
        <p:txBody>
          <a:bodyPr wrap="none">
            <a:spAutoFit/>
          </a:bodyPr>
          <a:lstStyle/>
          <a:p/>
          <a:p>
            <a:pPr>
              <a:defRPr sz="1100">
                <a:solidFill>
                  <a:srgbClr val="6CB86C"/>
                </a:solidFill>
              </a:defRPr>
            </a:pPr>
            <a:r>
              <a:t>MG 3.212 = 0</a:t>
            </a:r>
          </a:p>
        </p:txBody>
      </p:sp>
      <p:sp>
        <p:nvSpPr>
          <p:cNvPr id="948" name="Oval 947"/>
          <p:cNvSpPr/>
          <p:nvPr/>
        </p:nvSpPr>
        <p:spPr>
          <a:xfrm>
            <a:off x="6080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9" name="TextBox 948"/>
          <p:cNvSpPr txBox="1"/>
          <p:nvPr/>
        </p:nvSpPr>
        <p:spPr>
          <a:xfrm>
            <a:off x="60807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50" name="TextBox 949"/>
          <p:cNvSpPr txBox="1"/>
          <p:nvPr/>
        </p:nvSpPr>
        <p:spPr>
          <a:xfrm>
            <a:off x="5715000" y="2834640"/>
            <a:ext cx="1828800" cy="365760"/>
          </a:xfrm>
          <a:prstGeom prst="rect">
            <a:avLst/>
          </a:prstGeom>
          <a:noFill/>
        </p:spPr>
        <p:txBody>
          <a:bodyPr wrap="none">
            <a:spAutoFit/>
          </a:bodyPr>
          <a:lstStyle/>
          <a:p/>
          <a:p>
            <a:pPr algn="ctr">
              <a:defRPr sz="1200">
                <a:solidFill>
                  <a:srgbClr val="6CB86C"/>
                </a:solidFill>
              </a:defRPr>
            </a:pPr>
            <a:r>
              <a:t>0/0 Networks</a:t>
            </a:r>
          </a:p>
        </p:txBody>
      </p:sp>
      <p:sp>
        <p:nvSpPr>
          <p:cNvPr id="951" name="Oval 950"/>
          <p:cNvSpPr/>
          <p:nvPr/>
        </p:nvSpPr>
        <p:spPr>
          <a:xfrm>
            <a:off x="92811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2" name="TextBox 951"/>
          <p:cNvSpPr txBox="1"/>
          <p:nvPr/>
        </p:nvSpPr>
        <p:spPr>
          <a:xfrm>
            <a:off x="92811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53" name="TextBox 952"/>
          <p:cNvSpPr txBox="1"/>
          <p:nvPr/>
        </p:nvSpPr>
        <p:spPr>
          <a:xfrm>
            <a:off x="8915400" y="2834640"/>
            <a:ext cx="1828800" cy="365760"/>
          </a:xfrm>
          <a:prstGeom prst="rect">
            <a:avLst/>
          </a:prstGeom>
          <a:noFill/>
        </p:spPr>
        <p:txBody>
          <a:bodyPr wrap="none">
            <a:spAutoFit/>
          </a:bodyPr>
          <a:lstStyle/>
          <a:p/>
          <a:p>
            <a:pPr algn="ctr">
              <a:defRPr sz="1200">
                <a:solidFill>
                  <a:srgbClr val="6CB86C"/>
                </a:solidFill>
              </a:defRPr>
            </a:pPr>
            <a:r>
              <a:t>0/0 Networks</a:t>
            </a:r>
          </a:p>
        </p:txBody>
      </p:sp>
      <p:sp>
        <p:nvSpPr>
          <p:cNvPr id="954" name="Oval 953"/>
          <p:cNvSpPr/>
          <p:nvPr/>
        </p:nvSpPr>
        <p:spPr>
          <a:xfrm>
            <a:off x="2651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5" name="TextBox 954"/>
          <p:cNvSpPr txBox="1"/>
          <p:nvPr/>
        </p:nvSpPr>
        <p:spPr>
          <a:xfrm>
            <a:off x="2651760" y="3474720"/>
            <a:ext cx="1097280" cy="548640"/>
          </a:xfrm>
          <a:prstGeom prst="rect">
            <a:avLst/>
          </a:prstGeom>
          <a:noFill/>
        </p:spPr>
        <p:txBody>
          <a:bodyPr wrap="none">
            <a:spAutoFit/>
          </a:bodyPr>
          <a:lstStyle/>
          <a:p/>
          <a:p>
            <a:pPr algn="ctr">
              <a:defRPr sz="2400" b="1">
                <a:solidFill>
                  <a:srgbClr val="F8C447"/>
                </a:solidFill>
              </a:defRPr>
            </a:pPr>
            <a:r>
              <a:t>0%</a:t>
            </a:r>
          </a:p>
        </p:txBody>
      </p:sp>
      <p:sp>
        <p:nvSpPr>
          <p:cNvPr id="956" name="TextBox 955"/>
          <p:cNvSpPr txBox="1"/>
          <p:nvPr/>
        </p:nvSpPr>
        <p:spPr>
          <a:xfrm>
            <a:off x="2286000" y="4297680"/>
            <a:ext cx="1828800" cy="365760"/>
          </a:xfrm>
          <a:prstGeom prst="rect">
            <a:avLst/>
          </a:prstGeom>
          <a:noFill/>
        </p:spPr>
        <p:txBody>
          <a:bodyPr wrap="none">
            <a:spAutoFit/>
          </a:bodyPr>
          <a:lstStyle/>
          <a:p/>
          <a:p>
            <a:pPr algn="ctr">
              <a:defRPr sz="1200">
                <a:solidFill>
                  <a:srgbClr val="F8C447"/>
                </a:solidFill>
              </a:defRPr>
            </a:pPr>
            <a:r>
              <a:t>0/1 Networks</a:t>
            </a:r>
          </a:p>
        </p:txBody>
      </p:sp>
      <p:sp>
        <p:nvSpPr>
          <p:cNvPr id="957" name="Oval 956"/>
          <p:cNvSpPr/>
          <p:nvPr/>
        </p:nvSpPr>
        <p:spPr>
          <a:xfrm>
            <a:off x="6080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8" name="TextBox 957"/>
          <p:cNvSpPr txBox="1"/>
          <p:nvPr/>
        </p:nvSpPr>
        <p:spPr>
          <a:xfrm>
            <a:off x="6080760" y="3474720"/>
            <a:ext cx="1097280" cy="548640"/>
          </a:xfrm>
          <a:prstGeom prst="rect">
            <a:avLst/>
          </a:prstGeom>
          <a:noFill/>
        </p:spPr>
        <p:txBody>
          <a:bodyPr wrap="none">
            <a:spAutoFit/>
          </a:bodyPr>
          <a:lstStyle/>
          <a:p/>
          <a:p>
            <a:pPr algn="ctr">
              <a:defRPr sz="2400" b="1">
                <a:solidFill>
                  <a:srgbClr val="F8C447"/>
                </a:solidFill>
              </a:defRPr>
            </a:pPr>
            <a:r>
              <a:t>0%</a:t>
            </a:r>
          </a:p>
        </p:txBody>
      </p:sp>
      <p:sp>
        <p:nvSpPr>
          <p:cNvPr id="959" name="TextBox 958"/>
          <p:cNvSpPr txBox="1"/>
          <p:nvPr/>
        </p:nvSpPr>
        <p:spPr>
          <a:xfrm>
            <a:off x="5715000" y="4297680"/>
            <a:ext cx="1828800" cy="365760"/>
          </a:xfrm>
          <a:prstGeom prst="rect">
            <a:avLst/>
          </a:prstGeom>
          <a:noFill/>
        </p:spPr>
        <p:txBody>
          <a:bodyPr wrap="none">
            <a:spAutoFit/>
          </a:bodyPr>
          <a:lstStyle/>
          <a:p/>
          <a:p>
            <a:pPr algn="ctr">
              <a:defRPr sz="1200">
                <a:solidFill>
                  <a:srgbClr val="F8C447"/>
                </a:solidFill>
              </a:defRPr>
            </a:pPr>
            <a:r>
              <a:t>0/0 Networks</a:t>
            </a:r>
          </a:p>
        </p:txBody>
      </p:sp>
      <p:sp>
        <p:nvSpPr>
          <p:cNvPr id="960" name="Oval 959"/>
          <p:cNvSpPr/>
          <p:nvPr/>
        </p:nvSpPr>
        <p:spPr>
          <a:xfrm>
            <a:off x="92811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1" name="TextBox 960"/>
          <p:cNvSpPr txBox="1"/>
          <p:nvPr/>
        </p:nvSpPr>
        <p:spPr>
          <a:xfrm>
            <a:off x="9281160" y="3474720"/>
            <a:ext cx="1097280" cy="548640"/>
          </a:xfrm>
          <a:prstGeom prst="rect">
            <a:avLst/>
          </a:prstGeom>
          <a:noFill/>
        </p:spPr>
        <p:txBody>
          <a:bodyPr wrap="none">
            <a:spAutoFit/>
          </a:bodyPr>
          <a:lstStyle/>
          <a:p/>
          <a:p>
            <a:pPr algn="ctr">
              <a:defRPr sz="2400" b="1">
                <a:solidFill>
                  <a:srgbClr val="F8C447"/>
                </a:solidFill>
              </a:defRPr>
            </a:pPr>
            <a:r>
              <a:t>0%</a:t>
            </a:r>
          </a:p>
        </p:txBody>
      </p:sp>
      <p:sp>
        <p:nvSpPr>
          <p:cNvPr id="962" name="TextBox 961"/>
          <p:cNvSpPr txBox="1"/>
          <p:nvPr/>
        </p:nvSpPr>
        <p:spPr>
          <a:xfrm>
            <a:off x="8915400" y="4297680"/>
            <a:ext cx="1828800" cy="365760"/>
          </a:xfrm>
          <a:prstGeom prst="rect">
            <a:avLst/>
          </a:prstGeom>
          <a:noFill/>
        </p:spPr>
        <p:txBody>
          <a:bodyPr wrap="none">
            <a:spAutoFit/>
          </a:bodyPr>
          <a:lstStyle/>
          <a:p/>
          <a:p>
            <a:pPr algn="ctr">
              <a:defRPr sz="1200">
                <a:solidFill>
                  <a:srgbClr val="F8C447"/>
                </a:solidFill>
              </a:defRPr>
            </a:pPr>
            <a:r>
              <a:t>0/0 Networks</a:t>
            </a:r>
          </a:p>
        </p:txBody>
      </p:sp>
      <p:sp>
        <p:nvSpPr>
          <p:cNvPr id="963" name="Oval 962"/>
          <p:cNvSpPr/>
          <p:nvPr/>
        </p:nvSpPr>
        <p:spPr>
          <a:xfrm>
            <a:off x="2651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4" name="TextBox 963"/>
          <p:cNvSpPr txBox="1"/>
          <p:nvPr/>
        </p:nvSpPr>
        <p:spPr>
          <a:xfrm>
            <a:off x="2651760" y="4937760"/>
            <a:ext cx="1097280" cy="548640"/>
          </a:xfrm>
          <a:prstGeom prst="rect">
            <a:avLst/>
          </a:prstGeom>
          <a:noFill/>
        </p:spPr>
        <p:txBody>
          <a:bodyPr wrap="none">
            <a:spAutoFit/>
          </a:bodyPr>
          <a:lstStyle/>
          <a:p/>
          <a:p>
            <a:pPr algn="ctr">
              <a:defRPr sz="2400" b="1">
                <a:solidFill>
                  <a:srgbClr val="E37754"/>
                </a:solidFill>
              </a:defRPr>
            </a:pPr>
            <a:r>
              <a:t>100%</a:t>
            </a:r>
          </a:p>
        </p:txBody>
      </p:sp>
      <p:sp>
        <p:nvSpPr>
          <p:cNvPr id="965" name="TextBox 964"/>
          <p:cNvSpPr txBox="1"/>
          <p:nvPr/>
        </p:nvSpPr>
        <p:spPr>
          <a:xfrm>
            <a:off x="2286000" y="5760720"/>
            <a:ext cx="1828800" cy="365760"/>
          </a:xfrm>
          <a:prstGeom prst="rect">
            <a:avLst/>
          </a:prstGeom>
          <a:noFill/>
        </p:spPr>
        <p:txBody>
          <a:bodyPr wrap="none">
            <a:spAutoFit/>
          </a:bodyPr>
          <a:lstStyle/>
          <a:p/>
          <a:p>
            <a:pPr algn="ctr">
              <a:defRPr sz="1200">
                <a:solidFill>
                  <a:srgbClr val="E37754"/>
                </a:solidFill>
              </a:defRPr>
            </a:pPr>
            <a:r>
              <a:t>1/1 Networks</a:t>
            </a:r>
          </a:p>
        </p:txBody>
      </p:sp>
      <p:sp>
        <p:nvSpPr>
          <p:cNvPr id="966" name="TextBox 965"/>
          <p:cNvSpPr txBox="1"/>
          <p:nvPr/>
        </p:nvSpPr>
        <p:spPr>
          <a:xfrm>
            <a:off x="3840480" y="4572000"/>
            <a:ext cx="2011680" cy="228600"/>
          </a:xfrm>
          <a:prstGeom prst="rect">
            <a:avLst/>
          </a:prstGeom>
          <a:noFill/>
        </p:spPr>
        <p:txBody>
          <a:bodyPr wrap="none">
            <a:spAutoFit/>
          </a:bodyPr>
          <a:lstStyle/>
          <a:p/>
          <a:p>
            <a:pPr>
              <a:defRPr sz="1100">
                <a:solidFill>
                  <a:srgbClr val="E37754"/>
                </a:solidFill>
              </a:defRPr>
            </a:pPr>
            <a:r>
              <a:t>MG 3.101 = 1</a:t>
            </a:r>
          </a:p>
        </p:txBody>
      </p:sp>
      <p:sp>
        <p:nvSpPr>
          <p:cNvPr id="967" name="Oval 966"/>
          <p:cNvSpPr/>
          <p:nvPr/>
        </p:nvSpPr>
        <p:spPr>
          <a:xfrm>
            <a:off x="6080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8" name="TextBox 967"/>
          <p:cNvSpPr txBox="1"/>
          <p:nvPr/>
        </p:nvSpPr>
        <p:spPr>
          <a:xfrm>
            <a:off x="6080760" y="4937760"/>
            <a:ext cx="1097280" cy="548640"/>
          </a:xfrm>
          <a:prstGeom prst="rect">
            <a:avLst/>
          </a:prstGeom>
          <a:noFill/>
        </p:spPr>
        <p:txBody>
          <a:bodyPr wrap="none">
            <a:spAutoFit/>
          </a:bodyPr>
          <a:lstStyle/>
          <a:p/>
          <a:p>
            <a:pPr algn="ctr">
              <a:defRPr sz="2400" b="1">
                <a:solidFill>
                  <a:srgbClr val="E37754"/>
                </a:solidFill>
              </a:defRPr>
            </a:pPr>
            <a:r>
              <a:t>0%</a:t>
            </a:r>
          </a:p>
        </p:txBody>
      </p:sp>
      <p:sp>
        <p:nvSpPr>
          <p:cNvPr id="969" name="TextBox 968"/>
          <p:cNvSpPr txBox="1"/>
          <p:nvPr/>
        </p:nvSpPr>
        <p:spPr>
          <a:xfrm>
            <a:off x="5715000" y="5760720"/>
            <a:ext cx="1828800" cy="365760"/>
          </a:xfrm>
          <a:prstGeom prst="rect">
            <a:avLst/>
          </a:prstGeom>
          <a:noFill/>
        </p:spPr>
        <p:txBody>
          <a:bodyPr wrap="none">
            <a:spAutoFit/>
          </a:bodyPr>
          <a:lstStyle/>
          <a:p/>
          <a:p>
            <a:pPr algn="ctr">
              <a:defRPr sz="1200">
                <a:solidFill>
                  <a:srgbClr val="E37754"/>
                </a:solidFill>
              </a:defRPr>
            </a:pPr>
            <a:r>
              <a:t>0/0 Networks</a:t>
            </a:r>
          </a:p>
        </p:txBody>
      </p:sp>
      <p:sp>
        <p:nvSpPr>
          <p:cNvPr id="970" name="Oval 969"/>
          <p:cNvSpPr/>
          <p:nvPr/>
        </p:nvSpPr>
        <p:spPr>
          <a:xfrm>
            <a:off x="92811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1" name="TextBox 970"/>
          <p:cNvSpPr txBox="1"/>
          <p:nvPr/>
        </p:nvSpPr>
        <p:spPr>
          <a:xfrm>
            <a:off x="9281160" y="4937760"/>
            <a:ext cx="1097280" cy="548640"/>
          </a:xfrm>
          <a:prstGeom prst="rect">
            <a:avLst/>
          </a:prstGeom>
          <a:noFill/>
        </p:spPr>
        <p:txBody>
          <a:bodyPr wrap="none">
            <a:spAutoFit/>
          </a:bodyPr>
          <a:lstStyle/>
          <a:p/>
          <a:p>
            <a:pPr algn="ctr">
              <a:defRPr sz="2400" b="1">
                <a:solidFill>
                  <a:srgbClr val="E37754"/>
                </a:solidFill>
              </a:defRPr>
            </a:pPr>
            <a:r>
              <a:t>0%</a:t>
            </a:r>
          </a:p>
        </p:txBody>
      </p:sp>
      <p:sp>
        <p:nvSpPr>
          <p:cNvPr id="972" name="TextBox 971"/>
          <p:cNvSpPr txBox="1"/>
          <p:nvPr/>
        </p:nvSpPr>
        <p:spPr>
          <a:xfrm>
            <a:off x="8915400" y="5760720"/>
            <a:ext cx="1828800" cy="365760"/>
          </a:xfrm>
          <a:prstGeom prst="rect">
            <a:avLst/>
          </a:prstGeom>
          <a:noFill/>
        </p:spPr>
        <p:txBody>
          <a:bodyPr wrap="none">
            <a:spAutoFit/>
          </a:bodyPr>
          <a:lstStyle/>
          <a:p/>
          <a:p>
            <a:pPr algn="ctr">
              <a:defRPr sz="1200">
                <a:solidFill>
                  <a:srgbClr val="E37754"/>
                </a:solidFill>
              </a:defRPr>
            </a:pPr>
            <a:r>
              <a:t>0/0 Networks</a:t>
            </a:r>
          </a:p>
        </p:txBody>
      </p:sp>
    </p:spTree>
    <p:extLst>
      <p:ext uri="{BB962C8B-B14F-4D97-AF65-F5344CB8AC3E}">
        <p14:creationId xmlns:p14="http://schemas.microsoft.com/office/powerpoint/2010/main" val="588831516"/>
      </p:ext>
    </p:extLst>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46888"/>
            <a:ext cx="8229600" cy="731520"/>
          </a:xfrm>
          <a:prstGeom prst="rect">
            <a:avLst/>
          </a:prstGeom>
          <a:noFill/>
        </p:spPr>
        <p:txBody>
          <a:bodyPr wrap="none">
            <a:spAutoFit/>
          </a:bodyPr>
          <a:lstStyle/>
          <a:p/>
          <a:p>
            <a:pPr algn="l">
              <a:defRPr sz="4000" b="1">
                <a:solidFill>
                  <a:srgbClr val="000000"/>
                </a:solidFill>
                <a:latin typeface="Inter"/>
              </a:defRPr>
            </a:pPr>
            <a:r>
              <a:t>End of Life Products</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p>
            <a:pPr>
              <a:defRPr sz="1000" i="1"/>
            </a:pPr>
            <a:r>
              <a:t>EOL information last updated Apr 09, 2025</a:t>
            </a:r>
          </a:p>
        </p:txBody>
      </p:sp>
      <p:sp>
        <p:nvSpPr>
          <p:cNvPr id="5" name="TextBox 4"/>
          <p:cNvSpPr txBox="1"/>
          <p:nvPr/>
        </p:nvSpPr>
        <p:spPr>
          <a:xfrm>
            <a:off x="594360" y="1371600"/>
            <a:ext cx="9144000" cy="365760"/>
          </a:xfrm>
          <a:prstGeom prst="rect">
            <a:avLst/>
          </a:prstGeom>
          <a:noFill/>
        </p:spPr>
        <p:txBody>
          <a:bodyPr wrap="none">
            <a:spAutoFit/>
          </a:bodyPr>
          <a:lstStyle/>
          <a:p/>
          <a:p>
            <a:pPr>
              <a:defRPr sz="1400" b="1">
                <a:solidFill>
                  <a:srgbClr val="6CB86C"/>
                </a:solidFill>
              </a:defRPr>
            </a:pPr>
            <a:r>
              <a:t>EOL Devices: 0 of 2107 devices (0.0%)</a:t>
            </a:r>
          </a:p>
        </p:txBody>
      </p:sp>
      <p:sp>
        <p:nvSpPr>
          <p:cNvPr id="6" name="TextBox 5"/>
          <p:cNvSpPr txBox="1"/>
          <p:nvPr/>
        </p:nvSpPr>
        <p:spPr>
          <a:xfrm>
            <a:off x="457200" y="1828800"/>
            <a:ext cx="4114800" cy="457200"/>
          </a:xfrm>
          <a:prstGeom prst="rect">
            <a:avLst/>
          </a:prstGeom>
          <a:noFill/>
        </p:spPr>
        <p:txBody>
          <a:bodyPr wrap="none">
            <a:spAutoFit/>
          </a:bodyPr>
          <a:lstStyle/>
          <a:p/>
          <a:p>
            <a:pPr algn="ctr">
              <a:defRPr sz="1800" b="1"/>
            </a:pPr>
            <a:r>
              <a:t>End of Sale Status</a:t>
            </a:r>
          </a:p>
        </p:txBody>
      </p:sp>
      <p:graphicFrame>
        <p:nvGraphicFramePr>
          <p:cNvPr id="7" name="Chart 6"/>
          <p:cNvGraphicFramePr>
            <a:graphicFrameLocks noGrp="1"/>
          </p:cNvGraphicFramePr>
          <p:nvPr/>
        </p:nvGraphicFramePr>
        <p:xfrm>
          <a:off x="457200" y="2286000"/>
          <a:ext cx="4114800" cy="2286000"/>
        </p:xfrm>
        <a:graphic>
          <a:graphicData uri="http://schemas.openxmlformats.org/drawingml/2006/chart">
            <c:chart xmlns:c="http://schemas.openxmlformats.org/drawingml/2006/chart" r:id="rId2"/>
          </a:graphicData>
        </a:graphic>
      </p:graphicFrame>
      <p:sp>
        <p:nvSpPr>
          <p:cNvPr id="8" name="Rectangle 7"/>
          <p:cNvSpPr/>
          <p:nvPr/>
        </p:nvSpPr>
        <p:spPr>
          <a:xfrm>
            <a:off x="457200" y="5193792"/>
            <a:ext cx="182880" cy="182880"/>
          </a:xfrm>
          <a:prstGeom prst="rect">
            <a:avLst/>
          </a:prstGeom>
          <a:solidFill>
            <a:srgbClr val="6CB86C"/>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640080" y="5102352"/>
            <a:ext cx="4114800" cy="182880"/>
          </a:xfrm>
          <a:prstGeom prst="rect">
            <a:avLst/>
          </a:prstGeom>
          <a:noFill/>
        </p:spPr>
        <p:txBody>
          <a:bodyPr wrap="none" anchor="ctr">
            <a:spAutoFit/>
          </a:bodyPr>
          <a:lstStyle/>
          <a:p/>
          <a:p>
            <a:pPr algn="l">
              <a:defRPr sz="1000"/>
            </a:pPr>
            <a:r>
              <a:t>Good: More than 2 years until date or not EOL</a:t>
            </a:r>
          </a:p>
        </p:txBody>
      </p:sp>
      <p:sp>
        <p:nvSpPr>
          <p:cNvPr id="10" name="Rectangle 9"/>
          <p:cNvSpPr/>
          <p:nvPr/>
        </p:nvSpPr>
        <p:spPr>
          <a:xfrm>
            <a:off x="457200" y="5477256"/>
            <a:ext cx="182880" cy="182880"/>
          </a:xfrm>
          <a:prstGeom prst="rect">
            <a:avLst/>
          </a:prstGeom>
          <a:solidFill>
            <a:srgbClr val="F8C447"/>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640080" y="5385816"/>
            <a:ext cx="4114800" cy="182880"/>
          </a:xfrm>
          <a:prstGeom prst="rect">
            <a:avLst/>
          </a:prstGeom>
          <a:noFill/>
        </p:spPr>
        <p:txBody>
          <a:bodyPr wrap="none" anchor="ctr">
            <a:spAutoFit/>
          </a:bodyPr>
          <a:lstStyle/>
          <a:p/>
          <a:p>
            <a:pPr algn="l">
              <a:defRPr sz="1000"/>
            </a:pPr>
            <a:r>
              <a:t>Warning: Within 2 years of date</a:t>
            </a:r>
          </a:p>
        </p:txBody>
      </p:sp>
      <p:sp>
        <p:nvSpPr>
          <p:cNvPr id="12" name="Rectangle 11"/>
          <p:cNvSpPr/>
          <p:nvPr/>
        </p:nvSpPr>
        <p:spPr>
          <a:xfrm>
            <a:off x="457200" y="5788152"/>
            <a:ext cx="182880" cy="182880"/>
          </a:xfrm>
          <a:prstGeom prst="rect">
            <a:avLst/>
          </a:prstGeom>
          <a:solidFill>
            <a:srgbClr val="E377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640080" y="5696712"/>
            <a:ext cx="4114800" cy="182880"/>
          </a:xfrm>
          <a:prstGeom prst="rect">
            <a:avLst/>
          </a:prstGeom>
          <a:noFill/>
        </p:spPr>
        <p:txBody>
          <a:bodyPr wrap="none" anchor="ctr">
            <a:spAutoFit/>
          </a:bodyPr>
          <a:lstStyle/>
          <a:p/>
          <a:p>
            <a:pPr algn="l">
              <a:defRPr sz="1000"/>
            </a:pPr>
            <a:r>
              <a:t>Critical: Within 1 year of date</a:t>
            </a:r>
          </a:p>
        </p:txBody>
      </p:sp>
      <p:sp>
        <p:nvSpPr>
          <p:cNvPr id="14" name="TextBox 13"/>
          <p:cNvSpPr txBox="1"/>
          <p:nvPr/>
        </p:nvSpPr>
        <p:spPr>
          <a:xfrm>
            <a:off x="5486400" y="1828800"/>
            <a:ext cx="4114800" cy="457200"/>
          </a:xfrm>
          <a:prstGeom prst="rect">
            <a:avLst/>
          </a:prstGeom>
          <a:noFill/>
        </p:spPr>
        <p:txBody>
          <a:bodyPr wrap="none">
            <a:spAutoFit/>
          </a:bodyPr>
          <a:lstStyle/>
          <a:p/>
          <a:p>
            <a:pPr algn="ctr">
              <a:defRPr sz="1800" b="1"/>
            </a:pPr>
            <a:r>
              <a:t>End of Support Status</a:t>
            </a:r>
          </a:p>
        </p:txBody>
      </p:sp>
      <p:graphicFrame>
        <p:nvGraphicFramePr>
          <p:cNvPr id="15" name="Chart 14"/>
          <p:cNvGraphicFramePr>
            <a:graphicFrameLocks noGrp="1"/>
          </p:cNvGraphicFramePr>
          <p:nvPr/>
        </p:nvGraphicFramePr>
        <p:xfrm>
          <a:off x="5486400" y="2286000"/>
          <a:ext cx="4114800" cy="2286000"/>
        </p:xfrm>
        <a:graphic>
          <a:graphicData uri="http://schemas.openxmlformats.org/drawingml/2006/chart">
            <c:chart xmlns:c="http://schemas.openxmlformats.org/drawingml/2006/chart" r:id="rId3"/>
          </a:graphicData>
        </a:graphic>
      </p:graphicFrame>
      <p:sp>
        <p:nvSpPr>
          <p:cNvPr id="16" name="Rectangle 15"/>
          <p:cNvSpPr/>
          <p:nvPr/>
        </p:nvSpPr>
        <p:spPr>
          <a:xfrm>
            <a:off x="5486400" y="5193792"/>
            <a:ext cx="182880" cy="182880"/>
          </a:xfrm>
          <a:prstGeom prst="rect">
            <a:avLst/>
          </a:prstGeom>
          <a:solidFill>
            <a:srgbClr val="6CB86C"/>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5669280" y="5102352"/>
            <a:ext cx="4114800" cy="182880"/>
          </a:xfrm>
          <a:prstGeom prst="rect">
            <a:avLst/>
          </a:prstGeom>
          <a:noFill/>
        </p:spPr>
        <p:txBody>
          <a:bodyPr wrap="none" anchor="ctr">
            <a:spAutoFit/>
          </a:bodyPr>
          <a:lstStyle/>
          <a:p/>
          <a:p>
            <a:pPr algn="l">
              <a:defRPr sz="1000"/>
            </a:pPr>
            <a:r>
              <a:t>Good: More than 2 years until date or not EOL</a:t>
            </a:r>
          </a:p>
        </p:txBody>
      </p:sp>
      <p:sp>
        <p:nvSpPr>
          <p:cNvPr id="18" name="Rectangle 17"/>
          <p:cNvSpPr/>
          <p:nvPr/>
        </p:nvSpPr>
        <p:spPr>
          <a:xfrm>
            <a:off x="5486400" y="5477256"/>
            <a:ext cx="182880" cy="182880"/>
          </a:xfrm>
          <a:prstGeom prst="rect">
            <a:avLst/>
          </a:prstGeom>
          <a:solidFill>
            <a:srgbClr val="F8C447"/>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5669280" y="5385816"/>
            <a:ext cx="4114800" cy="182880"/>
          </a:xfrm>
          <a:prstGeom prst="rect">
            <a:avLst/>
          </a:prstGeom>
          <a:noFill/>
        </p:spPr>
        <p:txBody>
          <a:bodyPr wrap="none" anchor="ctr">
            <a:spAutoFit/>
          </a:bodyPr>
          <a:lstStyle/>
          <a:p/>
          <a:p>
            <a:pPr algn="l">
              <a:defRPr sz="1000"/>
            </a:pPr>
            <a:r>
              <a:t>Warning: Within 2 years of date</a:t>
            </a:r>
          </a:p>
        </p:txBody>
      </p:sp>
      <p:sp>
        <p:nvSpPr>
          <p:cNvPr id="20" name="Rectangle 19"/>
          <p:cNvSpPr/>
          <p:nvPr/>
        </p:nvSpPr>
        <p:spPr>
          <a:xfrm>
            <a:off x="5486400" y="5788152"/>
            <a:ext cx="182880" cy="182880"/>
          </a:xfrm>
          <a:prstGeom prst="rect">
            <a:avLst/>
          </a:prstGeom>
          <a:solidFill>
            <a:srgbClr val="E377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5669280" y="5696712"/>
            <a:ext cx="4114800" cy="182880"/>
          </a:xfrm>
          <a:prstGeom prst="rect">
            <a:avLst/>
          </a:prstGeom>
          <a:noFill/>
        </p:spPr>
        <p:txBody>
          <a:bodyPr wrap="none" anchor="ctr">
            <a:spAutoFit/>
          </a:bodyPr>
          <a:lstStyle/>
          <a:p/>
          <a:p>
            <a:pPr algn="l">
              <a:defRPr sz="1000"/>
            </a:pPr>
            <a:r>
              <a:t>Critical: Within 1 year of date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46888"/>
            <a:ext cx="8229600" cy="731520"/>
          </a:xfrm>
          <a:prstGeom prst="rect">
            <a:avLst/>
          </a:prstGeom>
          <a:noFill/>
        </p:spPr>
        <p:txBody>
          <a:bodyPr wrap="none">
            <a:spAutoFit/>
          </a:bodyPr>
          <a:lstStyle/>
          <a:p/>
          <a:p>
            <a:pPr algn="l">
              <a:defRPr sz="4000" b="1">
                <a:solidFill>
                  <a:srgbClr val="000000"/>
                </a:solidFill>
                <a:latin typeface="Inter"/>
              </a:defRPr>
            </a:pPr>
            <a:r>
              <a:t>Device Models and EOL Dates</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p>
            <a:pPr>
              <a:defRPr sz="1000" i="1"/>
            </a:pPr>
            <a:r>
              <a:t>EOL information last updated Apr 09, 2025</a:t>
            </a:r>
          </a:p>
        </p:txBody>
      </p:sp>
      <p:graphicFrame>
        <p:nvGraphicFramePr>
          <p:cNvPr id="5" name="Table 4"/>
          <p:cNvGraphicFramePr>
            <a:graphicFrameLocks noGrp="1"/>
          </p:cNvGraphicFramePr>
          <p:nvPr/>
        </p:nvGraphicFramePr>
        <p:xfrm>
          <a:off x="457200" y="1280160"/>
          <a:ext cx="9144000" cy="1920240"/>
        </p:xfrm>
        <a:graphic>
          <a:graphicData uri="http://schemas.openxmlformats.org/drawingml/2006/table">
            <a:tbl>
              <a:tblPr firstRow="1" bandRow="1">
                <a:tableStyleId>{5C22544A-7EE6-4342-B048-85BDC9FD1C3A}</a:tableStyleId>
              </a:tblPr>
              <a:tblGrid>
                <a:gridCol w="2011680"/>
                <a:gridCol w="731520"/>
                <a:gridCol w="2103120"/>
                <a:gridCol w="2103120"/>
                <a:gridCol w="2194560"/>
              </a:tblGrid>
              <a:tr h="274320">
                <a:tc>
                  <a:txBody>
                    <a:bodyPr/>
                    <a:lstStyle/>
                    <a:p>
                      <a:pPr algn="ctr">
                        <a:defRPr b="1" sz="1000">
                          <a:solidFill>
                            <a:srgbClr val="FFFFFF"/>
                          </a:solidFill>
                        </a:defRPr>
                      </a:pPr>
                      <a:r>
                        <a:t>Model</a:t>
                      </a:r>
                    </a:p>
                  </a:txBody>
                  <a:tcPr>
                    <a:solidFill>
                      <a:srgbClr val="0078CE"/>
                    </a:solidFill>
                  </a:tcPr>
                </a:tc>
                <a:tc>
                  <a:txBody>
                    <a:bodyPr/>
                    <a:lstStyle/>
                    <a:p>
                      <a:pPr algn="ctr">
                        <a:defRPr b="1" sz="1000">
                          <a:solidFill>
                            <a:srgbClr val="FFFFFF"/>
                          </a:solidFill>
                        </a:defRPr>
                      </a:pPr>
                      <a:r>
                        <a:t>Count</a:t>
                      </a:r>
                    </a:p>
                  </a:txBody>
                  <a:tcPr>
                    <a:solidFill>
                      <a:srgbClr val="0078CE"/>
                    </a:solidFill>
                  </a:tcPr>
                </a:tc>
                <a:tc>
                  <a:txBody>
                    <a:bodyPr/>
                    <a:lstStyle/>
                    <a:p>
                      <a:pPr algn="ctr">
                        <a:defRPr b="1" sz="1000">
                          <a:solidFill>
                            <a:srgbClr val="FFFFFF"/>
                          </a:solidFill>
                        </a:defRPr>
                      </a:pPr>
                      <a:r>
                        <a:t>Announcement Date</a:t>
                      </a:r>
                    </a:p>
                  </a:txBody>
                  <a:tcPr>
                    <a:solidFill>
                      <a:srgbClr val="0078CE"/>
                    </a:solidFill>
                  </a:tcPr>
                </a:tc>
                <a:tc>
                  <a:txBody>
                    <a:bodyPr/>
                    <a:lstStyle/>
                    <a:p>
                      <a:pPr algn="ctr">
                        <a:defRPr b="1" sz="1000">
                          <a:solidFill>
                            <a:srgbClr val="FFFFFF"/>
                          </a:solidFill>
                        </a:defRPr>
                      </a:pPr>
                      <a:r>
                        <a:t>End of Sale Date</a:t>
                      </a:r>
                    </a:p>
                  </a:txBody>
                  <a:tcPr>
                    <a:solidFill>
                      <a:srgbClr val="0078CE"/>
                    </a:solidFill>
                  </a:tcPr>
                </a:tc>
                <a:tc>
                  <a:txBody>
                    <a:bodyPr/>
                    <a:lstStyle/>
                    <a:p>
                      <a:pPr algn="ctr">
                        <a:defRPr b="1" sz="1000">
                          <a:solidFill>
                            <a:srgbClr val="FFFFFF"/>
                          </a:solidFill>
                        </a:defRPr>
                      </a:pPr>
                      <a:r>
                        <a:t>End of Support Date</a:t>
                      </a:r>
                    </a:p>
                  </a:txBody>
                  <a:tcPr>
                    <a:solidFill>
                      <a:srgbClr val="0078CE"/>
                    </a:solidFill>
                  </a:tcPr>
                </a:tc>
              </a:tr>
              <a:tr h="274320">
                <a:tc>
                  <a:txBody>
                    <a:bodyPr/>
                    <a:lstStyle/>
                    <a:p>
                      <a:r>
                        <a:t>CW9162</a:t>
                      </a:r>
                    </a:p>
                  </a:txBody>
                  <a:tcPr>
                    <a:solidFill>
                      <a:srgbClr val="F5F7FA"/>
                    </a:solidFill>
                  </a:tcPr>
                </a:tc>
                <a:tc>
                  <a:txBody>
                    <a:bodyPr/>
                    <a:lstStyle/>
                    <a:p>
                      <a:pPr algn="ctr"/>
                      <a:r>
                        <a:t>1958</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r h="274320">
                <a:tc>
                  <a:txBody>
                    <a:bodyPr/>
                    <a:lstStyle/>
                    <a:p>
                      <a:r>
                        <a:t>CW9163</a:t>
                      </a:r>
                    </a:p>
                  </a:txBody>
                  <a:tcPr>
                    <a:solidFill>
                      <a:srgbClr val="FFFFFF"/>
                    </a:solidFill>
                  </a:tcPr>
                </a:tc>
                <a:tc>
                  <a:txBody>
                    <a:bodyPr/>
                    <a:lstStyle/>
                    <a:p>
                      <a:pPr algn="ctr"/>
                      <a:r>
                        <a:t>6</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r>
              <a:tr h="274320">
                <a:tc>
                  <a:txBody>
                    <a:bodyPr/>
                    <a:lstStyle/>
                    <a:p>
                      <a:r>
                        <a:t>CW9164</a:t>
                      </a:r>
                    </a:p>
                  </a:txBody>
                  <a:tcPr>
                    <a:solidFill>
                      <a:srgbClr val="F5F7FA"/>
                    </a:solidFill>
                  </a:tcPr>
                </a:tc>
                <a:tc>
                  <a:txBody>
                    <a:bodyPr/>
                    <a:lstStyle/>
                    <a:p>
                      <a:pPr algn="ctr"/>
                      <a:r>
                        <a:t>20</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r h="274320">
                <a:tc>
                  <a:txBody>
                    <a:bodyPr/>
                    <a:lstStyle/>
                    <a:p>
                      <a:r>
                        <a:t>CW9166</a:t>
                      </a:r>
                    </a:p>
                  </a:txBody>
                  <a:tcPr>
                    <a:solidFill>
                      <a:srgbClr val="FFFFFF"/>
                    </a:solidFill>
                  </a:tcPr>
                </a:tc>
                <a:tc>
                  <a:txBody>
                    <a:bodyPr/>
                    <a:lstStyle/>
                    <a:p>
                      <a:pPr algn="ctr"/>
                      <a:r>
                        <a:t>25</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r>
              <a:tr h="274320">
                <a:tc>
                  <a:txBody>
                    <a:bodyPr/>
                    <a:lstStyle/>
                    <a:p>
                      <a:r>
                        <a:t>MX67</a:t>
                      </a:r>
                    </a:p>
                  </a:txBody>
                  <a:tcPr>
                    <a:solidFill>
                      <a:srgbClr val="F5F7FA"/>
                    </a:solidFill>
                  </a:tcPr>
                </a:tc>
                <a:tc>
                  <a:txBody>
                    <a:bodyPr/>
                    <a:lstStyle/>
                    <a:p>
                      <a:pPr algn="ctr"/>
                      <a:r>
                        <a:t>96</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r h="274320">
                <a:tc>
                  <a:txBody>
                    <a:bodyPr/>
                    <a:lstStyle/>
                    <a:p>
                      <a:r>
                        <a:t>MX75</a:t>
                      </a:r>
                    </a:p>
                  </a:txBody>
                  <a:tcPr>
                    <a:solidFill>
                      <a:srgbClr val="FFFFFF"/>
                    </a:solidFill>
                  </a:tcPr>
                </a:tc>
                <a:tc>
                  <a:txBody>
                    <a:bodyPr/>
                    <a:lstStyle/>
                    <a:p>
                      <a:pPr algn="ctr"/>
                      <a:r>
                        <a:t>2</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Meraki colors3 aug2021">
      <a:dk1>
        <a:srgbClr val="000000"/>
      </a:dk1>
      <a:lt1>
        <a:srgbClr val="FFFFFF"/>
      </a:lt1>
      <a:dk2>
        <a:srgbClr val="44546A"/>
      </a:dk2>
      <a:lt2>
        <a:srgbClr val="E7E6E6"/>
      </a:lt2>
      <a:accent1>
        <a:srgbClr val="5BAA44"/>
      </a:accent1>
      <a:accent2>
        <a:srgbClr val="2F136C"/>
      </a:accent2>
      <a:accent3>
        <a:srgbClr val="E8652D"/>
      </a:accent3>
      <a:accent4>
        <a:srgbClr val="015645"/>
      </a:accent4>
      <a:accent5>
        <a:srgbClr val="FDCF3C"/>
      </a:accent5>
      <a:accent6>
        <a:srgbClr val="89C9C8"/>
      </a:accent6>
      <a:hlink>
        <a:srgbClr val="0039FA"/>
      </a:hlink>
      <a:folHlink>
        <a:srgbClr val="8145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P">
      <a:dk1>
        <a:srgbClr val="000000"/>
      </a:dk1>
      <a:lt1>
        <a:srgbClr val="FFFFFF"/>
      </a:lt1>
      <a:dk2>
        <a:srgbClr val="535455"/>
      </a:dk2>
      <a:lt2>
        <a:srgbClr val="E5E8E8"/>
      </a:lt2>
      <a:accent1>
        <a:srgbClr val="0096D6"/>
      </a:accent1>
      <a:accent2>
        <a:srgbClr val="6B3A97"/>
      </a:accent2>
      <a:accent3>
        <a:srgbClr val="87898B"/>
      </a:accent3>
      <a:accent4>
        <a:srgbClr val="99D5EF"/>
      </a:accent4>
      <a:accent5>
        <a:srgbClr val="B49CCA"/>
      </a:accent5>
      <a:accent6>
        <a:srgbClr val="B9B8BB"/>
      </a:accent6>
      <a:hlink>
        <a:srgbClr val="0096D6"/>
      </a:hlink>
      <a:folHlink>
        <a:srgbClr val="8789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13936</TotalTime>
  <Words>653</Words>
  <Application>Microsoft Macintosh PowerPoint</Application>
  <PresentationFormat>Custom</PresentationFormat>
  <Paragraphs>98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Inter Light</vt:lpstr>
      <vt:lpstr>Inter SemiBold</vt:lpstr>
      <vt:lpstr>Calibri</vt:lpstr>
      <vt:lpstr>Inter</vt:lpstr>
      <vt:lpstr>Arial</vt:lpstr>
      <vt:lpstr>Office Theme</vt:lpstr>
      <vt:lpstr>Company - Meraki Bi-Weekly Life Cycle Report April 6, 2025</vt:lpstr>
      <vt:lpstr>Overview Stats</vt:lpstr>
      <vt:lpstr>MX Firmware Restrictions</vt:lpstr>
      <vt:lpstr>MS Firmware Restrictions</vt:lpstr>
      <vt:lpstr>MR Firmware Restrictions</vt:lpstr>
      <vt:lpstr>MV Firmware Restrictions</vt:lpstr>
      <vt:lpstr>MG Firmware Restrictions</vt:lpstr>
      <vt:lpstr>Firmware Compliance</vt:lpstr>
      <vt:lpstr>Firmware Compliance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2022-23 Cisco Meraki Review</dc:title>
  <dc:creator>Mina Bajraktarevic (mbajrakt)</dc:creator>
  <cp:lastModifiedBy>Alex Pavlock (apavlock)</cp:lastModifiedBy>
  <cp:revision>1</cp:revision>
  <cp:lastPrinted>2023-09-05T14:15:52Z</cp:lastPrinted>
  <dcterms:modified xsi:type="dcterms:W3CDTF">2025-04-07T03:13:14Z</dcterms:modified>
  <cp:category>Meraki Dashboard Report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2024-10-10T18:14:41Z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15f85e6c-86d0-4444-96e0-bbd0ef38e418</vt:lpwstr>
  </property>
  <property fmtid="{D5CDD505-2E9C-101B-9397-08002B2CF9AE}" pid="8" name="MSIP_Label_c8f49a32-fde3-48a5-9266-b5b0972a22dc_ContentBits">
    <vt:lpwstr>2</vt:lpwstr>
  </property>
  <property fmtid="{D5CDD505-2E9C-101B-9397-08002B2CF9AE}" pid="9" name="ClassificationContentMarkingFooterLocations">
    <vt:lpwstr>HP Standard 16x9 v4:3\Office Theme:3</vt:lpwstr>
  </property>
  <property fmtid="{D5CDD505-2E9C-101B-9397-08002B2CF9AE}" pid="10" name="ClassificationContentMarkingFooterText">
    <vt:lpwstr>Cisco Confidential</vt:lpwstr>
  </property>
</Properties>
</file>