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Amatic SC" panose="020B0604020202020204" pitchFamily="2" charset="-79"/>
      <p:regular r:id="rId12"/>
      <p:bold r:id="rId13"/>
    </p:embeddedFont>
    <p:embeddedFont>
      <p:font typeface="Press Start 2P" panose="020B0604020202020204" charset="0"/>
      <p:regular r:id="rId14"/>
    </p:embeddedFont>
    <p:embeddedFont>
      <p:font typeface="Roboto Condensed" panose="020B0604020202020204" pitchFamily="2" charset="0"/>
      <p:regular r:id="rId15"/>
      <p:bold r:id="rId16"/>
      <p:italic r:id="rId17"/>
      <p:boldItalic r:id="rId18"/>
    </p:embeddedFont>
    <p:embeddedFont>
      <p:font typeface="Roboto Mon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BCD3EA-5A2C-4602-A183-8C799BE23FA6}">
  <a:tblStyle styleId="{DABCD3EA-5A2C-4602-A183-8C799BE23F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18f4893d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18f4893d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7b35d5a3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7b35d5a3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7b35d5a3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7b35d5a3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7b35d5a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7b35d5a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7b35d5a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7b35d5a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7b35d5a3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7b35d5a3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7b35d5a3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7b35d5a3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7b35d5a3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7b35d5a3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28475" y="2164081"/>
            <a:ext cx="5886900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467400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2195550" y="3293000"/>
            <a:ext cx="4752900" cy="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1979025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2"/>
          </p:nvPr>
        </p:nvSpPr>
        <p:spPr>
          <a:xfrm>
            <a:off x="5536900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5536900" y="1912550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>
            <a:off x="1979025" y="1912550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1979025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6"/>
          </p:nvPr>
        </p:nvSpPr>
        <p:spPr>
          <a:xfrm>
            <a:off x="5536900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5536900" y="3325175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1979025" y="3325175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1072451" y="191515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4678514" y="19152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1072451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>
            <a:off x="4678514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2593350" y="3201275"/>
            <a:ext cx="395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2593350" y="1293350"/>
            <a:ext cx="39573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8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3512913" y="1828398"/>
            <a:ext cx="33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3512988" y="2768600"/>
            <a:ext cx="3342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2" hasCustomPrompt="1"/>
          </p:nvPr>
        </p:nvSpPr>
        <p:spPr>
          <a:xfrm>
            <a:off x="2313300" y="2270525"/>
            <a:ext cx="8763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720000" y="2122175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2"/>
          </p:nvPr>
        </p:nvSpPr>
        <p:spPr>
          <a:xfrm>
            <a:off x="6764050" y="2122175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3"/>
          </p:nvPr>
        </p:nvSpPr>
        <p:spPr>
          <a:xfrm>
            <a:off x="720000" y="3622550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ubTitle" idx="4"/>
          </p:nvPr>
        </p:nvSpPr>
        <p:spPr>
          <a:xfrm>
            <a:off x="6764050" y="3622550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ubTitle" idx="5"/>
          </p:nvPr>
        </p:nvSpPr>
        <p:spPr>
          <a:xfrm>
            <a:off x="2674150" y="1155375"/>
            <a:ext cx="3783900" cy="41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720000" y="2122175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2"/>
          </p:nvPr>
        </p:nvSpPr>
        <p:spPr>
          <a:xfrm>
            <a:off x="6764050" y="2122175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3"/>
          </p:nvPr>
        </p:nvSpPr>
        <p:spPr>
          <a:xfrm>
            <a:off x="720000" y="3622550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ubTitle" idx="4"/>
          </p:nvPr>
        </p:nvSpPr>
        <p:spPr>
          <a:xfrm>
            <a:off x="6764050" y="3622550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5"/>
          </p:nvPr>
        </p:nvSpPr>
        <p:spPr>
          <a:xfrm>
            <a:off x="2807750" y="1133173"/>
            <a:ext cx="3516600" cy="213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6"/>
          </p:nvPr>
        </p:nvSpPr>
        <p:spPr>
          <a:xfrm>
            <a:off x="3742025" y="2122175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7"/>
          </p:nvPr>
        </p:nvSpPr>
        <p:spPr>
          <a:xfrm>
            <a:off x="3742025" y="3622550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CUSTOM_14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ubTitle" idx="1"/>
          </p:nvPr>
        </p:nvSpPr>
        <p:spPr>
          <a:xfrm>
            <a:off x="719975" y="1381200"/>
            <a:ext cx="2689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2"/>
          </p:nvPr>
        </p:nvSpPr>
        <p:spPr>
          <a:xfrm>
            <a:off x="720000" y="1655450"/>
            <a:ext cx="26898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3"/>
          </p:nvPr>
        </p:nvSpPr>
        <p:spPr>
          <a:xfrm>
            <a:off x="719975" y="2486150"/>
            <a:ext cx="2689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4"/>
          </p:nvPr>
        </p:nvSpPr>
        <p:spPr>
          <a:xfrm>
            <a:off x="720000" y="2760400"/>
            <a:ext cx="26898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5"/>
          </p:nvPr>
        </p:nvSpPr>
        <p:spPr>
          <a:xfrm>
            <a:off x="719975" y="3538875"/>
            <a:ext cx="2689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6"/>
          </p:nvPr>
        </p:nvSpPr>
        <p:spPr>
          <a:xfrm>
            <a:off x="720000" y="3813125"/>
            <a:ext cx="26898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7"/>
          </p:nvPr>
        </p:nvSpPr>
        <p:spPr>
          <a:xfrm>
            <a:off x="5734175" y="1381200"/>
            <a:ext cx="2689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8"/>
          </p:nvPr>
        </p:nvSpPr>
        <p:spPr>
          <a:xfrm>
            <a:off x="5734200" y="1655450"/>
            <a:ext cx="26898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9"/>
          </p:nvPr>
        </p:nvSpPr>
        <p:spPr>
          <a:xfrm>
            <a:off x="5734175" y="2486150"/>
            <a:ext cx="2689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3"/>
          </p:nvPr>
        </p:nvSpPr>
        <p:spPr>
          <a:xfrm>
            <a:off x="5734200" y="2760400"/>
            <a:ext cx="26898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14"/>
          </p:nvPr>
        </p:nvSpPr>
        <p:spPr>
          <a:xfrm>
            <a:off x="5734175" y="3538875"/>
            <a:ext cx="2689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15"/>
          </p:nvPr>
        </p:nvSpPr>
        <p:spPr>
          <a:xfrm>
            <a:off x="5734200" y="3813125"/>
            <a:ext cx="26898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1"/>
          </p:nvPr>
        </p:nvSpPr>
        <p:spPr>
          <a:xfrm>
            <a:off x="719975" y="2514600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2"/>
          </p:nvPr>
        </p:nvSpPr>
        <p:spPr>
          <a:xfrm>
            <a:off x="3452838" y="2514600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3"/>
          </p:nvPr>
        </p:nvSpPr>
        <p:spPr>
          <a:xfrm>
            <a:off x="3452858" y="2788850"/>
            <a:ext cx="2238300" cy="10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4"/>
          </p:nvPr>
        </p:nvSpPr>
        <p:spPr>
          <a:xfrm>
            <a:off x="720000" y="2788850"/>
            <a:ext cx="2238300" cy="10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5"/>
          </p:nvPr>
        </p:nvSpPr>
        <p:spPr>
          <a:xfrm>
            <a:off x="6185688" y="2514600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6"/>
          </p:nvPr>
        </p:nvSpPr>
        <p:spPr>
          <a:xfrm>
            <a:off x="6185703" y="2788850"/>
            <a:ext cx="2238300" cy="10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20"/>
          <p:cNvGrpSpPr/>
          <p:nvPr/>
        </p:nvGrpSpPr>
        <p:grpSpPr>
          <a:xfrm>
            <a:off x="642900" y="1714500"/>
            <a:ext cx="7857751" cy="2895575"/>
            <a:chOff x="642900" y="1714500"/>
            <a:chExt cx="7857751" cy="2895575"/>
          </a:xfrm>
        </p:grpSpPr>
        <p:sp>
          <p:nvSpPr>
            <p:cNvPr id="102" name="Google Shape;102;p20"/>
            <p:cNvSpPr/>
            <p:nvPr/>
          </p:nvSpPr>
          <p:spPr>
            <a:xfrm>
              <a:off x="642900" y="1714500"/>
              <a:ext cx="7857600" cy="288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cxnSp>
          <p:nvCxnSpPr>
            <p:cNvPr id="103" name="Google Shape;103;p20"/>
            <p:cNvCxnSpPr/>
            <p:nvPr/>
          </p:nvCxnSpPr>
          <p:spPr>
            <a:xfrm>
              <a:off x="6350492" y="1719275"/>
              <a:ext cx="0" cy="28908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20"/>
            <p:cNvCxnSpPr/>
            <p:nvPr/>
          </p:nvCxnSpPr>
          <p:spPr>
            <a:xfrm>
              <a:off x="7424133" y="1719275"/>
              <a:ext cx="0" cy="28908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20"/>
            <p:cNvCxnSpPr/>
            <p:nvPr/>
          </p:nvCxnSpPr>
          <p:spPr>
            <a:xfrm>
              <a:off x="8497775" y="1719275"/>
              <a:ext cx="0" cy="28908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20"/>
            <p:cNvCxnSpPr/>
            <p:nvPr/>
          </p:nvCxnSpPr>
          <p:spPr>
            <a:xfrm rot="10800000">
              <a:off x="6886351" y="2024867"/>
              <a:ext cx="0" cy="32286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20"/>
            <p:cNvCxnSpPr/>
            <p:nvPr/>
          </p:nvCxnSpPr>
          <p:spPr>
            <a:xfrm rot="10800000">
              <a:off x="6886351" y="1060546"/>
              <a:ext cx="0" cy="32286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20"/>
            <p:cNvCxnSpPr/>
            <p:nvPr/>
          </p:nvCxnSpPr>
          <p:spPr>
            <a:xfrm>
              <a:off x="5276867" y="1719275"/>
              <a:ext cx="0" cy="28908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20"/>
            <p:cNvCxnSpPr/>
            <p:nvPr/>
          </p:nvCxnSpPr>
          <p:spPr>
            <a:xfrm>
              <a:off x="1721342" y="1719275"/>
              <a:ext cx="0" cy="28908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20"/>
            <p:cNvCxnSpPr/>
            <p:nvPr/>
          </p:nvCxnSpPr>
          <p:spPr>
            <a:xfrm>
              <a:off x="2794983" y="1719275"/>
              <a:ext cx="0" cy="28908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20"/>
            <p:cNvCxnSpPr/>
            <p:nvPr/>
          </p:nvCxnSpPr>
          <p:spPr>
            <a:xfrm>
              <a:off x="3868625" y="1719275"/>
              <a:ext cx="0" cy="28908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20"/>
            <p:cNvCxnSpPr/>
            <p:nvPr/>
          </p:nvCxnSpPr>
          <p:spPr>
            <a:xfrm rot="10800000">
              <a:off x="2257201" y="2024867"/>
              <a:ext cx="0" cy="32286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20"/>
            <p:cNvCxnSpPr/>
            <p:nvPr/>
          </p:nvCxnSpPr>
          <p:spPr>
            <a:xfrm rot="10800000">
              <a:off x="2257201" y="1060546"/>
              <a:ext cx="0" cy="32286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4" name="Google Shape;114;p20"/>
          <p:cNvGrpSpPr/>
          <p:nvPr/>
        </p:nvGrpSpPr>
        <p:grpSpPr>
          <a:xfrm>
            <a:off x="4169956" y="2661444"/>
            <a:ext cx="804088" cy="1001736"/>
            <a:chOff x="-1778892" y="2016220"/>
            <a:chExt cx="891846" cy="1111064"/>
          </a:xfrm>
        </p:grpSpPr>
        <p:sp>
          <p:nvSpPr>
            <p:cNvPr id="115" name="Google Shape;115;p20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rgbClr val="CECECE"/>
            </a:solidFill>
            <a:ln w="38100" cap="flat" cmpd="sng">
              <a:solidFill>
                <a:srgbClr val="5E5E5E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" name="Google Shape;116;p20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117" name="Google Shape;117;p20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rgbClr val="CECECE"/>
              </a:solidFill>
              <a:ln w="38100" cap="flat" cmpd="sng">
                <a:solidFill>
                  <a:srgbClr val="5E5E5E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0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 w="38100" cap="flat" cmpd="sng">
                <a:solidFill>
                  <a:srgbClr val="5E5E5E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" name="Google Shape;119;p20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E3E9ED"/>
            </a:solidFill>
            <a:ln w="38100" cap="flat" cmpd="sng">
              <a:solidFill>
                <a:srgbClr val="5E5E5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900513" y="2052448"/>
            <a:ext cx="33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900588" y="2992650"/>
            <a:ext cx="3342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133925" y="1151550"/>
            <a:ext cx="8763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3">
  <p:cSld name="CUSTOM_1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1"/>
          </p:nvPr>
        </p:nvSpPr>
        <p:spPr>
          <a:xfrm>
            <a:off x="719975" y="1581150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2"/>
          </p:nvPr>
        </p:nvSpPr>
        <p:spPr>
          <a:xfrm>
            <a:off x="3452838" y="1581150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3"/>
          </p:nvPr>
        </p:nvSpPr>
        <p:spPr>
          <a:xfrm>
            <a:off x="3452857" y="1855400"/>
            <a:ext cx="22383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4"/>
          </p:nvPr>
        </p:nvSpPr>
        <p:spPr>
          <a:xfrm>
            <a:off x="720000" y="1855400"/>
            <a:ext cx="22383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5"/>
          </p:nvPr>
        </p:nvSpPr>
        <p:spPr>
          <a:xfrm>
            <a:off x="6185688" y="1581150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6"/>
          </p:nvPr>
        </p:nvSpPr>
        <p:spPr>
          <a:xfrm>
            <a:off x="6185701" y="1855400"/>
            <a:ext cx="22383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7"/>
          </p:nvPr>
        </p:nvSpPr>
        <p:spPr>
          <a:xfrm>
            <a:off x="719975" y="3152775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8"/>
          </p:nvPr>
        </p:nvSpPr>
        <p:spPr>
          <a:xfrm>
            <a:off x="3452838" y="3152775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ubTitle" idx="9"/>
          </p:nvPr>
        </p:nvSpPr>
        <p:spPr>
          <a:xfrm>
            <a:off x="3452857" y="3427025"/>
            <a:ext cx="22383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13"/>
          </p:nvPr>
        </p:nvSpPr>
        <p:spPr>
          <a:xfrm>
            <a:off x="720000" y="3427025"/>
            <a:ext cx="22383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ubTitle" idx="14"/>
          </p:nvPr>
        </p:nvSpPr>
        <p:spPr>
          <a:xfrm>
            <a:off x="6185688" y="3152775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5"/>
          </p:nvPr>
        </p:nvSpPr>
        <p:spPr>
          <a:xfrm>
            <a:off x="6185701" y="3427025"/>
            <a:ext cx="22383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4496350" y="1468525"/>
            <a:ext cx="3795000" cy="13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1"/>
          </p:nvPr>
        </p:nvSpPr>
        <p:spPr>
          <a:xfrm>
            <a:off x="4496200" y="2865275"/>
            <a:ext cx="3795000" cy="8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 hasCustomPrompt="1"/>
          </p:nvPr>
        </p:nvSpPr>
        <p:spPr>
          <a:xfrm>
            <a:off x="2627550" y="715375"/>
            <a:ext cx="38889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1"/>
          </p:nvPr>
        </p:nvSpPr>
        <p:spPr>
          <a:xfrm>
            <a:off x="2627550" y="1372800"/>
            <a:ext cx="38889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2" hasCustomPrompt="1"/>
          </p:nvPr>
        </p:nvSpPr>
        <p:spPr>
          <a:xfrm>
            <a:off x="2627550" y="2048875"/>
            <a:ext cx="38889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3"/>
          </p:nvPr>
        </p:nvSpPr>
        <p:spPr>
          <a:xfrm>
            <a:off x="2627550" y="2706350"/>
            <a:ext cx="38889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title" idx="4" hasCustomPrompt="1"/>
          </p:nvPr>
        </p:nvSpPr>
        <p:spPr>
          <a:xfrm>
            <a:off x="2627550" y="3386025"/>
            <a:ext cx="38889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5"/>
          </p:nvPr>
        </p:nvSpPr>
        <p:spPr>
          <a:xfrm>
            <a:off x="2627550" y="4039925"/>
            <a:ext cx="38889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720000" y="1441700"/>
            <a:ext cx="302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1"/>
          </p:nvPr>
        </p:nvSpPr>
        <p:spPr>
          <a:xfrm>
            <a:off x="720000" y="2390200"/>
            <a:ext cx="3023400" cy="13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7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5400600" y="1441700"/>
            <a:ext cx="302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ubTitle" idx="1"/>
          </p:nvPr>
        </p:nvSpPr>
        <p:spPr>
          <a:xfrm>
            <a:off x="5400600" y="2390200"/>
            <a:ext cx="3023400" cy="13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2819400" y="324150"/>
            <a:ext cx="3505200" cy="13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ubTitle" idx="1"/>
          </p:nvPr>
        </p:nvSpPr>
        <p:spPr>
          <a:xfrm>
            <a:off x="2819400" y="1567950"/>
            <a:ext cx="3505200" cy="11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2"/>
          </p:nvPr>
        </p:nvSpPr>
        <p:spPr>
          <a:xfrm>
            <a:off x="2638125" y="4265200"/>
            <a:ext cx="3867600" cy="36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2346500" y="3544925"/>
            <a:ext cx="4464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1"/>
          </p:nvPr>
        </p:nvSpPr>
        <p:spPr>
          <a:xfrm>
            <a:off x="966900" y="1495425"/>
            <a:ext cx="3362100" cy="30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subTitle" idx="2"/>
          </p:nvPr>
        </p:nvSpPr>
        <p:spPr>
          <a:xfrm>
            <a:off x="4815000" y="1495425"/>
            <a:ext cx="3362100" cy="30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139700"/>
            <a:ext cx="7704000" cy="3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1114425" y="2762250"/>
            <a:ext cx="3007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5021652" y="2762250"/>
            <a:ext cx="3007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5021676" y="3036500"/>
            <a:ext cx="3007800" cy="12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1114450" y="3036500"/>
            <a:ext cx="3007800" cy="12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1842150" y="368825"/>
            <a:ext cx="545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189400" y="1317325"/>
            <a:ext cx="4765200" cy="28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638300"/>
            <a:ext cx="636780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394474" y="1517875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394474" y="2487750"/>
            <a:ext cx="3223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3244800"/>
            <a:ext cx="3023400" cy="13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2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/>
        </p:nvSpPr>
        <p:spPr>
          <a:xfrm>
            <a:off x="922800" y="1337000"/>
            <a:ext cx="72984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Imperial Credit     </a:t>
            </a:r>
            <a:r>
              <a:rPr lang="en" sz="3300" b="1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Prediction</a:t>
            </a:r>
            <a:endParaRPr sz="3300" b="1">
              <a:solidFill>
                <a:schemeClr val="accen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762900" y="3381775"/>
            <a:ext cx="7618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Alex Payne, Angel Hernandez, Araya Kramer, Mary Klaire Osborne</a:t>
            </a:r>
            <a:endParaRPr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3117000" y="2599100"/>
            <a:ext cx="291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Group 3</a:t>
            </a:r>
            <a:endParaRPr sz="2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356900" y="2115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Complete Series Analysis</a:t>
            </a:r>
            <a:endParaRPr sz="39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5966350" y="1785575"/>
            <a:ext cx="3020400" cy="29934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450" dirty="0">
                <a:latin typeface="+mn-lt"/>
                <a:ea typeface="PMingLiU-ExtB" panose="02020500000000000000" pitchFamily="18" charset="-120"/>
              </a:rPr>
              <a:t>Complete Plot of our Imperial Credits in millions from 1970 - 2010</a:t>
            </a:r>
            <a:endParaRPr sz="1450" dirty="0">
              <a:latin typeface="+mn-lt"/>
              <a:ea typeface="PMingLiU-ExtB" panose="02020500000000000000" pitchFamily="18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50" dirty="0">
              <a:latin typeface="+mn-lt"/>
              <a:ea typeface="PMingLiU-ExtB" panose="02020500000000000000" pitchFamily="18" charset="-120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 dirty="0">
                <a:latin typeface="+mn-lt"/>
                <a:ea typeface="PMingLiU-ExtB" panose="02020500000000000000" pitchFamily="18" charset="-120"/>
              </a:rPr>
              <a:t>There is a clear </a:t>
            </a:r>
            <a:r>
              <a:rPr lang="en" sz="1450" dirty="0">
                <a:solidFill>
                  <a:schemeClr val="accent1"/>
                </a:solidFill>
                <a:latin typeface="+mn-lt"/>
                <a:ea typeface="PMingLiU-ExtB" panose="02020500000000000000" pitchFamily="18" charset="-120"/>
              </a:rPr>
              <a:t>upward trend</a:t>
            </a:r>
            <a:endParaRPr sz="1450" dirty="0">
              <a:solidFill>
                <a:schemeClr val="accent1"/>
              </a:solidFill>
              <a:latin typeface="+mn-lt"/>
              <a:ea typeface="PMingLiU-ExtB" panose="02020500000000000000" pitchFamily="18" charset="-12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50" dirty="0">
              <a:solidFill>
                <a:schemeClr val="accent1"/>
              </a:solidFill>
              <a:latin typeface="+mn-lt"/>
              <a:ea typeface="PMingLiU-ExtB" panose="02020500000000000000" pitchFamily="18" charset="-120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 dirty="0">
                <a:latin typeface="+mn-lt"/>
                <a:ea typeface="PMingLiU-ExtB" panose="02020500000000000000" pitchFamily="18" charset="-120"/>
              </a:rPr>
              <a:t>No Seasonality </a:t>
            </a:r>
            <a:endParaRPr sz="1450" dirty="0">
              <a:latin typeface="+mn-lt"/>
              <a:ea typeface="PMingLiU-ExtB" panose="02020500000000000000" pitchFamily="18" charset="-120"/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00" y="1241375"/>
            <a:ext cx="5452851" cy="35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356900" y="211525"/>
            <a:ext cx="81840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Seasonality </a:t>
            </a:r>
            <a:endParaRPr sz="3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1"/>
          <p:cNvSpPr txBox="1">
            <a:spLocks noGrp="1"/>
          </p:cNvSpPr>
          <p:nvPr>
            <p:ph type="body" idx="1"/>
          </p:nvPr>
        </p:nvSpPr>
        <p:spPr>
          <a:xfrm>
            <a:off x="5101225" y="1212225"/>
            <a:ext cx="3958800" cy="3274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 dirty="0">
                <a:latin typeface="+mn-lt"/>
              </a:rPr>
              <a:t>The average level of each month from 1970 - 2010 is indicated by the blue line</a:t>
            </a:r>
            <a:endParaRPr sz="145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50" dirty="0">
              <a:latin typeface="+mn-lt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 dirty="0">
                <a:latin typeface="+mn-lt"/>
              </a:rPr>
              <a:t>Since average credits each month is relatively the same, there is </a:t>
            </a:r>
            <a:r>
              <a:rPr lang="en" sz="1450" dirty="0">
                <a:solidFill>
                  <a:schemeClr val="accent1"/>
                </a:solidFill>
                <a:latin typeface="+mn-lt"/>
              </a:rPr>
              <a:t>no clear seasonality</a:t>
            </a:r>
            <a:endParaRPr sz="1450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25" y="1212225"/>
            <a:ext cx="4885899" cy="3140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56900" y="211525"/>
            <a:ext cx="81840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Autocorrelation is high</a:t>
            </a:r>
            <a:endParaRPr sz="3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4975400" y="1504375"/>
            <a:ext cx="3958800" cy="3274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 dirty="0">
                <a:latin typeface="+mn-lt"/>
              </a:rPr>
              <a:t>This means that a lot of the info of credits today can be predicted from the info from previous months</a:t>
            </a:r>
            <a:endParaRPr sz="1450" dirty="0">
              <a:latin typeface="+mn-lt"/>
            </a:endParaRPr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00" y="1504375"/>
            <a:ext cx="4308800" cy="29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xfrm>
            <a:off x="356900" y="211525"/>
            <a:ext cx="37956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Model Results</a:t>
            </a:r>
            <a:endParaRPr sz="3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3" name="Google Shape;193;p33"/>
          <p:cNvGraphicFramePr/>
          <p:nvPr/>
        </p:nvGraphicFramePr>
        <p:xfrm>
          <a:off x="449150" y="1006825"/>
          <a:ext cx="7239000" cy="3779250"/>
        </p:xfrm>
        <a:graphic>
          <a:graphicData uri="http://schemas.openxmlformats.org/drawingml/2006/table">
            <a:tbl>
              <a:tblPr>
                <a:noFill/>
                <a:tableStyleId>{DABCD3EA-5A2C-4602-A183-8C799BE23FA6}</a:tableStyleId>
              </a:tblPr>
              <a:tblGrid>
                <a:gridCol w="147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Model Name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Predicted Value From Actual Value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Percentage From Actual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TSLM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$95,400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4.02%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TSLM + Fourier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$95,400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4.02%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Drift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$92,800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4.17%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Naive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$99,900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4.46%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Mean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$364,000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18.80%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2"/>
                          </a:solidFill>
                        </a:rPr>
                        <a:t>ETS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2"/>
                          </a:solidFill>
                        </a:rPr>
                        <a:t>$91,500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2"/>
                          </a:solidFill>
                        </a:rPr>
                        <a:t>4.00%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2"/>
                          </a:solidFill>
                        </a:rPr>
                        <a:t>ARIMA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2"/>
                          </a:solidFill>
                        </a:rPr>
                        <a:t>$91,500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2"/>
                          </a:solidFill>
                        </a:rPr>
                        <a:t>4.00%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Neural Net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$141,000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6.73%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94" name="Google Shape;194;p33"/>
          <p:cNvCxnSpPr>
            <a:cxnSpLocks/>
          </p:cNvCxnSpPr>
          <p:nvPr/>
        </p:nvCxnSpPr>
        <p:spPr>
          <a:xfrm flipH="1" flipV="1">
            <a:off x="6407900" y="4217744"/>
            <a:ext cx="1372500" cy="6571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" name="Google Shape;195;p33"/>
          <p:cNvCxnSpPr/>
          <p:nvPr/>
        </p:nvCxnSpPr>
        <p:spPr>
          <a:xfrm flipH="1">
            <a:off x="6407900" y="3743965"/>
            <a:ext cx="1372500" cy="102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6" name="Google Shape;196;p33"/>
          <p:cNvSpPr txBox="1"/>
          <p:nvPr/>
        </p:nvSpPr>
        <p:spPr>
          <a:xfrm>
            <a:off x="7688150" y="3580104"/>
            <a:ext cx="1602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" dirty="0">
                <a:solidFill>
                  <a:schemeClr val="lt1"/>
                </a:solidFill>
                <a:latin typeface="+mn-lt"/>
                <a:ea typeface="Roboto Mono"/>
                <a:cs typeface="Roboto Mono"/>
                <a:sym typeface="Roboto Mono"/>
              </a:rPr>
              <a:t>Exact same so let’s compare them </a:t>
            </a:r>
            <a:endParaRPr dirty="0">
              <a:solidFill>
                <a:schemeClr val="lt1"/>
              </a:solidFill>
              <a:latin typeface="+mn-lt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title"/>
          </p:nvPr>
        </p:nvSpPr>
        <p:spPr>
          <a:xfrm>
            <a:off x="356900" y="211525"/>
            <a:ext cx="68157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ETS (Exponential Smoothing)</a:t>
            </a:r>
            <a:endParaRPr sz="3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00" y="928175"/>
            <a:ext cx="4638283" cy="383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7583" y="1268350"/>
            <a:ext cx="3844017" cy="315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title"/>
          </p:nvPr>
        </p:nvSpPr>
        <p:spPr>
          <a:xfrm>
            <a:off x="356900" y="211525"/>
            <a:ext cx="68157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ARIMA </a:t>
            </a:r>
            <a:endParaRPr sz="3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900" y="1298600"/>
            <a:ext cx="3843574" cy="31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600" y="939025"/>
            <a:ext cx="4731174" cy="38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xfrm>
            <a:off x="356900" y="337350"/>
            <a:ext cx="68157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Final Model Selection: ETS </a:t>
            </a:r>
            <a:endParaRPr sz="3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6"/>
          <p:cNvSpPr txBox="1"/>
          <p:nvPr/>
        </p:nvSpPr>
        <p:spPr>
          <a:xfrm>
            <a:off x="356900" y="1620275"/>
            <a:ext cx="37752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Since both models create the exact same prediction, we will choose the </a:t>
            </a:r>
            <a:r>
              <a:rPr lang="en" sz="1600">
                <a:solidFill>
                  <a:schemeClr val="accent1"/>
                </a:solidFill>
              </a:rPr>
              <a:t>ETS model</a:t>
            </a:r>
            <a:r>
              <a:rPr lang="en" sz="1600">
                <a:solidFill>
                  <a:schemeClr val="lt1"/>
                </a:solidFill>
              </a:rPr>
              <a:t> because it is a simpler model type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17" name="Google Shape;217;p36"/>
          <p:cNvSpPr txBox="1"/>
          <p:nvPr/>
        </p:nvSpPr>
        <p:spPr>
          <a:xfrm>
            <a:off x="0" y="4527900"/>
            <a:ext cx="8451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* The ETS, or Exponential Smoothing model, puts a weighted sum of past periods where the more   recent the period, the more weight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775" y="1420650"/>
            <a:ext cx="4707099" cy="2573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>
            <a:spLocks noGrp="1"/>
          </p:cNvSpPr>
          <p:nvPr>
            <p:ph type="title"/>
          </p:nvPr>
        </p:nvSpPr>
        <p:spPr>
          <a:xfrm>
            <a:off x="386425" y="1562075"/>
            <a:ext cx="3384600" cy="17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One Year Imperial Credit Predictions </a:t>
            </a:r>
            <a:endParaRPr sz="3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4" name="Google Shape;224;p37"/>
          <p:cNvGraphicFramePr/>
          <p:nvPr/>
        </p:nvGraphicFramePr>
        <p:xfrm>
          <a:off x="4210825" y="102175"/>
          <a:ext cx="4753825" cy="4939150"/>
        </p:xfrm>
        <a:graphic>
          <a:graphicData uri="http://schemas.openxmlformats.org/drawingml/2006/table">
            <a:tbl>
              <a:tblPr>
                <a:noFill/>
                <a:tableStyleId>{DABCD3EA-5A2C-4602-A183-8C799BE23FA6}</a:tableStyleId>
              </a:tblPr>
              <a:tblGrid>
                <a:gridCol w="195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Month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Predicted Credits 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February 2011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1,895,747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March 2011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1,895,747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April 2011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1,895,747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May 2011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1,895,747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June 2011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1,895,747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July 2011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1,895,747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August 2011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1,895,747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September 2011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1,895,747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October 2011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1,895,747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November 2011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1,895,747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December 2011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1,895,747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January 2012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1,895,747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Impostors Among Crewmates by Slidesgo">
  <a:themeElements>
    <a:clrScheme name="Simple Light">
      <a:dk1>
        <a:srgbClr val="081D32"/>
      </a:dk1>
      <a:lt1>
        <a:srgbClr val="FFFFFF"/>
      </a:lt1>
      <a:dk2>
        <a:srgbClr val="B4DEFF"/>
      </a:dk2>
      <a:lt2>
        <a:srgbClr val="53FDD8"/>
      </a:lt2>
      <a:accent1>
        <a:srgbClr val="F7F169"/>
      </a:accent1>
      <a:accent2>
        <a:srgbClr val="60EF01"/>
      </a:accent2>
      <a:accent3>
        <a:srgbClr val="6A79FF"/>
      </a:accent3>
      <a:accent4>
        <a:srgbClr val="E852BE"/>
      </a:accent4>
      <a:accent5>
        <a:srgbClr val="EB8000"/>
      </a:accent5>
      <a:accent6>
        <a:srgbClr val="C62A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On-screen Show (16:9)</PresentationFormat>
  <Paragraphs>76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Amatic SC</vt:lpstr>
      <vt:lpstr>Roboto Mono</vt:lpstr>
      <vt:lpstr>Press Start 2P</vt:lpstr>
      <vt:lpstr>Roboto Condensed</vt:lpstr>
      <vt:lpstr>Arial</vt:lpstr>
      <vt:lpstr>Impostors Among Crewmates by Slidesgo</vt:lpstr>
      <vt:lpstr>PowerPoint Presentation</vt:lpstr>
      <vt:lpstr>Complete Series Analysis</vt:lpstr>
      <vt:lpstr>Seasonality </vt:lpstr>
      <vt:lpstr>Autocorrelation is high</vt:lpstr>
      <vt:lpstr>Model Results</vt:lpstr>
      <vt:lpstr>ETS (Exponential Smoothing)</vt:lpstr>
      <vt:lpstr>ARIMA </vt:lpstr>
      <vt:lpstr>Final Model Selection: ETS </vt:lpstr>
      <vt:lpstr>One Year Imperial Credit Predictions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 Payne</cp:lastModifiedBy>
  <cp:revision>1</cp:revision>
  <dcterms:modified xsi:type="dcterms:W3CDTF">2022-05-04T14:42:02Z</dcterms:modified>
</cp:coreProperties>
</file>