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2EA-42F3-C747-B838-0CA3D4E6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BBF6-1278-264B-8A70-C90CF4D3D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6BC4-D353-B14A-B48D-9F0319D4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054A-5BE8-BE45-9E72-3FD38D21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AF09-32A0-8A46-8026-9DECD9BC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07E9-9A93-D24B-9A3A-7C8335E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10D98-BB95-894C-8370-249EF616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F973-4CF5-C845-A18D-64EC8688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0C2A-E54C-A244-81CF-E1644236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7C54-FB14-074F-A95F-10039413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DE6A0-E59A-6842-8356-55F10F83B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041BC-DE6E-D647-A183-25D98DD26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74A-3235-DB49-B723-65B98C2C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2E741-FC26-384B-AA87-129B0470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03C1E-143D-D749-85B8-63C5ADD1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11A8-F05C-B443-AD23-B7463898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06E8-24A0-2942-92ED-74EF9500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89FD-1C3D-994F-A336-EC9732B2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FD07-ED82-FE49-8251-F13F98C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BBAD-4ACB-D044-A880-799F7ABC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CB4-1082-2F4C-AFB4-0B0B57A2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FFCB7-3211-C847-BFC2-F90E7397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1F37-7389-2844-BF71-5E9FEB52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A99E-688B-724F-932E-ED933E3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DE5C-D170-E841-8EC0-3C6F3BAD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0873-BF1A-8E40-A51A-1BD21A4C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0E83-BAC5-8F44-AEE7-1944E175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FCF0-08E2-4A42-9CFB-914F47C7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8C79E-390A-AE46-8D85-70DF9638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FD88A-FBFE-ED47-A2FA-886C11D1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6281-1815-1E42-B1F8-670A3F09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0069-0F8F-4949-A835-19451154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9423B-380E-DE4F-B984-B5422D1F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5EDC2-B6D7-6743-AEBC-C0F5DC58C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F1C2E-5020-9249-A6E3-1162E0E5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02E70-60B5-AE40-BE8B-D7C15603F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8E104-F264-7D4A-B786-FDF0E88C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61C25-DF2B-BC41-BA0C-53526648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D8E4A-C126-5C4A-861D-BBAFE8CE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8E2D-5714-8E41-A5C2-1AC6820C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FF7DE-6E23-AA47-8B81-DAB7D67F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44058-A8E7-334B-B76B-1935ADA6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C4909-49BB-334B-9266-60072F2D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1A8C7-4339-F041-906C-69876EA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CFA1F-9C9F-5B47-BCA9-C8CDFF30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975DC-91E2-5F45-8E30-1319F184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1F1B-881C-6844-ADAE-1AB26400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0466-834B-E045-B470-EF8E03AE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93C06-4796-AF4F-8CE7-994DBB37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4F2A-00CC-6A48-BFCF-AAD93D14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E6F8-497F-6847-83B4-44ADF32A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F359-A89C-9E4F-BEA1-AA130556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AA23-8B45-C546-9223-F44BCFE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6AA47-C301-2447-937B-1D929B8E3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845E1-10CD-8E4B-AFFB-D2050C265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1FD0-252E-4D4E-BBD5-B5AB71DB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2D08-2ECA-8C43-B14C-42DA30B9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29DC-72A7-7D40-8805-7358F700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D4247-480B-0540-A533-60CD73FB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0371-AB43-9340-9369-5F284886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6F06-A55D-2645-A0A2-2E99FDD97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E8DE-4F8B-854C-90EA-17714EC80909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EB6C-AD11-AA40-B847-588FECD0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D8AD-4BC3-4445-9784-EC571B5F8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798A-C7C6-A144-BD39-BB19C10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bullet.co.uk/business-analysis/gathering-data-requirements/" TargetMode="External"/><Relationship Id="rId2" Type="http://schemas.openxmlformats.org/officeDocument/2006/relationships/hyperlink" Target="https://cacm.acm.org/magazines/2020/7/245700-the-data-science-life-cycle/abstra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Imputation_(statistics)" TargetMode="External"/><Relationship Id="rId5" Type="http://schemas.openxmlformats.org/officeDocument/2006/relationships/hyperlink" Target="https://pressbooks.montgomerycollege.edu/statcalcs/chapter/graphs-boxplots-dotplots-histograms-scatterplots/" TargetMode="External"/><Relationship Id="rId4" Type="http://schemas.openxmlformats.org/officeDocument/2006/relationships/hyperlink" Target="https://lakefs.io/blog/data-quality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9D09-F161-534F-9D9F-72274966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128"/>
            <a:ext cx="10515600" cy="1751745"/>
          </a:xfrm>
        </p:spPr>
        <p:txBody>
          <a:bodyPr/>
          <a:lstStyle/>
          <a:p>
            <a:pPr algn="ctr"/>
            <a:r>
              <a:rPr lang="en-US" b="1" i="1" dirty="0">
                <a:latin typeface="Helvetica" pitchFamily="2" charset="0"/>
              </a:rPr>
              <a:t>TREES DATA QYALITY 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917BF-B829-A246-8DB1-5BDCCBB57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676" y="279828"/>
            <a:ext cx="9258300" cy="2273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55287-7ECB-5248-9FCB-FFA1BF49283E}"/>
              </a:ext>
            </a:extLst>
          </p:cNvPr>
          <p:cNvSpPr txBox="1"/>
          <p:nvPr/>
        </p:nvSpPr>
        <p:spPr>
          <a:xfrm>
            <a:off x="2450756" y="4826428"/>
            <a:ext cx="8798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Helvetica" pitchFamily="2" charset="0"/>
              </a:rPr>
              <a:t>BY ALEKSANDAR PESHEV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313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F6F38-7976-F640-AD7F-2333DC60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49EF-359B-7544-882E-73090332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1"/>
            <a:ext cx="11924270" cy="904567"/>
          </a:xfrm>
        </p:spPr>
        <p:txBody>
          <a:bodyPr/>
          <a:lstStyle/>
          <a:p>
            <a:pPr algn="ctr"/>
            <a:r>
              <a:rPr lang="en-US" b="1" i="1" dirty="0">
                <a:latin typeface="Helvetica" pitchFamily="2" charset="0"/>
              </a:rPr>
              <a:t>DATA ANALYSIS LIFECYCLE</a:t>
            </a:r>
            <a:r>
              <a:rPr lang="en-GB" b="1" i="1" dirty="0">
                <a:latin typeface="Helvetica" pitchFamily="2" charset="0"/>
              </a:rPr>
              <a:t> </a:t>
            </a:r>
            <a:endParaRPr lang="en-US" b="1" i="1" dirty="0">
              <a:latin typeface="Helvetica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90131-8F87-7142-B2C0-87E00BA9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DC0143-7E63-F44E-9EFC-4034FCF4D3E1}"/>
              </a:ext>
            </a:extLst>
          </p:cNvPr>
          <p:cNvSpPr txBox="1"/>
          <p:nvPr/>
        </p:nvSpPr>
        <p:spPr>
          <a:xfrm>
            <a:off x="3244645" y="904568"/>
            <a:ext cx="530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does this project fit into a broader data lifecycle?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7376-0C51-FA4D-9B9D-F02CEA2C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0"/>
            <a:ext cx="10515600" cy="993058"/>
          </a:xfrm>
        </p:spPr>
        <p:txBody>
          <a:bodyPr/>
          <a:lstStyle/>
          <a:p>
            <a:pPr algn="ctr"/>
            <a:r>
              <a:rPr lang="en-US" b="1" i="1" dirty="0">
                <a:latin typeface="Helvetica" pitchFamily="2" charset="0"/>
              </a:rPr>
              <a:t>Data Acquisition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E8A9-376A-B645-B286-07B33A59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47638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are the different ways that you created or acquired data for this project? - </a:t>
            </a:r>
            <a:r>
              <a:rPr lang="en-US" dirty="0"/>
              <a:t>Web scraping, Downloaded form website,  Acquired/extracted from a database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Could your analysis be used to update the original data at its source? If so, what are the challenges? If not, why not? - </a:t>
            </a:r>
            <a:r>
              <a:rPr lang="en-US" dirty="0"/>
              <a:t>Data usage or re-usage/updating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What is the impact of the different sensitivity and ownership scenarios that you captured in the data source list? - </a:t>
            </a:r>
            <a:r>
              <a:rPr lang="en-US" dirty="0"/>
              <a:t>Privacy and ownership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4C620-3477-E245-8192-F547AABA59CD}"/>
              </a:ext>
            </a:extLst>
          </p:cNvPr>
          <p:cNvSpPr txBox="1"/>
          <p:nvPr/>
        </p:nvSpPr>
        <p:spPr>
          <a:xfrm>
            <a:off x="1383957" y="21253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475-E067-D94E-A037-49669D88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537"/>
            <a:ext cx="10515600" cy="804863"/>
          </a:xfrm>
        </p:spPr>
        <p:txBody>
          <a:bodyPr/>
          <a:lstStyle/>
          <a:p>
            <a:pPr algn="ctr"/>
            <a:r>
              <a:rPr lang="en-US" b="1" i="1" dirty="0">
                <a:latin typeface="Helvetica" pitchFamily="2" charset="0"/>
              </a:rPr>
              <a:t>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DA0A8-09B3-4F48-A8DE-6683E1DB2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7" y="667265"/>
            <a:ext cx="12105504" cy="6081198"/>
          </a:xfrm>
        </p:spPr>
      </p:pic>
    </p:spTree>
    <p:extLst>
      <p:ext uri="{BB962C8B-B14F-4D97-AF65-F5344CB8AC3E}">
        <p14:creationId xmlns:p14="http://schemas.microsoft.com/office/powerpoint/2010/main" val="307043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91BE-D0B9-E84E-AE2B-BAAA81DB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897"/>
            <a:ext cx="12192000" cy="16469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latin typeface="Helvetica" pitchFamily="2" charset="0"/>
              </a:rPr>
              <a:t>Requirements - </a:t>
            </a:r>
            <a:r>
              <a:rPr lang="en-GB" dirty="0"/>
              <a:t>How does this project fit into a broader data lifecycle?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E4D3-4B61-F94F-8490-2A843106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6515"/>
            <a:ext cx="12192000" cy="5378246"/>
          </a:xfrm>
        </p:spPr>
        <p:txBody>
          <a:bodyPr>
            <a:normAutofit fontScale="92500" lnSpcReduction="20000"/>
          </a:bodyPr>
          <a:lstStyle/>
          <a:p>
            <a:endParaRPr lang="en-US" sz="4000" dirty="0">
              <a:latin typeface="Helvetica" pitchFamily="2" charset="0"/>
            </a:endParaRPr>
          </a:p>
          <a:p>
            <a:r>
              <a:rPr lang="en-GB" sz="3500" dirty="0"/>
              <a:t>How would the data requirements you produced help the council understand the feasibility of the three initiatives? - </a:t>
            </a:r>
            <a:r>
              <a:rPr lang="en-US" sz="3500" dirty="0">
                <a:latin typeface="Helvetica" pitchFamily="2" charset="0"/>
              </a:rPr>
              <a:t>Understanding of data feasibility </a:t>
            </a:r>
          </a:p>
          <a:p>
            <a:endParaRPr lang="en-US" sz="3500" dirty="0">
              <a:latin typeface="Helvetica" pitchFamily="2" charset="0"/>
            </a:endParaRPr>
          </a:p>
          <a:p>
            <a:r>
              <a:rPr lang="en-GB" sz="3500" dirty="0"/>
              <a:t>Are there any limitations in the data which may prevent the requirements from being met? - </a:t>
            </a:r>
            <a:r>
              <a:rPr lang="en-US" sz="3500" dirty="0">
                <a:latin typeface="Helvetica" pitchFamily="2" charset="0"/>
              </a:rPr>
              <a:t>Limitations</a:t>
            </a:r>
          </a:p>
          <a:p>
            <a:pPr marL="0" indent="0">
              <a:buNone/>
            </a:pPr>
            <a:endParaRPr lang="en-US" sz="3500" dirty="0">
              <a:latin typeface="Helvetica" pitchFamily="2" charset="0"/>
            </a:endParaRPr>
          </a:p>
          <a:p>
            <a:r>
              <a:rPr lang="en-GB" sz="3500" dirty="0"/>
              <a:t>When classifying the data columns as qualitative/quantitative and binary/nominal/ordinal and discrete/continuous, were there any situations where the classification was ambiguous? How did you resolve the ambiguity? - </a:t>
            </a:r>
            <a:r>
              <a:rPr lang="en-US" sz="3500" dirty="0">
                <a:latin typeface="Helvetica" pitchFamily="2" charset="0"/>
              </a:rPr>
              <a:t>Data categorization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0C1F-6F73-E64B-A876-F5751783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Helvetica" pitchFamily="2" charset="0"/>
              </a:rPr>
              <a:t>Quality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42BDC-D06E-A347-B174-3E1B8D46B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84" y="1472969"/>
            <a:ext cx="11096367" cy="5019906"/>
          </a:xfrm>
        </p:spPr>
      </p:pic>
    </p:spTree>
    <p:extLst>
      <p:ext uri="{BB962C8B-B14F-4D97-AF65-F5344CB8AC3E}">
        <p14:creationId xmlns:p14="http://schemas.microsoft.com/office/powerpoint/2010/main" val="103499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E991-2D31-1C45-8282-82963576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709"/>
            <a:ext cx="10515600" cy="951469"/>
          </a:xfrm>
        </p:spPr>
        <p:txBody>
          <a:bodyPr/>
          <a:lstStyle/>
          <a:p>
            <a:pPr algn="ctr"/>
            <a:r>
              <a:rPr lang="en-US" b="1" i="1" dirty="0">
                <a:latin typeface="Helvetica" pitchFamily="2" charset="0"/>
              </a:rPr>
              <a:t>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CCBC-4D62-8243-8834-5F45BD10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1"/>
            <a:ext cx="10515600" cy="5112774"/>
          </a:xfrm>
        </p:spPr>
        <p:txBody>
          <a:bodyPr>
            <a:normAutofit fontScale="32500" lnSpcReduction="20000"/>
          </a:bodyPr>
          <a:lstStyle/>
          <a:p>
            <a:endParaRPr lang="en-US" sz="3200" i="1" dirty="0">
              <a:latin typeface="Helvetica" pitchFamily="2" charset="0"/>
            </a:endParaRPr>
          </a:p>
          <a:p>
            <a:r>
              <a:rPr lang="en-GB" sz="6800" dirty="0"/>
              <a:t>How did you approach evaluating the data quality, and how did you record the issues you identified? - </a:t>
            </a:r>
            <a:r>
              <a:rPr lang="en-US" sz="6800" i="1" dirty="0">
                <a:latin typeface="Helvetica" pitchFamily="2" charset="0"/>
              </a:rPr>
              <a:t>Evaluation of data quality</a:t>
            </a:r>
          </a:p>
          <a:p>
            <a:endParaRPr lang="en-US" sz="6800" i="1" dirty="0">
              <a:latin typeface="Helvetica" pitchFamily="2" charset="0"/>
            </a:endParaRPr>
          </a:p>
          <a:p>
            <a:r>
              <a:rPr lang="en-GB" sz="6800" dirty="0"/>
              <a:t>Reflect on how the data quality might impact the council’s ability to meet the requirements of the initiatives. - </a:t>
            </a:r>
            <a:r>
              <a:rPr lang="en-US" sz="6800" i="1" dirty="0">
                <a:latin typeface="Helvetica" pitchFamily="2" charset="0"/>
              </a:rPr>
              <a:t>Reflection on data quality impact</a:t>
            </a:r>
          </a:p>
          <a:p>
            <a:endParaRPr lang="en-US" sz="6800" i="1" dirty="0">
              <a:latin typeface="Helvetica" pitchFamily="2" charset="0"/>
            </a:endParaRPr>
          </a:p>
          <a:p>
            <a:r>
              <a:rPr lang="en-GB" sz="6800" dirty="0"/>
              <a:t>What are the risks to the council of having poor quality data? In other words, what could be the impact if they don’t improve the data quality? - </a:t>
            </a:r>
            <a:r>
              <a:rPr lang="en-US" sz="6800" i="1" dirty="0">
                <a:latin typeface="Helvetica" pitchFamily="2" charset="0"/>
              </a:rPr>
              <a:t>Risks in regard to poor data quality</a:t>
            </a:r>
          </a:p>
          <a:p>
            <a:endParaRPr lang="en-US" sz="6800" i="1" dirty="0">
              <a:latin typeface="Helvetica" pitchFamily="2" charset="0"/>
            </a:endParaRPr>
          </a:p>
          <a:p>
            <a:r>
              <a:rPr lang="en-GB" sz="6800" dirty="0"/>
              <a:t>What challenges did you encounter with combining the 3 different data files for this project? - </a:t>
            </a:r>
            <a:r>
              <a:rPr lang="en-US" sz="6800" i="1" dirty="0">
                <a:latin typeface="Helvetica" pitchFamily="2" charset="0"/>
              </a:rPr>
              <a:t>Challenges from combining three different data sources</a:t>
            </a:r>
          </a:p>
          <a:p>
            <a:pPr marL="0" indent="0">
              <a:buNone/>
            </a:pPr>
            <a:endParaRPr lang="en-US" sz="6800" i="1" dirty="0">
              <a:latin typeface="Helvetica" pitchFamily="2" charset="0"/>
            </a:endParaRPr>
          </a:p>
          <a:p>
            <a:r>
              <a:rPr lang="en-GB" sz="6800" dirty="0"/>
              <a:t>What risks should an analyst be aware of when acquiring data from different sources? </a:t>
            </a:r>
            <a:r>
              <a:rPr lang="en-US" sz="6800" i="1" dirty="0">
                <a:latin typeface="Helvetica" pitchFamily="2" charset="0"/>
              </a:rPr>
              <a:t>Risks Analysts should be aware when acquiring data from different sources </a:t>
            </a:r>
          </a:p>
          <a:p>
            <a:pPr marL="0" indent="0">
              <a:buNone/>
            </a:pPr>
            <a:endParaRPr lang="en-US" sz="32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27E4-DC12-F145-922C-9B75804F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2123768"/>
          </a:xfrm>
        </p:spPr>
        <p:txBody>
          <a:bodyPr>
            <a:normAutofit fontScale="90000"/>
          </a:bodyPr>
          <a:lstStyle/>
          <a:p>
            <a:pPr algn="ctr"/>
            <a:br>
              <a:rPr lang="en-US" i="1" dirty="0">
                <a:latin typeface="Helvetica" pitchFamily="2" charset="0"/>
              </a:rPr>
            </a:br>
            <a:r>
              <a:rPr lang="en-US" i="1" dirty="0">
                <a:latin typeface="Helvetica" pitchFamily="2" charset="0"/>
              </a:rPr>
              <a:t>Statistics (the meaning of boxplot, scatter plot, histograms)</a:t>
            </a:r>
            <a:br>
              <a:rPr lang="en-US" i="1" dirty="0">
                <a:latin typeface="Helvetica" pitchFamily="2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A44C-E322-A948-8B92-38409E36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052"/>
            <a:ext cx="10515600" cy="3394433"/>
          </a:xfrm>
        </p:spPr>
        <p:txBody>
          <a:bodyPr/>
          <a:lstStyle/>
          <a:p>
            <a:pPr marL="0" indent="0">
              <a:buNone/>
            </a:pPr>
            <a:endParaRPr lang="en-US" i="1" dirty="0">
              <a:latin typeface="Helvetica" pitchFamily="2" charset="0"/>
            </a:endParaRPr>
          </a:p>
          <a:p>
            <a:r>
              <a:rPr lang="en-US" i="1" dirty="0">
                <a:latin typeface="Helvetica" pitchFamily="2" charset="0"/>
              </a:rPr>
              <a:t>Boxplot </a:t>
            </a:r>
          </a:p>
          <a:p>
            <a:pPr marL="0" indent="0">
              <a:buNone/>
            </a:pPr>
            <a:endParaRPr lang="en-US" i="1" dirty="0">
              <a:latin typeface="Helvetica" pitchFamily="2" charset="0"/>
            </a:endParaRPr>
          </a:p>
          <a:p>
            <a:r>
              <a:rPr lang="en-US" i="1" dirty="0">
                <a:latin typeface="Helvetica" pitchFamily="2" charset="0"/>
              </a:rPr>
              <a:t>Scatter Plot</a:t>
            </a:r>
          </a:p>
          <a:p>
            <a:pPr marL="0" indent="0">
              <a:buNone/>
            </a:pPr>
            <a:endParaRPr lang="en-US" i="1" dirty="0">
              <a:latin typeface="Helvetica" pitchFamily="2" charset="0"/>
            </a:endParaRPr>
          </a:p>
          <a:p>
            <a:r>
              <a:rPr lang="en-US" i="1" dirty="0">
                <a:latin typeface="Helvetica" pitchFamily="2" charset="0"/>
              </a:rPr>
              <a:t>Histograms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2728CC-2568-854D-A311-F2AC8E67C631}"/>
              </a:ext>
            </a:extLst>
          </p:cNvPr>
          <p:cNvSpPr txBox="1"/>
          <p:nvPr/>
        </p:nvSpPr>
        <p:spPr>
          <a:xfrm>
            <a:off x="0" y="123569"/>
            <a:ext cx="12072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https://cacm.acm.org/magazines/2020/7/245700-the-data-science-life-cycle/abstract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https://www.businessbullet.co.uk/business-analysis/gathering-data-requirements/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https://lakefs.io/blog/data-quality-testing/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https://pressbooks.montgomerycollege.edu/statcalcs/chapter/graphs-boxplots-dotplots-histograms-scatterplots/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https://en.wikipedia.org/wiki/Imputation_(statistics)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0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416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TREES DATA QYALITY ASSESSMENT</vt:lpstr>
      <vt:lpstr>DATA ANALYSIS LIFECYCLE </vt:lpstr>
      <vt:lpstr>Data Acquisition</vt:lpstr>
      <vt:lpstr>Requirements</vt:lpstr>
      <vt:lpstr>Requirements - How does this project fit into a broader data lifecycle?  </vt:lpstr>
      <vt:lpstr>Quality </vt:lpstr>
      <vt:lpstr>Quality</vt:lpstr>
      <vt:lpstr> Statistics (the meaning of boxplot, scatter plot, histograms)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Aleksanadar Aleksandrov Peshev (Student)</dc:creator>
  <cp:lastModifiedBy>Aleksanadar Aleksandrov Peshev (Student)</cp:lastModifiedBy>
  <cp:revision>19</cp:revision>
  <dcterms:created xsi:type="dcterms:W3CDTF">2023-01-17T18:01:31Z</dcterms:created>
  <dcterms:modified xsi:type="dcterms:W3CDTF">2023-01-28T14:05:56Z</dcterms:modified>
</cp:coreProperties>
</file>