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62" r:id="rId4"/>
    <p:sldId id="273" r:id="rId5"/>
    <p:sldId id="258" r:id="rId6"/>
    <p:sldId id="271" r:id="rId7"/>
    <p:sldId id="259" r:id="rId8"/>
    <p:sldId id="264" r:id="rId9"/>
    <p:sldId id="267" r:id="rId10"/>
    <p:sldId id="265" r:id="rId11"/>
    <p:sldId id="268" r:id="rId12"/>
    <p:sldId id="274" r:id="rId13"/>
    <p:sldId id="261"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39"/>
    <p:restoredTop sz="94740"/>
  </p:normalViewPr>
  <p:slideViewPr>
    <p:cSldViewPr snapToGrid="0" snapToObjects="1">
      <p:cViewPr varScale="1">
        <p:scale>
          <a:sx n="117" d="100"/>
          <a:sy n="117" d="100"/>
        </p:scale>
        <p:origin x="17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C207-4283-D743-8FAD-9C60AF0FA5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667390-E7C8-5C48-858C-4CA70D7F88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372BB4-F952-DB40-BE39-FEC0B5D06CEC}"/>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5" name="Footer Placeholder 4">
            <a:extLst>
              <a:ext uri="{FF2B5EF4-FFF2-40B4-BE49-F238E27FC236}">
                <a16:creationId xmlns:a16="http://schemas.microsoft.com/office/drawing/2014/main" id="{43F26ECF-0B0A-E443-BE7B-AEDC8AC89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1795C-EACF-4C43-99DB-D83814ED45DF}"/>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375517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99C6-DB36-A242-8367-14B9DD566E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3C525-CBF6-1948-B1F7-DCA04642A8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344D-38FA-8443-B052-BA65574AFE9D}"/>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5" name="Footer Placeholder 4">
            <a:extLst>
              <a:ext uri="{FF2B5EF4-FFF2-40B4-BE49-F238E27FC236}">
                <a16:creationId xmlns:a16="http://schemas.microsoft.com/office/drawing/2014/main" id="{CF2FF9EE-6792-3741-BACA-680526110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A8E4C-787B-4243-837C-A4FCD71E8E1F}"/>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330056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F8E88-7E94-974C-98F9-AF79B222FD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FFDD55-60F1-1848-808A-CCCE51B4D3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A6E91-A88F-4243-AE0E-625781812ADD}"/>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5" name="Footer Placeholder 4">
            <a:extLst>
              <a:ext uri="{FF2B5EF4-FFF2-40B4-BE49-F238E27FC236}">
                <a16:creationId xmlns:a16="http://schemas.microsoft.com/office/drawing/2014/main" id="{8D4208B4-355B-9944-8438-6DF720007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072D0-73B5-F04B-A535-0D1559CCEFF9}"/>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138749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9D66-956F-964B-9820-262DB259AC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E1A2B8-899F-9F43-B113-16237217A4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6DAF3-081E-A94F-BEF7-DBDA2DFFA26D}"/>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5" name="Footer Placeholder 4">
            <a:extLst>
              <a:ext uri="{FF2B5EF4-FFF2-40B4-BE49-F238E27FC236}">
                <a16:creationId xmlns:a16="http://schemas.microsoft.com/office/drawing/2014/main" id="{2B4425D6-65F9-0144-95F2-1DDA60F19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6AF0F-1DFB-B944-AA55-DC1D711FFD4D}"/>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141899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723B-055B-B242-AB24-AD4161605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F68F7A-253C-854C-B6E4-6F0B17EE54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8363CF-48CC-584B-B84F-2DD7EEF2D4E8}"/>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5" name="Footer Placeholder 4">
            <a:extLst>
              <a:ext uri="{FF2B5EF4-FFF2-40B4-BE49-F238E27FC236}">
                <a16:creationId xmlns:a16="http://schemas.microsoft.com/office/drawing/2014/main" id="{F9A96B14-041E-D749-AA0E-829C332F7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7E3BE-1C73-EF44-8C87-C6827EED2D6B}"/>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3170778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F35C-4662-AC49-BC52-DAAE84B89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44C6D2-6DFC-1643-AB57-DD7936C3CA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719ECE-4797-2348-94E6-967FE1E34D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E55044-65D7-9344-928B-3E6E2F9FE95B}"/>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6" name="Footer Placeholder 5">
            <a:extLst>
              <a:ext uri="{FF2B5EF4-FFF2-40B4-BE49-F238E27FC236}">
                <a16:creationId xmlns:a16="http://schemas.microsoft.com/office/drawing/2014/main" id="{3B7C35C8-3166-A74E-ADEA-D739D3D36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978959-32CD-B54B-B608-0C0314B11E7B}"/>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368011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3C6B-087C-D94E-B485-BCE1D50E0D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B4FCDB-6944-6B43-8A62-1ECCAA7489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725E0-C9EA-214B-9686-3D30AEF072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F478F-E86D-0049-BB6B-3940248955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F24E64-8DFF-C743-BE4F-5B2E52DE1D1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90CA25-3615-774C-83DE-4FA87EE7C3CE}"/>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8" name="Footer Placeholder 7">
            <a:extLst>
              <a:ext uri="{FF2B5EF4-FFF2-40B4-BE49-F238E27FC236}">
                <a16:creationId xmlns:a16="http://schemas.microsoft.com/office/drawing/2014/main" id="{570B60A7-9041-E94D-AC0E-E0E118F745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D5452-4EC1-464E-8C6E-336FC4624019}"/>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96076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1758-6005-CE48-8732-1598E0E2D1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A939E6-7590-9A4B-A431-8B4A857CFC80}"/>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4" name="Footer Placeholder 3">
            <a:extLst>
              <a:ext uri="{FF2B5EF4-FFF2-40B4-BE49-F238E27FC236}">
                <a16:creationId xmlns:a16="http://schemas.microsoft.com/office/drawing/2014/main" id="{09EB123E-02CF-6646-BC48-A9F30AC4B0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D79E0B-EB6C-F341-8E7D-F4D4D36A7DAA}"/>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414512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F749BC-01B5-5C41-999B-04906D913072}"/>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3" name="Footer Placeholder 2">
            <a:extLst>
              <a:ext uri="{FF2B5EF4-FFF2-40B4-BE49-F238E27FC236}">
                <a16:creationId xmlns:a16="http://schemas.microsoft.com/office/drawing/2014/main" id="{4F7F04B2-9F13-0545-BAD2-2B21AB7334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8A1E15-CB02-9540-BC56-8D43EFDB3D56}"/>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118288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3A34-93C2-2143-9B54-27C53BA6F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3BCDC8-6EC6-4543-9152-20C31E38E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3135D5-71FD-4A4E-A386-966D451E3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1753F8-3A93-EB4C-8023-1832BB56328E}"/>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6" name="Footer Placeholder 5">
            <a:extLst>
              <a:ext uri="{FF2B5EF4-FFF2-40B4-BE49-F238E27FC236}">
                <a16:creationId xmlns:a16="http://schemas.microsoft.com/office/drawing/2014/main" id="{063A9770-E9C4-9F4F-BE30-9F2D690F36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9E596-C89F-E74A-9FD0-A714EA62BB31}"/>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189321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755F-4917-E149-97D0-B72D8164D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ABBD3C-1C75-2B4B-BDBA-5DA6076B8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FBDB8F-E042-0649-AE80-D703D27AE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2B8D98-9D09-5C45-A792-3C7D7B0B99C0}"/>
              </a:ext>
            </a:extLst>
          </p:cNvPr>
          <p:cNvSpPr>
            <a:spLocks noGrp="1"/>
          </p:cNvSpPr>
          <p:nvPr>
            <p:ph type="dt" sz="half" idx="10"/>
          </p:nvPr>
        </p:nvSpPr>
        <p:spPr/>
        <p:txBody>
          <a:bodyPr/>
          <a:lstStyle/>
          <a:p>
            <a:fld id="{FE6F8A93-2AEB-454C-AE60-1AC5EC15FF75}" type="datetimeFigureOut">
              <a:rPr lang="en-US" smtClean="0"/>
              <a:t>12/30/22</a:t>
            </a:fld>
            <a:endParaRPr lang="en-US"/>
          </a:p>
        </p:txBody>
      </p:sp>
      <p:sp>
        <p:nvSpPr>
          <p:cNvPr id="6" name="Footer Placeholder 5">
            <a:extLst>
              <a:ext uri="{FF2B5EF4-FFF2-40B4-BE49-F238E27FC236}">
                <a16:creationId xmlns:a16="http://schemas.microsoft.com/office/drawing/2014/main" id="{D7F0A150-01BC-6349-A47B-AE7D580DED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820A7-F7A8-064B-8B41-84E18945F82E}"/>
              </a:ext>
            </a:extLst>
          </p:cNvPr>
          <p:cNvSpPr>
            <a:spLocks noGrp="1"/>
          </p:cNvSpPr>
          <p:nvPr>
            <p:ph type="sldNum" sz="quarter" idx="12"/>
          </p:nvPr>
        </p:nvSpPr>
        <p:spPr/>
        <p:txBody>
          <a:bodyPr/>
          <a:lstStyle/>
          <a:p>
            <a:fld id="{6CB3CD07-E73A-A346-A6BE-ECCCFC2B48AC}" type="slidenum">
              <a:rPr lang="en-US" smtClean="0"/>
              <a:t>‹#›</a:t>
            </a:fld>
            <a:endParaRPr lang="en-US"/>
          </a:p>
        </p:txBody>
      </p:sp>
    </p:spTree>
    <p:extLst>
      <p:ext uri="{BB962C8B-B14F-4D97-AF65-F5344CB8AC3E}">
        <p14:creationId xmlns:p14="http://schemas.microsoft.com/office/powerpoint/2010/main" val="293677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64F00-9D33-4249-A593-C4FFDF0D3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74E0E5-01CA-EC42-BDCC-3B1F23157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D1356-7297-BD43-9ABF-4103D4555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F8A93-2AEB-454C-AE60-1AC5EC15FF75}" type="datetimeFigureOut">
              <a:rPr lang="en-US" smtClean="0"/>
              <a:t>12/30/22</a:t>
            </a:fld>
            <a:endParaRPr lang="en-US"/>
          </a:p>
        </p:txBody>
      </p:sp>
      <p:sp>
        <p:nvSpPr>
          <p:cNvPr id="5" name="Footer Placeholder 4">
            <a:extLst>
              <a:ext uri="{FF2B5EF4-FFF2-40B4-BE49-F238E27FC236}">
                <a16:creationId xmlns:a16="http://schemas.microsoft.com/office/drawing/2014/main" id="{6C4FBA43-1450-7946-8473-B31584481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639F73-2533-534D-8708-B8DB4171A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3CD07-E73A-A346-A6BE-ECCCFC2B48AC}" type="slidenum">
              <a:rPr lang="en-US" smtClean="0"/>
              <a:t>‹#›</a:t>
            </a:fld>
            <a:endParaRPr lang="en-US"/>
          </a:p>
        </p:txBody>
      </p:sp>
    </p:spTree>
    <p:extLst>
      <p:ext uri="{BB962C8B-B14F-4D97-AF65-F5344CB8AC3E}">
        <p14:creationId xmlns:p14="http://schemas.microsoft.com/office/powerpoint/2010/main" val="1017209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app/profile/aleksandar.peshev/viz/DentalPharmaActualvsPlannedCost/Measuresdashboar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blic.tableau.com/app/profile/aleksandar.peshev/viz/DentalPharmaActualvsPlannedDuration/Measuresdashboard2"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public.tableau.com/app/profile/aleksandar.peshev/viz/DentalPharmaBubbleMap/Costoverbubbl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public.tableau.com/app/profile/aleksandar.peshev/viz/DentalPharmaActualvsPlannedCost/Measuresdashboard" TargetMode="External"/><Relationship Id="rId3" Type="http://schemas.openxmlformats.org/officeDocument/2006/relationships/hyperlink" Target="https://towardsdatascience.com/excel-tableau-power-bi-what-should-you-use-336ef7c8f2e0" TargetMode="External"/><Relationship Id="rId7" Type="http://schemas.openxmlformats.org/officeDocument/2006/relationships/hyperlink" Target="https://public.tableau.com/app/profile/aleksandar.peshev/viz/DentalPharmaCountriesoverduration/Countriesoverdurationbycertain" TargetMode="External"/><Relationship Id="rId12" Type="http://schemas.openxmlformats.org/officeDocument/2006/relationships/hyperlink" Target="https://public.tableau.com/app/profile/aleksandar.peshev/viz/DentalPharmaBubbleMap/Costoverbubble" TargetMode="External"/><Relationship Id="rId2" Type="http://schemas.openxmlformats.org/officeDocument/2006/relationships/hyperlink" Target="https://www.northeastern.edu/graduate/blog/data-analysis-project-lifecycle/" TargetMode="External"/><Relationship Id="rId1" Type="http://schemas.openxmlformats.org/officeDocument/2006/relationships/slideLayout" Target="../slideLayouts/slideLayout2.xml"/><Relationship Id="rId6" Type="http://schemas.openxmlformats.org/officeDocument/2006/relationships/hyperlink" Target="https://public.tableau.com/app/profile/aleksandar.peshev/viz/DentalPharmaCountriesThatWentOverDuration/Countriesoverdurationbycertain" TargetMode="External"/><Relationship Id="rId11" Type="http://schemas.openxmlformats.org/officeDocument/2006/relationships/hyperlink" Target="https://public.tableau.com/app/profile/aleksandar.peshev/viz/DentalPharmaTimeSeries/Timeseries" TargetMode="External"/><Relationship Id="rId5" Type="http://schemas.openxmlformats.org/officeDocument/2006/relationships/hyperlink" Target="https://public.tableau.com/app/profile/aleksandar.peshev" TargetMode="External"/><Relationship Id="rId10" Type="http://schemas.openxmlformats.org/officeDocument/2006/relationships/hyperlink" Target="https://help.tableau.com/current/pro/desktop/en-us/refreshing_data.htm" TargetMode="External"/><Relationship Id="rId4" Type="http://schemas.openxmlformats.org/officeDocument/2006/relationships/hyperlink" Target="https://s3.eu-west-1.amazonaws.com/course.oc-static.com/projects/DAN_UK_App_P1/Data+Lifecycle.pdf" TargetMode="External"/><Relationship Id="rId9" Type="http://schemas.openxmlformats.org/officeDocument/2006/relationships/hyperlink" Target="https://public.tableau.com/app/profile/aleksandar.peshev/viz/DentalPharmaActualvsPlannedDuration/Measuresdashboard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lic.tableau.com/app/profile/aleksandar.peshev/viz/DentalPharmaCountriesThatWentOverDuration/Countriesoverdurationbycertai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ublic.tableau.com/app/profile/aleksandar.peshev/viz/DentalPharmaCountriesoverduration/Countriesoverdurationbycertai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945B661-D662-704A-986B-59B94337BF59}"/>
              </a:ext>
            </a:extLst>
          </p:cNvPr>
          <p:cNvPicPr>
            <a:picLocks noChangeAspect="1"/>
          </p:cNvPicPr>
          <p:nvPr/>
        </p:nvPicPr>
        <p:blipFill>
          <a:blip r:embed="rId2"/>
          <a:stretch>
            <a:fillRect/>
          </a:stretch>
        </p:blipFill>
        <p:spPr>
          <a:xfrm>
            <a:off x="2159000" y="364858"/>
            <a:ext cx="7874000" cy="2641600"/>
          </a:xfrm>
          <a:prstGeom prst="rect">
            <a:avLst/>
          </a:prstGeom>
        </p:spPr>
      </p:pic>
      <p:sp>
        <p:nvSpPr>
          <p:cNvPr id="11" name="TextBox 10">
            <a:extLst>
              <a:ext uri="{FF2B5EF4-FFF2-40B4-BE49-F238E27FC236}">
                <a16:creationId xmlns:a16="http://schemas.microsoft.com/office/drawing/2014/main" id="{D3FE04E8-9436-A24B-ACA5-A50BD3518CFB}"/>
              </a:ext>
            </a:extLst>
          </p:cNvPr>
          <p:cNvSpPr txBox="1"/>
          <p:nvPr/>
        </p:nvSpPr>
        <p:spPr>
          <a:xfrm>
            <a:off x="159284" y="3117079"/>
            <a:ext cx="11873432" cy="769441"/>
          </a:xfrm>
          <a:prstGeom prst="rect">
            <a:avLst/>
          </a:prstGeom>
          <a:noFill/>
        </p:spPr>
        <p:txBody>
          <a:bodyPr wrap="square" rtlCol="0">
            <a:spAutoFit/>
          </a:bodyPr>
          <a:lstStyle/>
          <a:p>
            <a:pPr algn="ctr"/>
            <a:r>
              <a:rPr lang="en-US" sz="4400" b="1" i="1" dirty="0">
                <a:latin typeface="Helvetica" pitchFamily="2" charset="0"/>
              </a:rPr>
              <a:t>Project Insights Visualization </a:t>
            </a:r>
          </a:p>
        </p:txBody>
      </p:sp>
      <p:sp>
        <p:nvSpPr>
          <p:cNvPr id="2" name="TextBox 1">
            <a:extLst>
              <a:ext uri="{FF2B5EF4-FFF2-40B4-BE49-F238E27FC236}">
                <a16:creationId xmlns:a16="http://schemas.microsoft.com/office/drawing/2014/main" id="{6A336BAF-35FD-3F4E-876F-2C2C45BFB5DA}"/>
              </a:ext>
            </a:extLst>
          </p:cNvPr>
          <p:cNvSpPr txBox="1"/>
          <p:nvPr/>
        </p:nvSpPr>
        <p:spPr>
          <a:xfrm>
            <a:off x="2921955" y="4455122"/>
            <a:ext cx="6613931" cy="646331"/>
          </a:xfrm>
          <a:prstGeom prst="rect">
            <a:avLst/>
          </a:prstGeom>
          <a:noFill/>
        </p:spPr>
        <p:txBody>
          <a:bodyPr wrap="square" rtlCol="0">
            <a:spAutoFit/>
          </a:bodyPr>
          <a:lstStyle/>
          <a:p>
            <a:pPr algn="ctr"/>
            <a:r>
              <a:rPr lang="en-US" sz="3600" dirty="0">
                <a:latin typeface="Brush Script MT" panose="03060802040406070304" pitchFamily="66" charset="77"/>
                <a:cs typeface="Apple Chancery" panose="03020702040506060504" pitchFamily="66" charset="-79"/>
              </a:rPr>
              <a:t>By Aleksandar Peshev</a:t>
            </a:r>
          </a:p>
        </p:txBody>
      </p:sp>
    </p:spTree>
    <p:extLst>
      <p:ext uri="{BB962C8B-B14F-4D97-AF65-F5344CB8AC3E}">
        <p14:creationId xmlns:p14="http://schemas.microsoft.com/office/powerpoint/2010/main" val="416752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E904EF-7E7F-4E4E-A9A7-4539BE43BB1E}"/>
              </a:ext>
            </a:extLst>
          </p:cNvPr>
          <p:cNvSpPr txBox="1"/>
          <p:nvPr/>
        </p:nvSpPr>
        <p:spPr>
          <a:xfrm>
            <a:off x="3165101" y="164656"/>
            <a:ext cx="5861797" cy="523220"/>
          </a:xfrm>
          <a:prstGeom prst="rect">
            <a:avLst/>
          </a:prstGeom>
          <a:noFill/>
        </p:spPr>
        <p:txBody>
          <a:bodyPr wrap="none" rtlCol="0">
            <a:spAutoFit/>
          </a:bodyPr>
          <a:lstStyle/>
          <a:p>
            <a:pPr algn="ctr"/>
            <a:r>
              <a:rPr lang="en-US" sz="2800" b="1" dirty="0"/>
              <a:t>Dental Pharma </a:t>
            </a:r>
            <a:r>
              <a:rPr lang="en-GB" sz="2800" b="1" dirty="0"/>
              <a:t>Actual vs Planned Cost</a:t>
            </a:r>
          </a:p>
        </p:txBody>
      </p:sp>
      <p:sp>
        <p:nvSpPr>
          <p:cNvPr id="8" name="TextBox 7">
            <a:extLst>
              <a:ext uri="{FF2B5EF4-FFF2-40B4-BE49-F238E27FC236}">
                <a16:creationId xmlns:a16="http://schemas.microsoft.com/office/drawing/2014/main" id="{3A18577B-73BE-3749-8AA2-A403223CEE67}"/>
              </a:ext>
            </a:extLst>
          </p:cNvPr>
          <p:cNvSpPr txBox="1"/>
          <p:nvPr/>
        </p:nvSpPr>
        <p:spPr>
          <a:xfrm>
            <a:off x="339047" y="6143946"/>
            <a:ext cx="11404315" cy="369332"/>
          </a:xfrm>
          <a:prstGeom prst="rect">
            <a:avLst/>
          </a:prstGeom>
          <a:noFill/>
        </p:spPr>
        <p:txBody>
          <a:bodyPr wrap="square" rtlCol="0">
            <a:spAutoFit/>
          </a:bodyPr>
          <a:lstStyle/>
          <a:p>
            <a:r>
              <a:rPr lang="en-US" dirty="0">
                <a:hlinkClick r:id="rId2"/>
              </a:rPr>
              <a:t>https://public.tableau.com/app/profile/aleksandar.peshev/viz/DentalPharmaActualvsPlannedCost/Measuresdashboard</a:t>
            </a:r>
            <a:r>
              <a:rPr lang="en-US" dirty="0"/>
              <a:t> </a:t>
            </a:r>
          </a:p>
        </p:txBody>
      </p:sp>
      <p:pic>
        <p:nvPicPr>
          <p:cNvPr id="6" name="Picture 5">
            <a:extLst>
              <a:ext uri="{FF2B5EF4-FFF2-40B4-BE49-F238E27FC236}">
                <a16:creationId xmlns:a16="http://schemas.microsoft.com/office/drawing/2014/main" id="{B4E43C7F-DCC2-4142-82C3-80DA1D8C9824}"/>
              </a:ext>
            </a:extLst>
          </p:cNvPr>
          <p:cNvPicPr>
            <a:picLocks noChangeAspect="1"/>
          </p:cNvPicPr>
          <p:nvPr/>
        </p:nvPicPr>
        <p:blipFill>
          <a:blip r:embed="rId3"/>
          <a:stretch>
            <a:fillRect/>
          </a:stretch>
        </p:blipFill>
        <p:spPr>
          <a:xfrm>
            <a:off x="0" y="687876"/>
            <a:ext cx="12191999" cy="5278157"/>
          </a:xfrm>
          <a:prstGeom prst="rect">
            <a:avLst/>
          </a:prstGeom>
        </p:spPr>
      </p:pic>
    </p:spTree>
    <p:extLst>
      <p:ext uri="{BB962C8B-B14F-4D97-AF65-F5344CB8AC3E}">
        <p14:creationId xmlns:p14="http://schemas.microsoft.com/office/powerpoint/2010/main" val="3913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318A8F-228A-E645-9544-1A180B84C24E}"/>
              </a:ext>
            </a:extLst>
          </p:cNvPr>
          <p:cNvSpPr txBox="1"/>
          <p:nvPr/>
        </p:nvSpPr>
        <p:spPr>
          <a:xfrm>
            <a:off x="1643865" y="647272"/>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AFFFAE54-7B01-F140-8F4E-9667EBEF306D}"/>
              </a:ext>
            </a:extLst>
          </p:cNvPr>
          <p:cNvSpPr txBox="1"/>
          <p:nvPr/>
        </p:nvSpPr>
        <p:spPr>
          <a:xfrm>
            <a:off x="2832864" y="164656"/>
            <a:ext cx="6526274" cy="523220"/>
          </a:xfrm>
          <a:prstGeom prst="rect">
            <a:avLst/>
          </a:prstGeom>
          <a:noFill/>
        </p:spPr>
        <p:txBody>
          <a:bodyPr wrap="none" rtlCol="0">
            <a:spAutoFit/>
          </a:bodyPr>
          <a:lstStyle/>
          <a:p>
            <a:pPr algn="ctr"/>
            <a:r>
              <a:rPr lang="en-US" sz="2800" b="1" dirty="0"/>
              <a:t>Dental Pharma </a:t>
            </a:r>
            <a:r>
              <a:rPr lang="en-GB" sz="2800" b="1" dirty="0"/>
              <a:t>Actual vs Planned Duration</a:t>
            </a:r>
          </a:p>
        </p:txBody>
      </p:sp>
      <p:sp>
        <p:nvSpPr>
          <p:cNvPr id="9" name="TextBox 8">
            <a:extLst>
              <a:ext uri="{FF2B5EF4-FFF2-40B4-BE49-F238E27FC236}">
                <a16:creationId xmlns:a16="http://schemas.microsoft.com/office/drawing/2014/main" id="{0295EAD7-E957-594E-A1A8-A825D8C31E33}"/>
              </a:ext>
            </a:extLst>
          </p:cNvPr>
          <p:cNvSpPr txBox="1"/>
          <p:nvPr/>
        </p:nvSpPr>
        <p:spPr>
          <a:xfrm>
            <a:off x="195209" y="6298058"/>
            <a:ext cx="11902617" cy="369332"/>
          </a:xfrm>
          <a:prstGeom prst="rect">
            <a:avLst/>
          </a:prstGeom>
          <a:noFill/>
        </p:spPr>
        <p:txBody>
          <a:bodyPr wrap="none" rtlCol="0">
            <a:spAutoFit/>
          </a:bodyPr>
          <a:lstStyle/>
          <a:p>
            <a:r>
              <a:rPr lang="en-US" dirty="0">
                <a:hlinkClick r:id="rId2"/>
              </a:rPr>
              <a:t>https://public.tableau.com/app/profile/aleksandar.peshev/viz/DentalPharmaActualvsPlannedDuration/Measuresdashboard2</a:t>
            </a:r>
            <a:r>
              <a:rPr lang="en-US" dirty="0"/>
              <a:t> </a:t>
            </a:r>
          </a:p>
        </p:txBody>
      </p:sp>
      <p:pic>
        <p:nvPicPr>
          <p:cNvPr id="7" name="Picture 6">
            <a:extLst>
              <a:ext uri="{FF2B5EF4-FFF2-40B4-BE49-F238E27FC236}">
                <a16:creationId xmlns:a16="http://schemas.microsoft.com/office/drawing/2014/main" id="{8F9D59B6-60B3-DD45-8635-4F0DDDC7CC51}"/>
              </a:ext>
            </a:extLst>
          </p:cNvPr>
          <p:cNvPicPr>
            <a:picLocks noChangeAspect="1"/>
          </p:cNvPicPr>
          <p:nvPr/>
        </p:nvPicPr>
        <p:blipFill>
          <a:blip r:embed="rId3"/>
          <a:stretch>
            <a:fillRect/>
          </a:stretch>
        </p:blipFill>
        <p:spPr>
          <a:xfrm>
            <a:off x="0" y="687876"/>
            <a:ext cx="12192000" cy="5522852"/>
          </a:xfrm>
          <a:prstGeom prst="rect">
            <a:avLst/>
          </a:prstGeom>
        </p:spPr>
      </p:pic>
    </p:spTree>
    <p:extLst>
      <p:ext uri="{BB962C8B-B14F-4D97-AF65-F5344CB8AC3E}">
        <p14:creationId xmlns:p14="http://schemas.microsoft.com/office/powerpoint/2010/main" val="254166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D961F-4327-4A43-ADE7-346CFBD55445}"/>
              </a:ext>
            </a:extLst>
          </p:cNvPr>
          <p:cNvSpPr txBox="1"/>
          <p:nvPr/>
        </p:nvSpPr>
        <p:spPr>
          <a:xfrm>
            <a:off x="2724155" y="164656"/>
            <a:ext cx="6743706" cy="523220"/>
          </a:xfrm>
          <a:prstGeom prst="rect">
            <a:avLst/>
          </a:prstGeom>
          <a:noFill/>
        </p:spPr>
        <p:txBody>
          <a:bodyPr wrap="none" rtlCol="0">
            <a:spAutoFit/>
          </a:bodyPr>
          <a:lstStyle/>
          <a:p>
            <a:pPr algn="ctr"/>
            <a:r>
              <a:rPr lang="en-US" sz="2800" b="1" dirty="0"/>
              <a:t>Dental Pharma </a:t>
            </a:r>
            <a:r>
              <a:rPr lang="en-GB" sz="2800" b="1" dirty="0"/>
              <a:t>Time Series and Bubble Map</a:t>
            </a:r>
          </a:p>
        </p:txBody>
      </p:sp>
      <p:pic>
        <p:nvPicPr>
          <p:cNvPr id="6" name="Picture 5">
            <a:extLst>
              <a:ext uri="{FF2B5EF4-FFF2-40B4-BE49-F238E27FC236}">
                <a16:creationId xmlns:a16="http://schemas.microsoft.com/office/drawing/2014/main" id="{CCD292B9-6CB0-834C-A88A-83E3AD15EFD6}"/>
              </a:ext>
            </a:extLst>
          </p:cNvPr>
          <p:cNvPicPr>
            <a:picLocks noChangeAspect="1"/>
          </p:cNvPicPr>
          <p:nvPr/>
        </p:nvPicPr>
        <p:blipFill>
          <a:blip r:embed="rId2"/>
          <a:stretch>
            <a:fillRect/>
          </a:stretch>
        </p:blipFill>
        <p:spPr>
          <a:xfrm>
            <a:off x="0" y="687876"/>
            <a:ext cx="6574971" cy="5233953"/>
          </a:xfrm>
          <a:prstGeom prst="rect">
            <a:avLst/>
          </a:prstGeom>
        </p:spPr>
      </p:pic>
      <p:pic>
        <p:nvPicPr>
          <p:cNvPr id="8" name="Picture 7">
            <a:extLst>
              <a:ext uri="{FF2B5EF4-FFF2-40B4-BE49-F238E27FC236}">
                <a16:creationId xmlns:a16="http://schemas.microsoft.com/office/drawing/2014/main" id="{E2A062FF-B9C6-A442-8523-150F50797C07}"/>
              </a:ext>
            </a:extLst>
          </p:cNvPr>
          <p:cNvPicPr>
            <a:picLocks noChangeAspect="1"/>
          </p:cNvPicPr>
          <p:nvPr/>
        </p:nvPicPr>
        <p:blipFill>
          <a:blip r:embed="rId3"/>
          <a:stretch>
            <a:fillRect/>
          </a:stretch>
        </p:blipFill>
        <p:spPr>
          <a:xfrm>
            <a:off x="6422570" y="826532"/>
            <a:ext cx="5769430" cy="5008212"/>
          </a:xfrm>
          <a:prstGeom prst="rect">
            <a:avLst/>
          </a:prstGeom>
        </p:spPr>
      </p:pic>
      <p:sp>
        <p:nvSpPr>
          <p:cNvPr id="9" name="TextBox 8">
            <a:extLst>
              <a:ext uri="{FF2B5EF4-FFF2-40B4-BE49-F238E27FC236}">
                <a16:creationId xmlns:a16="http://schemas.microsoft.com/office/drawing/2014/main" id="{CCDA1ED5-9E91-364D-A447-060A4627CEBD}"/>
              </a:ext>
            </a:extLst>
          </p:cNvPr>
          <p:cNvSpPr txBox="1"/>
          <p:nvPr/>
        </p:nvSpPr>
        <p:spPr>
          <a:xfrm>
            <a:off x="163286" y="5823270"/>
            <a:ext cx="5268685" cy="646331"/>
          </a:xfrm>
          <a:prstGeom prst="rect">
            <a:avLst/>
          </a:prstGeom>
          <a:noFill/>
        </p:spPr>
        <p:txBody>
          <a:bodyPr wrap="square" rtlCol="0">
            <a:spAutoFit/>
          </a:bodyPr>
          <a:lstStyle/>
          <a:p>
            <a:r>
              <a:rPr lang="en-US" dirty="0"/>
              <a:t>https://</a:t>
            </a:r>
            <a:r>
              <a:rPr lang="en-US" dirty="0" err="1"/>
              <a:t>public.tableau.com</a:t>
            </a:r>
            <a:r>
              <a:rPr lang="en-US" dirty="0"/>
              <a:t>/app/profile/</a:t>
            </a:r>
            <a:r>
              <a:rPr lang="en-US" dirty="0" err="1"/>
              <a:t>aleksandar.peshev</a:t>
            </a:r>
            <a:r>
              <a:rPr lang="en-US" dirty="0"/>
              <a:t>/viz/</a:t>
            </a:r>
            <a:r>
              <a:rPr lang="en-US" dirty="0" err="1"/>
              <a:t>DentalPharmaTimeSeries</a:t>
            </a:r>
            <a:r>
              <a:rPr lang="en-US" dirty="0"/>
              <a:t>/Timeseries </a:t>
            </a:r>
          </a:p>
        </p:txBody>
      </p:sp>
      <p:sp>
        <p:nvSpPr>
          <p:cNvPr id="11" name="TextBox 10">
            <a:extLst>
              <a:ext uri="{FF2B5EF4-FFF2-40B4-BE49-F238E27FC236}">
                <a16:creationId xmlns:a16="http://schemas.microsoft.com/office/drawing/2014/main" id="{B06986BA-B085-914B-B14B-26AFDA7D351A}"/>
              </a:ext>
            </a:extLst>
          </p:cNvPr>
          <p:cNvSpPr txBox="1"/>
          <p:nvPr/>
        </p:nvSpPr>
        <p:spPr>
          <a:xfrm>
            <a:off x="6596743" y="6074229"/>
            <a:ext cx="5170714" cy="646331"/>
          </a:xfrm>
          <a:prstGeom prst="rect">
            <a:avLst/>
          </a:prstGeom>
          <a:noFill/>
        </p:spPr>
        <p:txBody>
          <a:bodyPr wrap="square" rtlCol="0">
            <a:spAutoFit/>
          </a:bodyPr>
          <a:lstStyle/>
          <a:p>
            <a:r>
              <a:rPr lang="en-US" dirty="0">
                <a:hlinkClick r:id="rId4"/>
              </a:rPr>
              <a:t>https://public.tableau.com/app/profile/aleksandar.peshev/viz/DentalPharmaBubbleMap/Costoverbubble</a:t>
            </a:r>
            <a:r>
              <a:rPr lang="en-US" dirty="0"/>
              <a:t> </a:t>
            </a:r>
          </a:p>
        </p:txBody>
      </p:sp>
    </p:spTree>
    <p:extLst>
      <p:ext uri="{BB962C8B-B14F-4D97-AF65-F5344CB8AC3E}">
        <p14:creationId xmlns:p14="http://schemas.microsoft.com/office/powerpoint/2010/main" val="229887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69F3-A3CD-DD44-AA25-463C3FB6B0F0}"/>
              </a:ext>
            </a:extLst>
          </p:cNvPr>
          <p:cNvSpPr>
            <a:spLocks noGrp="1"/>
          </p:cNvSpPr>
          <p:nvPr>
            <p:ph type="title"/>
          </p:nvPr>
        </p:nvSpPr>
        <p:spPr>
          <a:xfrm>
            <a:off x="838200" y="170917"/>
            <a:ext cx="10515600" cy="726392"/>
          </a:xfrm>
        </p:spPr>
        <p:txBody>
          <a:bodyPr>
            <a:normAutofit/>
          </a:bodyPr>
          <a:lstStyle/>
          <a:p>
            <a:pPr algn="ctr"/>
            <a:r>
              <a:rPr lang="en-US" b="1" i="1" dirty="0"/>
              <a:t>References</a:t>
            </a:r>
          </a:p>
        </p:txBody>
      </p:sp>
      <p:sp>
        <p:nvSpPr>
          <p:cNvPr id="3" name="Content Placeholder 2">
            <a:extLst>
              <a:ext uri="{FF2B5EF4-FFF2-40B4-BE49-F238E27FC236}">
                <a16:creationId xmlns:a16="http://schemas.microsoft.com/office/drawing/2014/main" id="{CABF7874-8017-1448-95D8-3EDC35EDFA9C}"/>
              </a:ext>
            </a:extLst>
          </p:cNvPr>
          <p:cNvSpPr>
            <a:spLocks noGrp="1"/>
          </p:cNvSpPr>
          <p:nvPr>
            <p:ph idx="1"/>
          </p:nvPr>
        </p:nvSpPr>
        <p:spPr>
          <a:xfrm>
            <a:off x="838200" y="897308"/>
            <a:ext cx="10515600" cy="5655892"/>
          </a:xfrm>
        </p:spPr>
        <p:txBody>
          <a:bodyPr>
            <a:normAutofit/>
          </a:bodyPr>
          <a:lstStyle/>
          <a:p>
            <a:pPr marL="0" indent="0">
              <a:buNone/>
            </a:pPr>
            <a:r>
              <a:rPr lang="en-US" sz="1800" dirty="0">
                <a:latin typeface="Helvetica" pitchFamily="2" charset="0"/>
                <a:hlinkClick r:id="rId2"/>
              </a:rPr>
              <a:t>https://www.northeastern.edu/graduate/blog/data-analysis-project-lifecycle/</a:t>
            </a:r>
            <a:r>
              <a:rPr lang="en-US" sz="1800" dirty="0">
                <a:latin typeface="Helvetica" pitchFamily="2" charset="0"/>
              </a:rPr>
              <a:t> </a:t>
            </a:r>
          </a:p>
          <a:p>
            <a:pPr marL="0" indent="0">
              <a:buNone/>
            </a:pPr>
            <a:r>
              <a:rPr lang="en-US" sz="1800" dirty="0">
                <a:latin typeface="Helvetica" pitchFamily="2" charset="0"/>
                <a:hlinkClick r:id="rId3"/>
              </a:rPr>
              <a:t>https://towardsdatascience.com/excel-tableau-power-bi-what-should-you-use-336ef7c8f2e0</a:t>
            </a:r>
            <a:r>
              <a:rPr lang="en-US" sz="1800" dirty="0">
                <a:latin typeface="Helvetica" pitchFamily="2" charset="0"/>
              </a:rPr>
              <a:t> </a:t>
            </a:r>
          </a:p>
          <a:p>
            <a:pPr marL="0" indent="0">
              <a:buNone/>
            </a:pPr>
            <a:r>
              <a:rPr lang="en-US" sz="1800" dirty="0">
                <a:latin typeface="Helvetica" pitchFamily="2" charset="0"/>
                <a:hlinkClick r:id="rId4"/>
              </a:rPr>
              <a:t>https://s3.eu-west-1.amazonaws.com/course.oc-static.com/projects/DAN_UK_App_P1/Data+Lifecycle.pdf</a:t>
            </a:r>
            <a:r>
              <a:rPr lang="en-US" sz="1800" dirty="0">
                <a:latin typeface="Helvetica" pitchFamily="2" charset="0"/>
              </a:rPr>
              <a:t> </a:t>
            </a:r>
          </a:p>
          <a:p>
            <a:pPr marL="0" indent="0">
              <a:buNone/>
            </a:pPr>
            <a:r>
              <a:rPr lang="en-US" sz="1800" dirty="0">
                <a:latin typeface="Helvetica" pitchFamily="2" charset="0"/>
                <a:hlinkClick r:id="rId5"/>
              </a:rPr>
              <a:t>https://public.tableau.com/app/profile/aleksandar.peshev</a:t>
            </a:r>
            <a:r>
              <a:rPr lang="en-US" sz="1800" dirty="0">
                <a:latin typeface="Helvetica" pitchFamily="2" charset="0"/>
              </a:rPr>
              <a:t> </a:t>
            </a:r>
          </a:p>
          <a:p>
            <a:pPr marL="0" indent="0">
              <a:buNone/>
            </a:pPr>
            <a:r>
              <a:rPr lang="en-US" sz="1800" dirty="0">
                <a:hlinkClick r:id="rId6"/>
              </a:rPr>
              <a:t>https://public.tableau.com/app/profile/aleksandar.peshev/viz/DentalPharmaCountriesThatWentOverDuration/Countriesoverdurationbycertain</a:t>
            </a:r>
            <a:r>
              <a:rPr lang="en-US" sz="1800" dirty="0"/>
              <a:t> </a:t>
            </a:r>
          </a:p>
          <a:p>
            <a:pPr marL="0" indent="0">
              <a:buNone/>
            </a:pPr>
            <a:r>
              <a:rPr lang="en-US" sz="1800" dirty="0">
                <a:hlinkClick r:id="rId7"/>
              </a:rPr>
              <a:t>https://public.tableau.com/app/profile/aleksandar.peshev/viz/DentalPharmaCountriesoverduration/Countriesoverdurationbycertain</a:t>
            </a:r>
            <a:r>
              <a:rPr lang="en-US" sz="1800" dirty="0"/>
              <a:t> </a:t>
            </a:r>
          </a:p>
          <a:p>
            <a:pPr marL="0" indent="0">
              <a:buNone/>
            </a:pPr>
            <a:r>
              <a:rPr lang="en-US" sz="1800" dirty="0">
                <a:hlinkClick r:id="rId8"/>
              </a:rPr>
              <a:t>https://public.tableau.com/app/profile/aleksandar.peshev/viz/DentalPharmaActualvsPlannedCost/Measuresdashboard</a:t>
            </a:r>
            <a:r>
              <a:rPr lang="en-US" sz="1800" dirty="0"/>
              <a:t> </a:t>
            </a:r>
          </a:p>
          <a:p>
            <a:pPr marL="0" indent="0">
              <a:buNone/>
            </a:pPr>
            <a:r>
              <a:rPr lang="en-US" sz="1800" dirty="0">
                <a:hlinkClick r:id="rId9"/>
              </a:rPr>
              <a:t>https://public.tableau.com/app/profile/aleksandar.peshev/viz/DentalPharmaActualvsPlannedDuration/Measuresdashboard2</a:t>
            </a:r>
            <a:r>
              <a:rPr lang="en-US" sz="1800" dirty="0"/>
              <a:t> </a:t>
            </a:r>
          </a:p>
          <a:p>
            <a:pPr marL="0" indent="0">
              <a:buNone/>
            </a:pPr>
            <a:r>
              <a:rPr lang="en-US" sz="1800" dirty="0">
                <a:latin typeface="Helvetica" pitchFamily="2" charset="0"/>
                <a:hlinkClick r:id="rId10"/>
              </a:rPr>
              <a:t>https://help.tableau.com/current/pro/desktop/en-us/refreshing_data.htm</a:t>
            </a:r>
            <a:r>
              <a:rPr lang="en-US" sz="1800" dirty="0">
                <a:latin typeface="Helvetica" pitchFamily="2" charset="0"/>
              </a:rPr>
              <a:t> </a:t>
            </a:r>
          </a:p>
          <a:p>
            <a:pPr marL="0" indent="0">
              <a:buNone/>
            </a:pPr>
            <a:r>
              <a:rPr lang="en-US" sz="1800" dirty="0">
                <a:latin typeface="Helvetica" pitchFamily="2" charset="0"/>
                <a:hlinkClick r:id="rId11"/>
              </a:rPr>
              <a:t>Https://public.tableau.com/app/profile/aleksandar.peshev/viz/DentalPharmaTimeSeries/Timeseries</a:t>
            </a:r>
            <a:r>
              <a:rPr lang="en-US" sz="1800" dirty="0">
                <a:latin typeface="Helvetica" pitchFamily="2" charset="0"/>
              </a:rPr>
              <a:t> </a:t>
            </a:r>
          </a:p>
          <a:p>
            <a:pPr marL="0" indent="0">
              <a:buNone/>
            </a:pPr>
            <a:r>
              <a:rPr lang="en-US" sz="1800" dirty="0">
                <a:latin typeface="Helvetica" pitchFamily="2" charset="0"/>
                <a:hlinkClick r:id="rId12"/>
              </a:rPr>
              <a:t>https://public.tableau.com/app/profile/aleksandar.peshev/viz/DentalPharmaBubbleMap/Costoverbubble</a:t>
            </a:r>
            <a:r>
              <a:rPr lang="en-US" sz="1800" dirty="0">
                <a:latin typeface="Helvetica" pitchFamily="2" charset="0"/>
              </a:rPr>
              <a:t> </a:t>
            </a:r>
          </a:p>
        </p:txBody>
      </p:sp>
    </p:spTree>
    <p:extLst>
      <p:ext uri="{BB962C8B-B14F-4D97-AF65-F5344CB8AC3E}">
        <p14:creationId xmlns:p14="http://schemas.microsoft.com/office/powerpoint/2010/main" val="81813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F3B59D-ACE5-D44E-9148-E185DD8E708D}"/>
              </a:ext>
            </a:extLst>
          </p:cNvPr>
          <p:cNvPicPr>
            <a:picLocks noChangeAspect="1"/>
          </p:cNvPicPr>
          <p:nvPr/>
        </p:nvPicPr>
        <p:blipFill>
          <a:blip r:embed="rId2"/>
          <a:stretch>
            <a:fillRect/>
          </a:stretch>
        </p:blipFill>
        <p:spPr>
          <a:xfrm>
            <a:off x="506573" y="489592"/>
            <a:ext cx="10681984" cy="1606336"/>
          </a:xfrm>
          <a:prstGeom prst="rect">
            <a:avLst/>
          </a:prstGeom>
        </p:spPr>
      </p:pic>
      <p:pic>
        <p:nvPicPr>
          <p:cNvPr id="7" name="Picture 6">
            <a:extLst>
              <a:ext uri="{FF2B5EF4-FFF2-40B4-BE49-F238E27FC236}">
                <a16:creationId xmlns:a16="http://schemas.microsoft.com/office/drawing/2014/main" id="{EEE32AE4-2C58-8649-958B-AAE7AD8973B9}"/>
              </a:ext>
            </a:extLst>
          </p:cNvPr>
          <p:cNvPicPr>
            <a:picLocks noChangeAspect="1"/>
          </p:cNvPicPr>
          <p:nvPr/>
        </p:nvPicPr>
        <p:blipFill>
          <a:blip r:embed="rId3"/>
          <a:stretch>
            <a:fillRect/>
          </a:stretch>
        </p:blipFill>
        <p:spPr>
          <a:xfrm>
            <a:off x="0" y="2285644"/>
            <a:ext cx="12191999" cy="4572356"/>
          </a:xfrm>
          <a:prstGeom prst="rect">
            <a:avLst/>
          </a:prstGeom>
        </p:spPr>
      </p:pic>
    </p:spTree>
    <p:extLst>
      <p:ext uri="{BB962C8B-B14F-4D97-AF65-F5344CB8AC3E}">
        <p14:creationId xmlns:p14="http://schemas.microsoft.com/office/powerpoint/2010/main" val="32512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1D7E-0ADF-8540-BB2E-CCB4C5ACE3CB}"/>
              </a:ext>
            </a:extLst>
          </p:cNvPr>
          <p:cNvSpPr>
            <a:spLocks noGrp="1"/>
          </p:cNvSpPr>
          <p:nvPr>
            <p:ph type="title"/>
          </p:nvPr>
        </p:nvSpPr>
        <p:spPr>
          <a:xfrm>
            <a:off x="838200" y="0"/>
            <a:ext cx="10515600" cy="801384"/>
          </a:xfrm>
        </p:spPr>
        <p:txBody>
          <a:bodyPr>
            <a:normAutofit/>
          </a:bodyPr>
          <a:lstStyle/>
          <a:p>
            <a:r>
              <a:rPr lang="en-US" b="1" dirty="0">
                <a:latin typeface="Helvetica" pitchFamily="2" charset="0"/>
              </a:rPr>
              <a:t>Introduction to Dental Pharma Project</a:t>
            </a:r>
            <a:endParaRPr lang="en-US" dirty="0"/>
          </a:p>
        </p:txBody>
      </p:sp>
      <p:sp>
        <p:nvSpPr>
          <p:cNvPr id="3" name="Content Placeholder 2">
            <a:extLst>
              <a:ext uri="{FF2B5EF4-FFF2-40B4-BE49-F238E27FC236}">
                <a16:creationId xmlns:a16="http://schemas.microsoft.com/office/drawing/2014/main" id="{99E7C0BE-81DE-D449-94CA-856F1264E478}"/>
              </a:ext>
            </a:extLst>
          </p:cNvPr>
          <p:cNvSpPr>
            <a:spLocks noGrp="1"/>
          </p:cNvSpPr>
          <p:nvPr>
            <p:ph idx="1"/>
          </p:nvPr>
        </p:nvSpPr>
        <p:spPr>
          <a:xfrm>
            <a:off x="838200" y="698643"/>
            <a:ext cx="10515600" cy="5478320"/>
          </a:xfrm>
        </p:spPr>
        <p:txBody>
          <a:bodyPr>
            <a:noAutofit/>
          </a:bodyPr>
          <a:lstStyle/>
          <a:p>
            <a:r>
              <a:rPr lang="en-GB" sz="1800" dirty="0"/>
              <a:t>This document consists of an overview of the Dental Pharma Data Visualization document created by Aleksandar Peshev. </a:t>
            </a:r>
          </a:p>
          <a:p>
            <a:r>
              <a:rPr lang="en-GB" sz="1800" dirty="0"/>
              <a:t>The first part will cover an overview of the aspect of the data lifecycle used for the creation of the Dental Pharma Dashboards. </a:t>
            </a:r>
          </a:p>
          <a:p>
            <a:r>
              <a:rPr lang="en-GB" sz="1800" dirty="0"/>
              <a:t>The next part will cover an overview of the requirements  used for designing the dashboards and production of a final data product. </a:t>
            </a:r>
          </a:p>
          <a:p>
            <a:r>
              <a:rPr lang="en-GB" sz="1800" dirty="0"/>
              <a:t>Lastly, I have included a couple of slides containing different visualizations based on the requirements as well links underneath each one of them. Furthermore, I also included all links in the reference list. There will also be an overview of the other visualizations created based on the requirements in Tableau.</a:t>
            </a:r>
          </a:p>
          <a:p>
            <a:r>
              <a:rPr lang="en-GB" sz="1800" dirty="0"/>
              <a:t>The visualizations included are:</a:t>
            </a:r>
          </a:p>
          <a:p>
            <a:r>
              <a:rPr lang="en-GB" sz="1800" dirty="0"/>
              <a:t>Main dashboard containing map of the regions and countries, as well as table with information about the projects, and four bar charts with countries over duration, countries over cost, and countries under delivering which have an option for the general, regional and local managers to select their location.</a:t>
            </a:r>
          </a:p>
          <a:p>
            <a:r>
              <a:rPr lang="en-GB" sz="1800" dirty="0"/>
              <a:t>The second one is a bar chart visualizing countries that went over duration based on a parameter chosen by the user, currently is filtering between -1% and 168%, for central, eastern and western Europe/Africa.</a:t>
            </a:r>
          </a:p>
          <a:p>
            <a:r>
              <a:rPr lang="en-GB" sz="1800" dirty="0"/>
              <a:t>The last two contain dashboards showing Planned vs actual duration, and planned vs actual cost per country - This is a collection of bar charts showing comparison of the duration per country, where it allows regional, general, country management to select from various countries and measures. Therefore, the user will have the ability to review and compare the different measures per country or for a certain or all countries and regions.</a:t>
            </a:r>
            <a:br>
              <a:rPr lang="en-GB" sz="1800" dirty="0"/>
            </a:br>
            <a:br>
              <a:rPr lang="en-GB" sz="1600" dirty="0"/>
            </a:br>
            <a:endParaRPr lang="en-US" sz="1600" dirty="0"/>
          </a:p>
        </p:txBody>
      </p:sp>
    </p:spTree>
    <p:extLst>
      <p:ext uri="{BB962C8B-B14F-4D97-AF65-F5344CB8AC3E}">
        <p14:creationId xmlns:p14="http://schemas.microsoft.com/office/powerpoint/2010/main" val="405438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77EDE3-67CE-A942-9E97-1A879F796BAA}"/>
              </a:ext>
            </a:extLst>
          </p:cNvPr>
          <p:cNvSpPr txBox="1"/>
          <p:nvPr/>
        </p:nvSpPr>
        <p:spPr>
          <a:xfrm>
            <a:off x="1335641" y="452063"/>
            <a:ext cx="8846049" cy="646331"/>
          </a:xfrm>
          <a:prstGeom prst="rect">
            <a:avLst/>
          </a:prstGeom>
          <a:noFill/>
        </p:spPr>
        <p:txBody>
          <a:bodyPr wrap="square" rtlCol="0">
            <a:spAutoFit/>
          </a:bodyPr>
          <a:lstStyle/>
          <a:p>
            <a:pPr algn="ctr"/>
            <a:r>
              <a:rPr lang="en-US" sz="3600" b="1" dirty="0">
                <a:latin typeface="Helvetica" pitchFamily="2" charset="0"/>
              </a:rPr>
              <a:t>“Lifecycle”</a:t>
            </a:r>
          </a:p>
        </p:txBody>
      </p:sp>
      <p:pic>
        <p:nvPicPr>
          <p:cNvPr id="4" name="Picture 3">
            <a:extLst>
              <a:ext uri="{FF2B5EF4-FFF2-40B4-BE49-F238E27FC236}">
                <a16:creationId xmlns:a16="http://schemas.microsoft.com/office/drawing/2014/main" id="{F04D92E1-5CA7-A046-B5D6-DA873D367B0A}"/>
              </a:ext>
            </a:extLst>
          </p:cNvPr>
          <p:cNvPicPr>
            <a:picLocks noChangeAspect="1"/>
          </p:cNvPicPr>
          <p:nvPr/>
        </p:nvPicPr>
        <p:blipFill>
          <a:blip r:embed="rId2"/>
          <a:stretch>
            <a:fillRect/>
          </a:stretch>
        </p:blipFill>
        <p:spPr>
          <a:xfrm>
            <a:off x="372600" y="1098393"/>
            <a:ext cx="5407713" cy="5491537"/>
          </a:xfrm>
          <a:prstGeom prst="rect">
            <a:avLst/>
          </a:prstGeom>
        </p:spPr>
      </p:pic>
      <p:pic>
        <p:nvPicPr>
          <p:cNvPr id="8" name="Picture 7">
            <a:extLst>
              <a:ext uri="{FF2B5EF4-FFF2-40B4-BE49-F238E27FC236}">
                <a16:creationId xmlns:a16="http://schemas.microsoft.com/office/drawing/2014/main" id="{62DF71DC-500D-204F-BF6A-6FD9B16AD78B}"/>
              </a:ext>
            </a:extLst>
          </p:cNvPr>
          <p:cNvPicPr>
            <a:picLocks noChangeAspect="1"/>
          </p:cNvPicPr>
          <p:nvPr/>
        </p:nvPicPr>
        <p:blipFill>
          <a:blip r:embed="rId3"/>
          <a:stretch>
            <a:fillRect/>
          </a:stretch>
        </p:blipFill>
        <p:spPr>
          <a:xfrm>
            <a:off x="5758665" y="1376737"/>
            <a:ext cx="6139421" cy="5029200"/>
          </a:xfrm>
          <a:prstGeom prst="rect">
            <a:avLst/>
          </a:prstGeom>
        </p:spPr>
      </p:pic>
    </p:spTree>
    <p:extLst>
      <p:ext uri="{BB962C8B-B14F-4D97-AF65-F5344CB8AC3E}">
        <p14:creationId xmlns:p14="http://schemas.microsoft.com/office/powerpoint/2010/main" val="17424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DBD6-9A4B-BF4E-BCEB-D55ED82ACB4C}"/>
              </a:ext>
            </a:extLst>
          </p:cNvPr>
          <p:cNvSpPr>
            <a:spLocks noGrp="1"/>
          </p:cNvSpPr>
          <p:nvPr>
            <p:ph type="title"/>
          </p:nvPr>
        </p:nvSpPr>
        <p:spPr>
          <a:xfrm>
            <a:off x="838200" y="365125"/>
            <a:ext cx="10515600" cy="777875"/>
          </a:xfrm>
        </p:spPr>
        <p:txBody>
          <a:bodyPr/>
          <a:lstStyle/>
          <a:p>
            <a:pPr algn="ctr"/>
            <a:r>
              <a:rPr lang="en-US" b="1" dirty="0">
                <a:latin typeface="Helvetica" pitchFamily="2" charset="0"/>
              </a:rPr>
              <a:t>“Lifecycle”</a:t>
            </a:r>
            <a:endParaRPr lang="en-US" dirty="0"/>
          </a:p>
        </p:txBody>
      </p:sp>
      <p:sp>
        <p:nvSpPr>
          <p:cNvPr id="3" name="Content Placeholder 2">
            <a:extLst>
              <a:ext uri="{FF2B5EF4-FFF2-40B4-BE49-F238E27FC236}">
                <a16:creationId xmlns:a16="http://schemas.microsoft.com/office/drawing/2014/main" id="{2B238DCC-7047-A44C-B2A0-E00F6951F756}"/>
              </a:ext>
            </a:extLst>
          </p:cNvPr>
          <p:cNvSpPr>
            <a:spLocks noGrp="1"/>
          </p:cNvSpPr>
          <p:nvPr>
            <p:ph idx="1"/>
          </p:nvPr>
        </p:nvSpPr>
        <p:spPr>
          <a:xfrm>
            <a:off x="838200" y="1143000"/>
            <a:ext cx="10515600" cy="5033963"/>
          </a:xfrm>
        </p:spPr>
        <p:txBody>
          <a:bodyPr>
            <a:normAutofit fontScale="77500" lnSpcReduction="20000"/>
          </a:bodyPr>
          <a:lstStyle/>
          <a:p>
            <a:pPr marL="0" indent="0">
              <a:buNone/>
            </a:pPr>
            <a:r>
              <a:rPr lang="en-GB" sz="2200" dirty="0"/>
              <a:t>• Which aspects of the data analysis lifecycle are you primarily involved with in this project? –  </a:t>
            </a:r>
          </a:p>
          <a:p>
            <a:pPr marL="0" indent="0">
              <a:buNone/>
            </a:pPr>
            <a:r>
              <a:rPr lang="en-GB" sz="2200" dirty="0"/>
              <a:t>The data was Acquired by extraction in the form of CSV format.</a:t>
            </a:r>
          </a:p>
          <a:p>
            <a:pPr marL="0" indent="0">
              <a:buNone/>
            </a:pPr>
            <a:r>
              <a:rPr lang="en-GB" sz="2200" dirty="0"/>
              <a:t>After that Transformed into an Excel file.</a:t>
            </a:r>
          </a:p>
          <a:p>
            <a:pPr marL="0" indent="0">
              <a:buNone/>
            </a:pPr>
            <a:r>
              <a:rPr lang="en-GB" sz="2200" dirty="0"/>
              <a:t>Organized and cleaned (although it was pretty clean, apart from some minor things), it is also stored in an Excel spreadsheet and Tableau public server.</a:t>
            </a:r>
          </a:p>
          <a:p>
            <a:pPr marL="0" indent="0">
              <a:buNone/>
            </a:pPr>
            <a:r>
              <a:rPr lang="en-GB" sz="2200" dirty="0"/>
              <a:t>It was loaded in Tableau and then used to generate reports, and produced a final data product.</a:t>
            </a:r>
          </a:p>
          <a:p>
            <a:pPr marL="0" indent="0">
              <a:buNone/>
            </a:pPr>
            <a:r>
              <a:rPr lang="en-GB" sz="2200" dirty="0"/>
              <a:t>The data was communicated in a form of a dashboard and shared to Dental Pharma business executives.</a:t>
            </a:r>
          </a:p>
          <a:p>
            <a:pPr marL="0" indent="0">
              <a:buNone/>
            </a:pPr>
            <a:r>
              <a:rPr lang="en-GB" sz="2200" dirty="0"/>
              <a:t>Maintain if the client requires any further changes. </a:t>
            </a:r>
          </a:p>
          <a:p>
            <a:pPr marL="0" indent="0">
              <a:buNone/>
            </a:pPr>
            <a:r>
              <a:rPr lang="en-GB" sz="2200" b="1" u="sng" dirty="0"/>
              <a:t>However the main stages that are concerned with the project are analysis in Tableau and  communicating the results with Dental Pharma’s executives.</a:t>
            </a:r>
            <a:endParaRPr lang="en-GB" sz="2200" dirty="0"/>
          </a:p>
          <a:p>
            <a:r>
              <a:rPr lang="en-GB" sz="2200" dirty="0"/>
              <a:t>What activities would you need to do before undertaking this project? - To source it from the internet. The data was in a raw data format so it needed to be extracted from the web in the form of a CSV file. It was afterwards loaded and organized in Excel format. The data sets were very clean so the project data required a minimal cleansing. There was a slight duplication of Belarus projects without the project ID that needed to be removed from the dataset, and some of the years needed to be corrected because the number wasn’t completed.</a:t>
            </a:r>
          </a:p>
          <a:p>
            <a:r>
              <a:rPr lang="en-GB" sz="2200" dirty="0"/>
              <a:t>What would you need to do if the data changed? – Because the project’s visualizations were primarily done in Tableau, the results were created by saving to Tableau Public’s servers. If new data was brought in then the dashboard needed to be connected to the new data source, and upload the new data but the main way is by If you are connected to a data source that has been modified, you can immediately update Tableau Desktop with the changes by selecting a data source on the </a:t>
            </a:r>
            <a:r>
              <a:rPr lang="en-GB" sz="2200" b="1" dirty="0"/>
              <a:t>Data</a:t>
            </a:r>
            <a:r>
              <a:rPr lang="en-GB" sz="2200" dirty="0"/>
              <a:t> menu and then selecting </a:t>
            </a:r>
            <a:r>
              <a:rPr lang="en-GB" sz="2200" b="1" dirty="0"/>
              <a:t>Refresh</a:t>
            </a:r>
            <a:r>
              <a:rPr lang="en-GB" sz="2200" dirty="0"/>
              <a:t>.</a:t>
            </a:r>
          </a:p>
          <a:p>
            <a:endParaRPr lang="en-US" dirty="0"/>
          </a:p>
        </p:txBody>
      </p:sp>
    </p:spTree>
    <p:extLst>
      <p:ext uri="{BB962C8B-B14F-4D97-AF65-F5344CB8AC3E}">
        <p14:creationId xmlns:p14="http://schemas.microsoft.com/office/powerpoint/2010/main" val="287250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B49C8C-31F5-2942-8551-0F66B97FFD3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9102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A4DB-1366-5A49-81F7-C6EE9020DD5E}"/>
              </a:ext>
            </a:extLst>
          </p:cNvPr>
          <p:cNvSpPr>
            <a:spLocks noGrp="1"/>
          </p:cNvSpPr>
          <p:nvPr>
            <p:ph type="title"/>
          </p:nvPr>
        </p:nvSpPr>
        <p:spPr>
          <a:xfrm>
            <a:off x="838200" y="87086"/>
            <a:ext cx="10515600" cy="762000"/>
          </a:xfrm>
        </p:spPr>
        <p:txBody>
          <a:bodyPr>
            <a:normAutofit/>
          </a:bodyPr>
          <a:lstStyle/>
          <a:p>
            <a:pPr algn="ctr"/>
            <a:r>
              <a:rPr lang="en-US" b="1" i="1" dirty="0"/>
              <a:t>“Requirements”</a:t>
            </a:r>
            <a:endParaRPr lang="en-US" dirty="0"/>
          </a:p>
        </p:txBody>
      </p:sp>
      <p:sp>
        <p:nvSpPr>
          <p:cNvPr id="3" name="Content Placeholder 2">
            <a:extLst>
              <a:ext uri="{FF2B5EF4-FFF2-40B4-BE49-F238E27FC236}">
                <a16:creationId xmlns:a16="http://schemas.microsoft.com/office/drawing/2014/main" id="{6FC42D79-A2AA-3E4C-BE55-8B471D8FE5DA}"/>
              </a:ext>
            </a:extLst>
          </p:cNvPr>
          <p:cNvSpPr>
            <a:spLocks noGrp="1"/>
          </p:cNvSpPr>
          <p:nvPr>
            <p:ph idx="1"/>
          </p:nvPr>
        </p:nvSpPr>
        <p:spPr>
          <a:xfrm>
            <a:off x="838200" y="936171"/>
            <a:ext cx="10515600" cy="5240792"/>
          </a:xfrm>
        </p:spPr>
        <p:txBody>
          <a:bodyPr>
            <a:normAutofit lnSpcReduction="10000"/>
          </a:bodyPr>
          <a:lstStyle/>
          <a:p>
            <a:pPr algn="just"/>
            <a:r>
              <a:rPr lang="en-GB" sz="2400" dirty="0"/>
              <a:t> Summarize the process you used from the business requirements to a clear - I spoke to the stakeholders at hand (Sophie). Followed the blueprint and notes from the meeting. After Understanding the Data Set, I used Excel to convert the CSV files into ordered data files. After this I performed a minor cleaning and loaded them into Tableau where I continued building the dashboard.</a:t>
            </a:r>
          </a:p>
          <a:p>
            <a:pPr algn="just"/>
            <a:r>
              <a:rPr lang="en-GB" sz="2400" dirty="0"/>
              <a:t>How would you make sure this design actually met the needs of the business? – Regular communication with the stakeholders and Sophie, as well as I followed Andrea’s instructions. Getting Sophie’s approval for the project. I have filled out a dashboard blueprint. I read the meeting notes. I also did a blueprint which was okayed by Sophie. I followed the instructions and communicated with Sophie back and forth.</a:t>
            </a:r>
          </a:p>
          <a:p>
            <a:pPr algn="just"/>
            <a:r>
              <a:rPr lang="en-GB" sz="2400" dirty="0"/>
              <a:t>What other techniques could you use to make the design clearer? -I used a lot of colour in some of the graphs and dashboards in order to ensure they are interactive. </a:t>
            </a:r>
          </a:p>
          <a:p>
            <a:pPr marL="0" indent="0" algn="just">
              <a:buNone/>
            </a:pPr>
            <a:r>
              <a:rPr lang="en-GB" sz="2400" dirty="0"/>
              <a:t>Build a model (the UX mock up), Prototyping, Storyboarding, </a:t>
            </a:r>
            <a:r>
              <a:rPr lang="en-GB" sz="2400" dirty="0" err="1"/>
              <a:t>Figma</a:t>
            </a:r>
            <a:r>
              <a:rPr lang="en-GB" sz="2400" dirty="0"/>
              <a:t>.</a:t>
            </a:r>
            <a:br>
              <a:rPr lang="en-GB" sz="2000" dirty="0"/>
            </a:br>
            <a:endParaRPr lang="en-GB" dirty="0"/>
          </a:p>
          <a:p>
            <a:endParaRPr lang="en-US" dirty="0"/>
          </a:p>
        </p:txBody>
      </p:sp>
    </p:spTree>
    <p:extLst>
      <p:ext uri="{BB962C8B-B14F-4D97-AF65-F5344CB8AC3E}">
        <p14:creationId xmlns:p14="http://schemas.microsoft.com/office/powerpoint/2010/main" val="141001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46C1-4801-4E44-827E-1355F662FBD4}"/>
              </a:ext>
            </a:extLst>
          </p:cNvPr>
          <p:cNvSpPr>
            <a:spLocks noGrp="1"/>
          </p:cNvSpPr>
          <p:nvPr>
            <p:ph type="title"/>
          </p:nvPr>
        </p:nvSpPr>
        <p:spPr>
          <a:xfrm>
            <a:off x="838200" y="365125"/>
            <a:ext cx="10515600" cy="864961"/>
          </a:xfrm>
        </p:spPr>
        <p:txBody>
          <a:bodyPr/>
          <a:lstStyle/>
          <a:p>
            <a:pPr algn="ctr"/>
            <a:r>
              <a:rPr lang="en-US" b="1" i="1" dirty="0"/>
              <a:t>“Requirements”</a:t>
            </a:r>
          </a:p>
        </p:txBody>
      </p:sp>
      <p:sp>
        <p:nvSpPr>
          <p:cNvPr id="3" name="Content Placeholder 2">
            <a:extLst>
              <a:ext uri="{FF2B5EF4-FFF2-40B4-BE49-F238E27FC236}">
                <a16:creationId xmlns:a16="http://schemas.microsoft.com/office/drawing/2014/main" id="{37DB1E72-FA32-FB4B-A596-A5F05645ACCC}"/>
              </a:ext>
            </a:extLst>
          </p:cNvPr>
          <p:cNvSpPr>
            <a:spLocks noGrp="1"/>
          </p:cNvSpPr>
          <p:nvPr>
            <p:ph idx="1"/>
          </p:nvPr>
        </p:nvSpPr>
        <p:spPr>
          <a:xfrm>
            <a:off x="838200" y="1350236"/>
            <a:ext cx="4669971" cy="4826727"/>
          </a:xfrm>
        </p:spPr>
        <p:txBody>
          <a:bodyPr>
            <a:normAutofit lnSpcReduction="10000"/>
          </a:bodyPr>
          <a:lstStyle/>
          <a:p>
            <a:r>
              <a:rPr lang="en-US" dirty="0"/>
              <a:t>To understand the business issues and the data set</a:t>
            </a:r>
          </a:p>
          <a:p>
            <a:endParaRPr lang="en-US" dirty="0"/>
          </a:p>
          <a:p>
            <a:r>
              <a:rPr lang="en-US" dirty="0"/>
              <a:t>Reviewed, prepare and cleanse the data. </a:t>
            </a:r>
          </a:p>
          <a:p>
            <a:endParaRPr lang="en-US" dirty="0"/>
          </a:p>
          <a:p>
            <a:r>
              <a:rPr lang="en-US" dirty="0"/>
              <a:t>Build a model ( the UX mockup) </a:t>
            </a:r>
          </a:p>
          <a:p>
            <a:endParaRPr lang="en-US" dirty="0"/>
          </a:p>
          <a:p>
            <a:r>
              <a:rPr lang="en-US" dirty="0"/>
              <a:t>Validate and visualize the data</a:t>
            </a:r>
          </a:p>
        </p:txBody>
      </p:sp>
      <p:sp>
        <p:nvSpPr>
          <p:cNvPr id="4" name="TextBox 3">
            <a:extLst>
              <a:ext uri="{FF2B5EF4-FFF2-40B4-BE49-F238E27FC236}">
                <a16:creationId xmlns:a16="http://schemas.microsoft.com/office/drawing/2014/main" id="{0B7A51E5-B92D-CD44-8161-018388EE4AFF}"/>
              </a:ext>
            </a:extLst>
          </p:cNvPr>
          <p:cNvSpPr txBox="1"/>
          <p:nvPr/>
        </p:nvSpPr>
        <p:spPr>
          <a:xfrm>
            <a:off x="6814457" y="3048000"/>
            <a:ext cx="184731" cy="369332"/>
          </a:xfrm>
          <a:prstGeom prst="rect">
            <a:avLst/>
          </a:prstGeom>
          <a:noFill/>
        </p:spPr>
        <p:txBody>
          <a:bodyPr wrap="none" rtlCol="0">
            <a:spAutoFit/>
          </a:bodyPr>
          <a:lstStyle/>
          <a:p>
            <a:endParaRPr lang="en-US"/>
          </a:p>
        </p:txBody>
      </p:sp>
      <p:sp>
        <p:nvSpPr>
          <p:cNvPr id="5" name="Content Placeholder 2">
            <a:extLst>
              <a:ext uri="{FF2B5EF4-FFF2-40B4-BE49-F238E27FC236}">
                <a16:creationId xmlns:a16="http://schemas.microsoft.com/office/drawing/2014/main" id="{4E62EA12-1F3B-DB44-9DE4-E4DF27B1C259}"/>
              </a:ext>
            </a:extLst>
          </p:cNvPr>
          <p:cNvSpPr txBox="1">
            <a:spLocks/>
          </p:cNvSpPr>
          <p:nvPr/>
        </p:nvSpPr>
        <p:spPr>
          <a:xfrm>
            <a:off x="5567734" y="1351051"/>
            <a:ext cx="5726502" cy="4826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Design is approved by the stakeholders</a:t>
            </a:r>
          </a:p>
          <a:p>
            <a:endParaRPr lang="en-US" dirty="0"/>
          </a:p>
          <a:p>
            <a:r>
              <a:rPr lang="en-US" dirty="0"/>
              <a:t>Prototyping</a:t>
            </a:r>
          </a:p>
          <a:p>
            <a:endParaRPr lang="en-US" dirty="0"/>
          </a:p>
          <a:p>
            <a:r>
              <a:rPr lang="en-US" dirty="0"/>
              <a:t>Storyboarding</a:t>
            </a:r>
          </a:p>
          <a:p>
            <a:endParaRPr lang="en-US" dirty="0"/>
          </a:p>
          <a:p>
            <a:r>
              <a:rPr lang="en-US" dirty="0" err="1"/>
              <a:t>Figma</a:t>
            </a:r>
            <a:endParaRPr lang="en-US" dirty="0"/>
          </a:p>
        </p:txBody>
      </p:sp>
    </p:spTree>
    <p:extLst>
      <p:ext uri="{BB962C8B-B14F-4D97-AF65-F5344CB8AC3E}">
        <p14:creationId xmlns:p14="http://schemas.microsoft.com/office/powerpoint/2010/main" val="155655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F10B29-FF55-3F49-B885-FB8A560C81E9}"/>
              </a:ext>
            </a:extLst>
          </p:cNvPr>
          <p:cNvSpPr txBox="1"/>
          <p:nvPr/>
        </p:nvSpPr>
        <p:spPr>
          <a:xfrm>
            <a:off x="3279011" y="164656"/>
            <a:ext cx="5798382" cy="584775"/>
          </a:xfrm>
          <a:prstGeom prst="rect">
            <a:avLst/>
          </a:prstGeom>
          <a:noFill/>
        </p:spPr>
        <p:txBody>
          <a:bodyPr wrap="none" rtlCol="0">
            <a:spAutoFit/>
          </a:bodyPr>
          <a:lstStyle/>
          <a:p>
            <a:pPr algn="ctr"/>
            <a:r>
              <a:rPr lang="en-US" sz="3200" b="1" dirty="0"/>
              <a:t>Dental Pharma Main Dashboard</a:t>
            </a:r>
          </a:p>
        </p:txBody>
      </p:sp>
      <p:sp>
        <p:nvSpPr>
          <p:cNvPr id="10" name="TextBox 9">
            <a:extLst>
              <a:ext uri="{FF2B5EF4-FFF2-40B4-BE49-F238E27FC236}">
                <a16:creationId xmlns:a16="http://schemas.microsoft.com/office/drawing/2014/main" id="{B3200369-00B3-454E-AE71-930ADFF22249}"/>
              </a:ext>
            </a:extLst>
          </p:cNvPr>
          <p:cNvSpPr txBox="1"/>
          <p:nvPr/>
        </p:nvSpPr>
        <p:spPr>
          <a:xfrm>
            <a:off x="544530" y="6246688"/>
            <a:ext cx="11372650" cy="646331"/>
          </a:xfrm>
          <a:prstGeom prst="rect">
            <a:avLst/>
          </a:prstGeom>
          <a:noFill/>
        </p:spPr>
        <p:txBody>
          <a:bodyPr wrap="square" rtlCol="0">
            <a:spAutoFit/>
          </a:bodyPr>
          <a:lstStyle/>
          <a:p>
            <a:r>
              <a:rPr lang="en-US" dirty="0">
                <a:hlinkClick r:id="rId2"/>
              </a:rPr>
              <a:t>https://public.tableau.com/app/profile/aleksandar.peshev/viz/DentalPharmaCountriesThatWentOverDuration/Countriesoverdurationbycertain</a:t>
            </a:r>
            <a:r>
              <a:rPr lang="en-US" dirty="0"/>
              <a:t> </a:t>
            </a:r>
          </a:p>
        </p:txBody>
      </p:sp>
      <p:pic>
        <p:nvPicPr>
          <p:cNvPr id="4" name="Picture 3">
            <a:extLst>
              <a:ext uri="{FF2B5EF4-FFF2-40B4-BE49-F238E27FC236}">
                <a16:creationId xmlns:a16="http://schemas.microsoft.com/office/drawing/2014/main" id="{3C1FB50C-3660-1045-90C9-C6A8241B9CA1}"/>
              </a:ext>
            </a:extLst>
          </p:cNvPr>
          <p:cNvPicPr>
            <a:picLocks noChangeAspect="1"/>
          </p:cNvPicPr>
          <p:nvPr/>
        </p:nvPicPr>
        <p:blipFill>
          <a:blip r:embed="rId3"/>
          <a:stretch>
            <a:fillRect/>
          </a:stretch>
        </p:blipFill>
        <p:spPr>
          <a:xfrm>
            <a:off x="0" y="749430"/>
            <a:ext cx="12192000" cy="5497257"/>
          </a:xfrm>
          <a:prstGeom prst="rect">
            <a:avLst/>
          </a:prstGeom>
        </p:spPr>
      </p:pic>
    </p:spTree>
    <p:extLst>
      <p:ext uri="{BB962C8B-B14F-4D97-AF65-F5344CB8AC3E}">
        <p14:creationId xmlns:p14="http://schemas.microsoft.com/office/powerpoint/2010/main" val="425027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23A247-AF6E-1146-8900-6DEB0D19419F}"/>
              </a:ext>
            </a:extLst>
          </p:cNvPr>
          <p:cNvSpPr txBox="1"/>
          <p:nvPr/>
        </p:nvSpPr>
        <p:spPr>
          <a:xfrm>
            <a:off x="1780592" y="164656"/>
            <a:ext cx="8795229" cy="584775"/>
          </a:xfrm>
          <a:prstGeom prst="rect">
            <a:avLst/>
          </a:prstGeom>
          <a:noFill/>
        </p:spPr>
        <p:txBody>
          <a:bodyPr wrap="none" rtlCol="0">
            <a:spAutoFit/>
          </a:bodyPr>
          <a:lstStyle/>
          <a:p>
            <a:pPr algn="ctr"/>
            <a:r>
              <a:rPr lang="en-US" sz="3200" b="1" dirty="0"/>
              <a:t>Dental Pharma Countries over duration Dashboard</a:t>
            </a:r>
          </a:p>
        </p:txBody>
      </p:sp>
      <p:sp>
        <p:nvSpPr>
          <p:cNvPr id="7" name="TextBox 6">
            <a:extLst>
              <a:ext uri="{FF2B5EF4-FFF2-40B4-BE49-F238E27FC236}">
                <a16:creationId xmlns:a16="http://schemas.microsoft.com/office/drawing/2014/main" id="{4BAE721F-1811-964E-BEA5-CF3FFB7333F9}"/>
              </a:ext>
            </a:extLst>
          </p:cNvPr>
          <p:cNvSpPr txBox="1"/>
          <p:nvPr/>
        </p:nvSpPr>
        <p:spPr>
          <a:xfrm>
            <a:off x="760288" y="5785402"/>
            <a:ext cx="10366625" cy="646331"/>
          </a:xfrm>
          <a:prstGeom prst="rect">
            <a:avLst/>
          </a:prstGeom>
          <a:noFill/>
        </p:spPr>
        <p:txBody>
          <a:bodyPr wrap="square" rtlCol="0">
            <a:spAutoFit/>
          </a:bodyPr>
          <a:lstStyle/>
          <a:p>
            <a:r>
              <a:rPr lang="en-US" dirty="0">
                <a:hlinkClick r:id="rId2"/>
              </a:rPr>
              <a:t>https://public.tableau.com/app/profile/aleksandar.peshev/viz/DentalPharmaCountriesoverduration/Countriesoverdurationbycertain</a:t>
            </a:r>
            <a:r>
              <a:rPr lang="en-US" dirty="0"/>
              <a:t> </a:t>
            </a:r>
          </a:p>
        </p:txBody>
      </p:sp>
      <p:pic>
        <p:nvPicPr>
          <p:cNvPr id="6" name="Picture 5">
            <a:extLst>
              <a:ext uri="{FF2B5EF4-FFF2-40B4-BE49-F238E27FC236}">
                <a16:creationId xmlns:a16="http://schemas.microsoft.com/office/drawing/2014/main" id="{DB876EA9-9082-7A43-9EB7-1E64EAF715AA}"/>
              </a:ext>
            </a:extLst>
          </p:cNvPr>
          <p:cNvPicPr>
            <a:picLocks noChangeAspect="1"/>
          </p:cNvPicPr>
          <p:nvPr/>
        </p:nvPicPr>
        <p:blipFill>
          <a:blip r:embed="rId3"/>
          <a:stretch>
            <a:fillRect/>
          </a:stretch>
        </p:blipFill>
        <p:spPr>
          <a:xfrm>
            <a:off x="0" y="749430"/>
            <a:ext cx="12192000" cy="5035971"/>
          </a:xfrm>
          <a:prstGeom prst="rect">
            <a:avLst/>
          </a:prstGeom>
        </p:spPr>
      </p:pic>
    </p:spTree>
    <p:extLst>
      <p:ext uri="{BB962C8B-B14F-4D97-AF65-F5344CB8AC3E}">
        <p14:creationId xmlns:p14="http://schemas.microsoft.com/office/powerpoint/2010/main" val="2890506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468</Words>
  <Application>Microsoft Macintosh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Brush Script MT</vt:lpstr>
      <vt:lpstr>Calibri</vt:lpstr>
      <vt:lpstr>Calibri Light</vt:lpstr>
      <vt:lpstr>Helvetica</vt:lpstr>
      <vt:lpstr>Office Theme</vt:lpstr>
      <vt:lpstr>PowerPoint Presentation</vt:lpstr>
      <vt:lpstr>Introduction to Dental Pharma Project</vt:lpstr>
      <vt:lpstr>PowerPoint Presentation</vt:lpstr>
      <vt:lpstr>“Lifecycle”</vt:lpstr>
      <vt:lpstr>PowerPoint Presentation</vt:lpstr>
      <vt:lpstr>“Requirements”</vt:lpstr>
      <vt:lpstr>“Requirements”</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Aleksanadar Aleksandrov Peshev (Student)</dc:creator>
  <cp:lastModifiedBy>Aleksanadar Aleksandrov Peshev (Student)</cp:lastModifiedBy>
  <cp:revision>26</cp:revision>
  <dcterms:created xsi:type="dcterms:W3CDTF">2022-12-18T02:33:30Z</dcterms:created>
  <dcterms:modified xsi:type="dcterms:W3CDTF">2022-12-30T16:48:55Z</dcterms:modified>
</cp:coreProperties>
</file>