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DEC3-4025-7E41-BE57-9EAF571CD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D9121-F6CD-C64E-AA1E-1D9FC64A3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A047-F492-CD44-A1EA-D8FF05D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EEA1-5CC0-6F47-86E7-B45D7E04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4CEF-DCF4-4F48-949B-53804CDC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B363-D243-644C-AC6A-F0DACC2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AD87E-364C-3F4B-A82D-131B5ED3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37FB-CDF8-3D48-8470-244D1732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4C83-CCD0-C34F-A529-4010F0F5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C2A8-9D7E-FC47-AEB0-7FCBC8E1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33CC5-8631-504F-80B7-45D6C72BE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FDF7F-800C-F046-A2C9-58A00CE4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5245-8B79-5046-9122-5351E03A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58718-78C2-9A4D-88C1-6925B1A1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31C9-184A-1043-B584-F05EC4DA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952-1D37-9342-A57A-C576E460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4162-CAC4-D043-A592-3DCF12DF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FDA4-329A-FF41-A5B5-B245E463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F78F9-AE06-3D43-823B-DDA9504A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922-43E1-A44D-8878-FCA3B0FD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FA78-F207-B545-9CF6-EA13161B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A3CCE-3698-674D-9676-63B33AB1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F042-B2FB-0248-A4DA-B371F08B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0BE1-94A6-9D4D-AB00-CB6E4B02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ACE2-9B0A-E048-A0FC-ADEF304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932D-0B9C-C24A-B1C3-C04F860E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AB9C-F0F8-8F4D-B59C-2AF967DB5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C9D2A-140B-4C4F-AE00-E9DEE900F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7195E-7CDF-FB46-A3AB-11CDB746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E7A38-411D-1E4C-BC47-D4B66CF6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CD06-91D2-594F-9D87-DAEAB198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E209-F92E-C347-BB45-F1975B48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03A55-9669-9A4E-BCB2-7BE598A1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989B-D4C3-494C-AB7C-7D6E8554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E10BC-9DAE-8B45-BBA1-FA553ECB8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58F0D-3140-F948-AD0A-133B876A7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50FC1-6E38-BF4C-9C2E-54C1E23B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E5D4E-9ABF-9A4A-A044-269AC203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BE7DF-2D07-F84D-8B79-9EA535BC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E41-AAF7-7041-BB00-FA1E2FFD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54B06-8A67-D44A-A56B-68C4A60B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88454-43E2-154A-A461-C393D725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FF206-76C1-B546-80A5-85500AC9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FABD9-119E-0141-B9AC-6923E14E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3503D-FAD4-E243-ADFB-665DE502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90A75-CD72-2D4E-B03C-B0005072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626-B5D8-5B4A-B42E-27B2C91C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F6EC-160B-9543-892B-E9E10B06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80E27-66B6-4440-A998-32AD8E5D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15896-F191-EE4E-A4D2-1007117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F4E9A-82BD-5C45-B4DC-41CFEF46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0D1D-43F9-634E-819C-ACD58E8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BD-7C41-744A-BA84-82E614CC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8DE4A-9D89-9441-BD54-59C9E02A3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ADA-B060-7642-BD32-9E8F60CD2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DDD2-01D4-AF44-AB7F-33D817A5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D9E4-C5CE-B14B-A7C8-E2EA2A12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5898-54C6-8D42-876F-FCBE71C0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8B4E-8025-BA44-9D2B-A2E1A953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E433-60C3-3443-A460-9FF20727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7D01-7511-4140-9F14-355F4EB6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F95B-DC65-0F44-93C6-3652DA9BB1B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F8CD-C41C-3145-8CCF-8B30E0A43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2C6-4720-1845-B114-7BB950E55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6BE8-0E58-7F49-B2F1-BE89A6CE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13" Type="http://schemas.openxmlformats.org/officeDocument/2006/relationships/hyperlink" Target="https://www.youtube.com/watch?v=gfT7EGibry0" TargetMode="External"/><Relationship Id="rId3" Type="http://schemas.openxmlformats.org/officeDocument/2006/relationships/hyperlink" Target="https://en.wikipedia.org/wiki/Tableau_Software" TargetMode="External"/><Relationship Id="rId7" Type="http://schemas.openxmlformats.org/officeDocument/2006/relationships/hyperlink" Target="https://www.datacamp.com/promo/cyber-monday-2022" TargetMode="External"/><Relationship Id="rId12" Type="http://schemas.openxmlformats.org/officeDocument/2006/relationships/hyperlink" Target="https://www.youtube.com/watch?v=7Jl-RwkzqQ4" TargetMode="External"/><Relationship Id="rId2" Type="http://schemas.openxmlformats.org/officeDocument/2006/relationships/hyperlink" Target="https://s3.eu-west-1.amazonaws.com/course.oc-static.com/projects/DAN_UK_App_P1/Data+Lifecyc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edu/python/introduction" TargetMode="External"/><Relationship Id="rId11" Type="http://schemas.openxmlformats.org/officeDocument/2006/relationships/hyperlink" Target="https://www.coursera.org/articles/what-is-python-used-for-a-beginners-guide-to-using-python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365datascience.com/tutorials/sql-tutorials/database-vs-spreadsheet/https:/365datascience.com/tutorials/sql-tutorials/database-vs-spreadsheet/" TargetMode="External"/><Relationship Id="rId4" Type="http://schemas.openxmlformats.org/officeDocument/2006/relationships/hyperlink" Target="https://en.wikipedia.org/wiki/SQL" TargetMode="External"/><Relationship Id="rId9" Type="http://schemas.openxmlformats.org/officeDocument/2006/relationships/hyperlink" Target="https://www.tableau.com/why-tableau/what-is-tableau" TargetMode="External"/><Relationship Id="rId14" Type="http://schemas.openxmlformats.org/officeDocument/2006/relationships/hyperlink" Target="https://www.youtube.com/watch?v=tXPVZBnAZI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FD88-9642-DD41-A786-94EF0DE6F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DataSpace</a:t>
            </a:r>
            <a:r>
              <a:rPr lang="en-US" dirty="0"/>
              <a:t> BI Tools and Data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8CAE6-FA7D-8F47-9B06-D45C22111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Tableau, SQL, Python and Data Lifecycle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C5E49-631B-774B-951B-6C55F1AE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7" y="215900"/>
            <a:ext cx="5690727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EEC18-9743-2D45-8A17-DFA9C814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59" y="92376"/>
            <a:ext cx="5939141" cy="14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B31-64AC-2D41-BDDF-F632EA34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3156859" cy="1325563"/>
          </a:xfrm>
        </p:spPr>
        <p:txBody>
          <a:bodyPr/>
          <a:lstStyle/>
          <a:p>
            <a:r>
              <a:rPr lang="en-US" dirty="0"/>
              <a:t>Solutions by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153B-2B2B-B145-9C48-1EE0B347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45570"/>
          </a:xfrm>
        </p:spPr>
        <p:txBody>
          <a:bodyPr>
            <a:normAutofit/>
          </a:bodyPr>
          <a:lstStyle/>
          <a:p>
            <a:r>
              <a:rPr lang="en-US" dirty="0"/>
              <a:t>Storing the data in a database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215D94-8320-0046-B883-16E8515CF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5756" y="519589"/>
            <a:ext cx="5183187" cy="10166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F78A1-E2B7-8F44-A53A-36DB004B9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continued maintenance or the use of data quality cycle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9DCF706-8BF6-2843-8EE4-63B11729B4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1873" y="3374999"/>
            <a:ext cx="5183188" cy="271213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EC0D27-4475-374C-BB4E-4419DDFDB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444" y="3162615"/>
            <a:ext cx="50927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6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88D1-7A67-C64D-8903-07EB512C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D291-F385-F74E-AC47-D15C4E07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12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hlinkClick r:id="rId2"/>
              </a:rPr>
              <a:t>https://s3.eu-west-1.amazonaws.com/course.oc-static.com/projects/DAN_UK_App_P1/Data+Lifecycle.pdf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https://en.wikipedia.org/wiki/Tableau_Software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https://en.wikipedia.org/wiki/SQL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https://en.wikipedia.org/wiki/Python_(programming_language)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https://developers.google.com/edu/python/introduction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https://www.datacamp.com/promo/cyber-monday-2022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8"/>
              </a:rPr>
              <a:t>https://www.mysql.com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https://</a:t>
            </a:r>
            <a:r>
              <a:rPr lang="en-US" sz="1200" dirty="0" err="1"/>
              <a:t>www.tableau.com</a:t>
            </a:r>
            <a:r>
              <a:rPr lang="en-US" sz="1200" dirty="0"/>
              <a:t>/</a:t>
            </a:r>
            <a:r>
              <a:rPr lang="en-US" sz="1200" dirty="0" err="1"/>
              <a:t>en-gb</a:t>
            </a:r>
            <a:r>
              <a:rPr lang="en-US" sz="1200" dirty="0"/>
              <a:t>/trial/</a:t>
            </a:r>
            <a:r>
              <a:rPr lang="en-US" sz="1200" dirty="0" err="1"/>
              <a:t>tableau-software?utm_campaign_id</a:t>
            </a:r>
            <a:r>
              <a:rPr lang="en-US" sz="1200" dirty="0"/>
              <a:t>=2017049&amp;utm_campaign=</a:t>
            </a:r>
            <a:r>
              <a:rPr lang="en-US" sz="1200" dirty="0" err="1"/>
              <a:t>Prospecting-CORE-ALL-ALL-ALL-ALL&amp;utm_medium</a:t>
            </a:r>
            <a:r>
              <a:rPr lang="en-US" sz="1200" dirty="0"/>
              <a:t>=</a:t>
            </a:r>
            <a:r>
              <a:rPr lang="en-US" sz="1200" dirty="0" err="1"/>
              <a:t>Paid+Search&amp;utm_source</a:t>
            </a:r>
            <a:r>
              <a:rPr lang="en-US" sz="1200" dirty="0"/>
              <a:t>=</a:t>
            </a:r>
            <a:r>
              <a:rPr lang="en-US" sz="1200" dirty="0" err="1"/>
              <a:t>Google+Search&amp;utm_language</a:t>
            </a:r>
            <a:r>
              <a:rPr lang="en-US" sz="1200" dirty="0"/>
              <a:t>=</a:t>
            </a:r>
            <a:r>
              <a:rPr lang="en-US" sz="1200" dirty="0" err="1"/>
              <a:t>EN&amp;utm_country</a:t>
            </a:r>
            <a:r>
              <a:rPr lang="en-US" sz="1200" dirty="0"/>
              <a:t>=</a:t>
            </a:r>
            <a:r>
              <a:rPr lang="en-US" sz="1200" dirty="0" err="1"/>
              <a:t>UKI&amp;kw</a:t>
            </a:r>
            <a:r>
              <a:rPr lang="en-US" sz="1200" dirty="0"/>
              <a:t>=%2Bwhat%20%2Bis%20%2Btableau&amp;adgroup=</a:t>
            </a:r>
            <a:r>
              <a:rPr lang="en-US" sz="1200" dirty="0" err="1"/>
              <a:t>CTX-Brand-General-EN-B&amp;adused</a:t>
            </a:r>
            <a:r>
              <a:rPr lang="en-US" sz="1200" dirty="0"/>
              <a:t>=532018551512&amp;matchtype=</a:t>
            </a:r>
            <a:r>
              <a:rPr lang="en-US" sz="1200" dirty="0" err="1"/>
              <a:t>b&amp;placement</a:t>
            </a:r>
            <a:r>
              <a:rPr lang="en-US" sz="1200" dirty="0"/>
              <a:t>=&amp;d=7013y000000vYhH&amp;nc=7013y0000029zDnAAI&amp;cq_cmp=13796808384&amp;cq_net=</a:t>
            </a:r>
            <a:r>
              <a:rPr lang="en-US" sz="1200" dirty="0" err="1"/>
              <a:t>g&amp;cq_plac</a:t>
            </a:r>
            <a:r>
              <a:rPr lang="en-US" sz="1200" dirty="0"/>
              <a:t>=&amp;</a:t>
            </a:r>
            <a:r>
              <a:rPr lang="en-US" sz="1200" dirty="0" err="1"/>
              <a:t>gclid</a:t>
            </a:r>
            <a:r>
              <a:rPr lang="en-US" sz="1200" dirty="0"/>
              <a:t>=Cj0KCQiAvqGcBhCJARIsAFQ5ke6djAwmuVGySdvNv7ypC3h_1CWji36TbnHO1JpPSRZa3OGaDhf6EIYaArgEEALw_wcB&amp;gclsrc=</a:t>
            </a:r>
            <a:r>
              <a:rPr lang="en-US" sz="1200" dirty="0" err="1"/>
              <a:t>aw.ds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9"/>
              </a:rPr>
              <a:t>https://www.tableau.com/why-tableau/what-is-tableau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10"/>
              </a:rPr>
              <a:t>https://365datascience.com/tutorials/sql-tutorials/database-vs-spreadsheet/https://365datascience.com/tutorials/sql-tutorials/database-vs-spreadsheet/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11"/>
              </a:rPr>
              <a:t>https://www.coursera.org/articles/what-is-python-used-for-a-beginners-guide-to-using-python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2"/>
              </a:rPr>
              <a:t>https://www.youtube.com/watch?v=7Jl-RwkzqQ4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13"/>
              </a:rPr>
              <a:t>https://www.youtube.com/watch?v=gfT7EGibry0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14"/>
              </a:rPr>
              <a:t>https://www.youtube.com/watch?v=tXPVZBnAZIA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294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6C383-DB29-7A45-8B01-1C8D73EB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6" y="238528"/>
            <a:ext cx="11360267" cy="2039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42B39-AC10-0049-A380-554E079D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73580"/>
            <a:ext cx="12192000" cy="41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7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CC4D4-FCCC-4F42-9772-FF1CB96ED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4274"/>
            <a:ext cx="11605189" cy="3648280"/>
          </a:xfrm>
        </p:spPr>
      </p:pic>
    </p:spTree>
    <p:extLst>
      <p:ext uri="{BB962C8B-B14F-4D97-AF65-F5344CB8AC3E}">
        <p14:creationId xmlns:p14="http://schemas.microsoft.com/office/powerpoint/2010/main" val="83993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EEE-A784-3B4B-9CC0-0ADCEECC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Helvetica" pitchFamily="2" charset="0"/>
              </a:rPr>
              <a:t>Tableau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EF48-D4E1-4447-9FB4-947A8F3A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" pitchFamily="2" charset="0"/>
              </a:rPr>
              <a:t>Sophisticated BI platform</a:t>
            </a:r>
            <a:r>
              <a:rPr lang="en-GB" dirty="0">
                <a:effectLst/>
                <a:latin typeface="Helvetica" pitchFamily="2" charset="0"/>
              </a:rPr>
              <a:t> </a:t>
            </a:r>
          </a:p>
          <a:p>
            <a:pPr marL="0" indent="0">
              <a:buNone/>
            </a:pPr>
            <a:endParaRPr lang="en-GB" dirty="0">
              <a:effectLst/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The idea is for everyone to be able to use Tableau</a:t>
            </a:r>
            <a:r>
              <a:rPr lang="en-GB" dirty="0">
                <a:effectLst/>
                <a:latin typeface="Helvetica" pitchFamily="2" charset="0"/>
              </a:rPr>
              <a:t> </a:t>
            </a:r>
          </a:p>
          <a:p>
            <a:pPr marL="0" indent="0">
              <a:buNone/>
            </a:pPr>
            <a:endParaRPr lang="en-GB" dirty="0">
              <a:effectLst/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They </a:t>
            </a:r>
            <a:r>
              <a:rPr lang="en-GB" dirty="0">
                <a:latin typeface="Helvetica" pitchFamily="2" charset="0"/>
              </a:rPr>
              <a:t>have number of software products</a:t>
            </a:r>
            <a:r>
              <a:rPr lang="en-GB" dirty="0">
                <a:effectLst/>
                <a:latin typeface="Helvetica" pitchFamily="2" charset="0"/>
              </a:rPr>
              <a:t> 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Tableau Public vs Tableau Desktop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935B8-3C40-0946-9729-08BEEACD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23843"/>
            <a:ext cx="12192000" cy="5553120"/>
          </a:xfrm>
        </p:spPr>
      </p:pic>
    </p:spTree>
    <p:extLst>
      <p:ext uri="{BB962C8B-B14F-4D97-AF65-F5344CB8AC3E}">
        <p14:creationId xmlns:p14="http://schemas.microsoft.com/office/powerpoint/2010/main" val="323650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813A-09F7-1C42-8103-1ACD894F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Helvetica" pitchFamily="2" charset="0"/>
              </a:rPr>
              <a:t>SQL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AE3F-B730-3A48-9BFE-94A2C67C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598"/>
            <a:ext cx="10515600" cy="485236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SQL stands for Structured Query Language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Used by both IT and business professionals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SQL database also known as relational database</a:t>
            </a:r>
          </a:p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Different RDBMSs</a:t>
            </a:r>
            <a:r>
              <a:rPr lang="en-GB" dirty="0">
                <a:effectLst/>
                <a:latin typeface="Helvetica" pitchFamily="2" charset="0"/>
              </a:rPr>
              <a:t> (</a:t>
            </a:r>
            <a:r>
              <a:rPr lang="en-GB" dirty="0">
                <a:latin typeface="Helvetica" pitchFamily="2" charset="0"/>
              </a:rPr>
              <a:t>MySQL Workbench, PostgreSQL, Oracle DB, MS SQL Server, and others)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Benefits of using SQL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3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980E9-8957-0E45-8494-36EB13FF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944E-8637-A948-A2F6-9FEE9DF7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Helvetica" pitchFamily="2" charset="0"/>
              </a:rPr>
              <a:t>Python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6D8D-5B54-5441-A6BC-9979BB54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239"/>
            <a:ext cx="10515600" cy="4732724"/>
          </a:xfrm>
        </p:spPr>
        <p:txBody>
          <a:bodyPr>
            <a:normAutofit lnSpcReduction="10000"/>
          </a:bodyPr>
          <a:lstStyle/>
          <a:p>
            <a:r>
              <a:rPr lang="en-GB" i="1" dirty="0"/>
              <a:t>Python is a general-purpose programming language</a:t>
            </a:r>
          </a:p>
          <a:p>
            <a:endParaRPr lang="en-GB" i="1" dirty="0"/>
          </a:p>
          <a:p>
            <a:r>
              <a:rPr lang="en-GB" i="1" dirty="0"/>
              <a:t>Aims to make coding easier and has emphasis on readability</a:t>
            </a:r>
          </a:p>
          <a:p>
            <a:endParaRPr lang="en-GB" i="1" dirty="0"/>
          </a:p>
          <a:p>
            <a:r>
              <a:rPr lang="en-GB" i="1" dirty="0"/>
              <a:t>Used for software and web development it has a wide application in the data visualisation, analytics and engineering, and AI and machine learning</a:t>
            </a:r>
            <a:r>
              <a:rPr lang="en-GB" i="1" dirty="0">
                <a:effectLst/>
              </a:rPr>
              <a:t> </a:t>
            </a:r>
          </a:p>
          <a:p>
            <a:endParaRPr lang="en-GB" i="1" dirty="0"/>
          </a:p>
          <a:p>
            <a:r>
              <a:rPr lang="en-GB" i="1" dirty="0"/>
              <a:t>Adopted by Wide range of financial institutions, government agencies, as well as companies like Intel, IBM, NASA, Google, Reddit, YouTube and many more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875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B78-358A-0644-BC3F-7D9ED57C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dirty="0">
                <a:latin typeface="Helvetica" pitchFamily="2" charset="0"/>
              </a:rPr>
              <a:t>Data Lifecycle</a:t>
            </a:r>
            <a:endParaRPr lang="en-US" i="1" dirty="0">
              <a:latin typeface="Helvetic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B690-1E21-5241-8D35-C9475C2F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23" y="1690688"/>
            <a:ext cx="4439028" cy="82391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pPr algn="ctr"/>
            <a:r>
              <a:rPr lang="en-GB" i="1" dirty="0">
                <a:latin typeface="Helvetica" pitchFamily="2" charset="0"/>
              </a:rPr>
              <a:t>The journey of the data from ‘birth to death’ </a:t>
            </a:r>
            <a:endParaRPr lang="en-GB" i="1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A25BD0-DC36-E144-94FA-602D3B166C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65" y="2466619"/>
            <a:ext cx="3788266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1F388-4917-0646-B9C0-7A5AAB849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37675" y="1681163"/>
            <a:ext cx="5817713" cy="82391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GB" sz="2900" i="1" dirty="0">
                <a:latin typeface="Helvetica" pitchFamily="2" charset="0"/>
              </a:rPr>
              <a:t>The Data Analysis Lifecycle </a:t>
            </a:r>
            <a:endParaRPr lang="en-GB" sz="2900" i="1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817199-9DBD-2C4D-9F19-3028693649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975817" y="2466619"/>
            <a:ext cx="2196383" cy="368458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39B6D-B7D9-F54A-B08C-241C957B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142" y="2689485"/>
            <a:ext cx="5708893" cy="32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7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1DBF-62E6-B74A-BAA1-59171BB7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Lifecycle Followed by </a:t>
            </a:r>
            <a:r>
              <a:rPr lang="en-US" dirty="0" err="1"/>
              <a:t>DataSpace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17BE-A740-8F40-BA43-4D901B5F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3521"/>
          </a:xfrm>
        </p:spPr>
        <p:txBody>
          <a:bodyPr/>
          <a:lstStyle/>
          <a:p>
            <a:r>
              <a:rPr lang="en-US" dirty="0"/>
              <a:t>Data Lifecycle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8623-8DFD-EB44-8CB7-A1E5A5A22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684"/>
            <a:ext cx="5157787" cy="404497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Creating the data </a:t>
            </a:r>
          </a:p>
          <a:p>
            <a:endParaRPr lang="en-US" sz="2400" dirty="0"/>
          </a:p>
          <a:p>
            <a:r>
              <a:rPr lang="en-GB" sz="2400" dirty="0"/>
              <a:t>Stored the data </a:t>
            </a:r>
          </a:p>
          <a:p>
            <a:endParaRPr lang="en-US" sz="2400" dirty="0"/>
          </a:p>
          <a:p>
            <a:r>
              <a:rPr lang="en-GB" sz="2400" dirty="0"/>
              <a:t>Using the data</a:t>
            </a:r>
          </a:p>
          <a:p>
            <a:endParaRPr lang="en-GB" sz="2400" dirty="0"/>
          </a:p>
          <a:p>
            <a:r>
              <a:rPr lang="en-GB" sz="2400" dirty="0"/>
              <a:t>Archiving the data</a:t>
            </a:r>
          </a:p>
          <a:p>
            <a:endParaRPr lang="en-GB" sz="2400" dirty="0"/>
          </a:p>
          <a:p>
            <a:r>
              <a:rPr lang="en-GB" sz="2400" dirty="0"/>
              <a:t>Deleting the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BBBEF-B2D0-B245-BEBB-72B9AFD2B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3521"/>
          </a:xfrm>
        </p:spPr>
        <p:txBody>
          <a:bodyPr/>
          <a:lstStyle/>
          <a:p>
            <a:r>
              <a:rPr lang="en-US" dirty="0"/>
              <a:t>Data Analysis Lifecycle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1C333-E79F-C940-9352-6E2E4538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684"/>
            <a:ext cx="5183188" cy="404497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Acquiring the data (collection)</a:t>
            </a:r>
          </a:p>
          <a:p>
            <a:endParaRPr lang="en-US" sz="2400" dirty="0"/>
          </a:p>
          <a:p>
            <a:r>
              <a:rPr lang="en-US" sz="2400" dirty="0"/>
              <a:t>Transforming and organizing the data.</a:t>
            </a:r>
          </a:p>
          <a:p>
            <a:endParaRPr lang="en-US" sz="2400" dirty="0"/>
          </a:p>
          <a:p>
            <a:r>
              <a:rPr lang="en-US" sz="2400" dirty="0"/>
              <a:t>Analyzing the data (graphs and charts)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Communicating the data (reporting)</a:t>
            </a:r>
          </a:p>
          <a:p>
            <a:endParaRPr lang="en-US" sz="2400" dirty="0"/>
          </a:p>
          <a:p>
            <a:r>
              <a:rPr lang="en-US" sz="2400" dirty="0"/>
              <a:t>Maintaining the data.</a:t>
            </a:r>
          </a:p>
        </p:txBody>
      </p:sp>
    </p:spTree>
    <p:extLst>
      <p:ext uri="{BB962C8B-B14F-4D97-AF65-F5344CB8AC3E}">
        <p14:creationId xmlns:p14="http://schemas.microsoft.com/office/powerpoint/2010/main" val="141743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556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Introduction to DataSpace BI Tools and Data Lifecycle</vt:lpstr>
      <vt:lpstr>PowerPoint Presentation</vt:lpstr>
      <vt:lpstr>Tableau overview</vt:lpstr>
      <vt:lpstr>PowerPoint Presentation</vt:lpstr>
      <vt:lpstr>SQL overview</vt:lpstr>
      <vt:lpstr>PowerPoint Presentation</vt:lpstr>
      <vt:lpstr>Python overview</vt:lpstr>
      <vt:lpstr>Data Lifecycle</vt:lpstr>
      <vt:lpstr>Data Lifecycle Followed by DataSpace</vt:lpstr>
      <vt:lpstr>Solutions by  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DataSpace BI Tools and Data Lifecycle</dc:title>
  <dc:creator>Aleksanadar Aleksandrov Peshev (Student)</dc:creator>
  <cp:lastModifiedBy>Aleksanadar Aleksandrov Peshev (Student)</cp:lastModifiedBy>
  <cp:revision>7</cp:revision>
  <dcterms:created xsi:type="dcterms:W3CDTF">2022-11-20T20:50:32Z</dcterms:created>
  <dcterms:modified xsi:type="dcterms:W3CDTF">2022-12-04T00:22:05Z</dcterms:modified>
</cp:coreProperties>
</file>