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7" r:id="rId2"/>
    <p:sldId id="260" r:id="rId3"/>
    <p:sldId id="258" r:id="rId4"/>
    <p:sldId id="273" r:id="rId5"/>
    <p:sldId id="261" r:id="rId6"/>
    <p:sldId id="259" r:id="rId7"/>
    <p:sldId id="265" r:id="rId8"/>
    <p:sldId id="262" r:id="rId9"/>
    <p:sldId id="268" r:id="rId10"/>
    <p:sldId id="263" r:id="rId11"/>
    <p:sldId id="266" r:id="rId12"/>
    <p:sldId id="269" r:id="rId13"/>
    <p:sldId id="270" r:id="rId14"/>
    <p:sldId id="274" r:id="rId15"/>
    <p:sldId id="275" r:id="rId16"/>
    <p:sldId id="267" r:id="rId17"/>
    <p:sldId id="27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7"/>
    <p:restoredTop sz="94674"/>
  </p:normalViewPr>
  <p:slideViewPr>
    <p:cSldViewPr snapToGrid="0">
      <p:cViewPr varScale="1">
        <p:scale>
          <a:sx n="124" d="100"/>
          <a:sy n="124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9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2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8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36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2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8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2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1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7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8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9E622-CD6F-7D45-95B0-4AD90641B78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405F-8347-DD4C-9727-6E2CAC18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5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uscapita.com/service-delivery-optimization" TargetMode="External"/><Relationship Id="rId13" Type="http://schemas.openxmlformats.org/officeDocument/2006/relationships/hyperlink" Target="https://www.oracle.com/analytics/what-is-planning-and-forecasting/" TargetMode="External"/><Relationship Id="rId18" Type="http://schemas.openxmlformats.org/officeDocument/2006/relationships/hyperlink" Target="https://www.cioreview.com/news/common-data-challenges-and-solutions-nid-26885-cid-22.html" TargetMode="External"/><Relationship Id="rId3" Type="http://schemas.openxmlformats.org/officeDocument/2006/relationships/image" Target="../media/image17.jpg"/><Relationship Id="rId7" Type="http://schemas.openxmlformats.org/officeDocument/2006/relationships/hyperlink" Target="https://www.govloop.com/resources/optimizing-service-delivery-through-data-analytics/" TargetMode="External"/><Relationship Id="rId12" Type="http://schemas.openxmlformats.org/officeDocument/2006/relationships/hyperlink" Target="https://www.govloop.com/resources/using-open-data-increase-government-transparency-accountability/" TargetMode="External"/><Relationship Id="rId17" Type="http://schemas.openxmlformats.org/officeDocument/2006/relationships/hyperlink" Target="https://www2.deloitte.com/us/en/insights/industry/public-sector/challenges-data-driven-government.html" TargetMode="External"/><Relationship Id="rId2" Type="http://schemas.openxmlformats.org/officeDocument/2006/relationships/image" Target="../media/image16.png"/><Relationship Id="rId16" Type="http://schemas.openxmlformats.org/officeDocument/2006/relationships/hyperlink" Target="https://www.edq.com/blog/importance-of-data-quality-data-accuracy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undp.org/content/undp/en/home/librarypage/poverty-reduction/using-data-for-evidence-based-decision-making.html" TargetMode="External"/><Relationship Id="rId11" Type="http://schemas.openxmlformats.org/officeDocument/2006/relationships/hyperlink" Target="https://www.oecd.org/gov/transparency-and-accountability.htm" TargetMode="External"/><Relationship Id="rId5" Type="http://schemas.openxmlformats.org/officeDocument/2006/relationships/hyperlink" Target="https://blogs.lse.ac.uk/politicsandpolicy/what-is-evidence-based-policy-key-concepts-and-debates/" TargetMode="External"/><Relationship Id="rId15" Type="http://schemas.openxmlformats.org/officeDocument/2006/relationships/hyperlink" Target="https://www.investopedia.com/terms/d/data-collection-and-analysis-methods.asp" TargetMode="External"/><Relationship Id="rId10" Type="http://schemas.openxmlformats.org/officeDocument/2006/relationships/hyperlink" Target="https://www.smartsheet.com/content/performance-monitoring-importance" TargetMode="External"/><Relationship Id="rId4" Type="http://schemas.openxmlformats.org/officeDocument/2006/relationships/hyperlink" Target="https://blog.minitab.com/en/what-is-data-a-beginners-guide-to-data-types-sources-and-analysis" TargetMode="External"/><Relationship Id="rId9" Type="http://schemas.openxmlformats.org/officeDocument/2006/relationships/hyperlink" Target="https://icma.org/articles/pm-magazine/performance-management-local-government" TargetMode="External"/><Relationship Id="rId14" Type="http://schemas.openxmlformats.org/officeDocument/2006/relationships/hyperlink" Target="https://www.thehartford.com/business-insurance/strategy/importance-of-planning-in-business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icma.org/articles/pm-magazine/performance-management-local-government" TargetMode="External"/><Relationship Id="rId13" Type="http://schemas.openxmlformats.org/officeDocument/2006/relationships/hyperlink" Target="https://www.thehartford.com/business-insurance/strategy/importance-of-planning-in-business" TargetMode="External"/><Relationship Id="rId3" Type="http://schemas.openxmlformats.org/officeDocument/2006/relationships/hyperlink" Target="https://blog.minitab.com/en/what-is-data-a-beginners-guide-to-data-types-sources-and-analysis" TargetMode="External"/><Relationship Id="rId7" Type="http://schemas.openxmlformats.org/officeDocument/2006/relationships/hyperlink" Target="https://www.opuscapita.com/service-delivery-optimization" TargetMode="External"/><Relationship Id="rId12" Type="http://schemas.openxmlformats.org/officeDocument/2006/relationships/hyperlink" Target="https://www.oracle.com/analytics/what-is-planning-and-forecasting/" TargetMode="External"/><Relationship Id="rId17" Type="http://schemas.openxmlformats.org/officeDocument/2006/relationships/hyperlink" Target="https://www.cioreview.com/news/common-data-challenges-and-solutions-nid-26885-cid-22.html" TargetMode="External"/><Relationship Id="rId2" Type="http://schemas.openxmlformats.org/officeDocument/2006/relationships/image" Target="../media/image16.png"/><Relationship Id="rId16" Type="http://schemas.openxmlformats.org/officeDocument/2006/relationships/hyperlink" Target="https://www2.deloitte.com/us/en/insights/industry/public-sector/challenges-data-driven-government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vloop.com/resources/optimizing-service-delivery-through-data-analytics/" TargetMode="External"/><Relationship Id="rId11" Type="http://schemas.openxmlformats.org/officeDocument/2006/relationships/hyperlink" Target="https://www.govloop.com/resources/using-open-data-increase-government-transparency-accountability/" TargetMode="External"/><Relationship Id="rId5" Type="http://schemas.openxmlformats.org/officeDocument/2006/relationships/hyperlink" Target="https://www.undp.org/content/undp/en/home/librarypage/poverty-reduction/using-data-for-evidence-based-decision-making.html" TargetMode="External"/><Relationship Id="rId15" Type="http://schemas.openxmlformats.org/officeDocument/2006/relationships/hyperlink" Target="https://www.edq.com/blog/importance-of-data-quality-data-accuracy/" TargetMode="External"/><Relationship Id="rId10" Type="http://schemas.openxmlformats.org/officeDocument/2006/relationships/hyperlink" Target="https://www.oecd.org/gov/transparency-and-accountability.htm" TargetMode="External"/><Relationship Id="rId4" Type="http://schemas.openxmlformats.org/officeDocument/2006/relationships/hyperlink" Target="https://blogs.lse.ac.uk/politicsandpolicy/what-is-evidence-based-policy-key-concepts-and-debates/" TargetMode="External"/><Relationship Id="rId9" Type="http://schemas.openxmlformats.org/officeDocument/2006/relationships/hyperlink" Target="https://www.smartsheet.com/content/performance-monitoring-importance" TargetMode="External"/><Relationship Id="rId14" Type="http://schemas.openxmlformats.org/officeDocument/2006/relationships/hyperlink" Target="https://www.investopedia.com/terms/d/data-collection-and-analysis-methods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6DC2BE-C827-0425-7BD2-4338A25535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-1" y="0"/>
            <a:ext cx="585710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D88D72-756C-39C0-8105-0DE4456BB1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5857103" y="0"/>
            <a:ext cx="6334897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9B431CF-57D3-8894-A438-38A5A30C0176}"/>
              </a:ext>
            </a:extLst>
          </p:cNvPr>
          <p:cNvSpPr txBox="1">
            <a:spLocks/>
          </p:cNvSpPr>
          <p:nvPr/>
        </p:nvSpPr>
        <p:spPr>
          <a:xfrm>
            <a:off x="1524000" y="1382045"/>
            <a:ext cx="9144000" cy="22631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800" b="1" i="1" dirty="0">
                <a:solidFill>
                  <a:srgbClr val="C00000"/>
                </a:solidFill>
                <a:latin typeface="Helvetica" pitchFamily="2" charset="0"/>
              </a:rPr>
              <a:t>The Role of Data in the Successful Operation of Councils </a:t>
            </a:r>
            <a:endParaRPr lang="en-US" sz="4800" b="1" i="1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3F52AF1-B755-CFA9-CF6E-5503B44ADD0E}"/>
              </a:ext>
            </a:extLst>
          </p:cNvPr>
          <p:cNvSpPr txBox="1">
            <a:spLocks/>
          </p:cNvSpPr>
          <p:nvPr/>
        </p:nvSpPr>
        <p:spPr>
          <a:xfrm>
            <a:off x="1285103" y="4847374"/>
            <a:ext cx="9144000" cy="10363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rgbClr val="C00000"/>
                </a:solidFill>
                <a:latin typeface="Brush Script MT" panose="03060802040406070304" pitchFamily="66" charset="77"/>
              </a:rPr>
              <a:t>By Aleksandar Peshev</a:t>
            </a:r>
          </a:p>
        </p:txBody>
      </p:sp>
    </p:spTree>
    <p:extLst>
      <p:ext uri="{BB962C8B-B14F-4D97-AF65-F5344CB8AC3E}">
        <p14:creationId xmlns:p14="http://schemas.microsoft.com/office/powerpoint/2010/main" val="346991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A45EC8-2965-8994-B5DF-DA997100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-18786" y="-2525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AC5782-66FA-FA31-7F7C-EE3525208EAE}"/>
              </a:ext>
            </a:extLst>
          </p:cNvPr>
          <p:cNvSpPr txBox="1"/>
          <p:nvPr/>
        </p:nvSpPr>
        <p:spPr>
          <a:xfrm>
            <a:off x="18786" y="152395"/>
            <a:ext cx="12154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Helvetica" pitchFamily="2" charset="0"/>
              </a:rPr>
              <a:t>Planning and Forecasting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9B2A6-3938-BE62-E2DD-BF37A946DAB7}"/>
              </a:ext>
            </a:extLst>
          </p:cNvPr>
          <p:cNvSpPr txBox="1"/>
          <p:nvPr/>
        </p:nvSpPr>
        <p:spPr>
          <a:xfrm>
            <a:off x="779294" y="125679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-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62CA-94EE-76BC-B14F-34718198B612}"/>
              </a:ext>
            </a:extLst>
          </p:cNvPr>
          <p:cNvSpPr txBox="1"/>
          <p:nvPr/>
        </p:nvSpPr>
        <p:spPr>
          <a:xfrm>
            <a:off x="679852" y="2658811"/>
            <a:ext cx="8443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- Importance of planning and forecasting</a:t>
            </a:r>
          </a:p>
          <a:p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  in Council operations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90EFA-09A1-38FD-91EA-0793A9E5D38B}"/>
              </a:ext>
            </a:extLst>
          </p:cNvPr>
          <p:cNvSpPr txBox="1"/>
          <p:nvPr/>
        </p:nvSpPr>
        <p:spPr>
          <a:xfrm>
            <a:off x="910218" y="4461260"/>
            <a:ext cx="8622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- Examples of how data can help</a:t>
            </a:r>
          </a:p>
          <a:p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  Councils plan and forecast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6520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00D8C2-F4F3-1DE3-68BB-CB61FA7B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7383D-FB9F-CB13-3105-EA43021923D4}"/>
              </a:ext>
            </a:extLst>
          </p:cNvPr>
          <p:cNvSpPr txBox="1"/>
          <p:nvPr/>
        </p:nvSpPr>
        <p:spPr>
          <a:xfrm>
            <a:off x="0" y="253407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effectLst/>
                <a:latin typeface="Helvetica" pitchFamily="2" charset="0"/>
              </a:rPr>
              <a:t>Service delivery optimization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CAE2D-4273-5A44-C756-188FA1491E68}"/>
              </a:ext>
            </a:extLst>
          </p:cNvPr>
          <p:cNvSpPr txBox="1"/>
          <p:nvPr/>
        </p:nvSpPr>
        <p:spPr>
          <a:xfrm>
            <a:off x="1792437" y="1440471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- Overview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EA16C-5D51-00F9-1AE0-95D7A152ADA5}"/>
              </a:ext>
            </a:extLst>
          </p:cNvPr>
          <p:cNvSpPr txBox="1"/>
          <p:nvPr/>
        </p:nvSpPr>
        <p:spPr>
          <a:xfrm>
            <a:off x="1792437" y="2977560"/>
            <a:ext cx="835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- Importance to the council’s operations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8C2B3-3A12-E396-4F86-0E5C9B29F310}"/>
              </a:ext>
            </a:extLst>
          </p:cNvPr>
          <p:cNvSpPr txBox="1"/>
          <p:nvPr/>
        </p:nvSpPr>
        <p:spPr>
          <a:xfrm>
            <a:off x="1688950" y="4514649"/>
            <a:ext cx="7301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Examples of how data can help </a:t>
            </a:r>
          </a:p>
          <a:p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	 optimize service delivery</a:t>
            </a:r>
          </a:p>
        </p:txBody>
      </p:sp>
    </p:spTree>
    <p:extLst>
      <p:ext uri="{BB962C8B-B14F-4D97-AF65-F5344CB8AC3E}">
        <p14:creationId xmlns:p14="http://schemas.microsoft.com/office/powerpoint/2010/main" val="179381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BF03CD-B643-A600-5866-D5F439120D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745864" y="1019287"/>
            <a:ext cx="10700272" cy="4012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E50887-9703-968E-29D8-E6C1E2A9E6FF}"/>
              </a:ext>
            </a:extLst>
          </p:cNvPr>
          <p:cNvSpPr txBox="1"/>
          <p:nvPr/>
        </p:nvSpPr>
        <p:spPr>
          <a:xfrm>
            <a:off x="0" y="24984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rgbClr val="C00000"/>
                </a:solidFill>
                <a:effectLst/>
                <a:latin typeface="Helvetica" pitchFamily="2" charset="0"/>
              </a:rPr>
              <a:t>Performance monitoring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F74A4-1682-D133-9C59-0A087B94E7B2}"/>
              </a:ext>
            </a:extLst>
          </p:cNvPr>
          <p:cNvSpPr txBox="1"/>
          <p:nvPr/>
        </p:nvSpPr>
        <p:spPr>
          <a:xfrm>
            <a:off x="0" y="1199144"/>
            <a:ext cx="832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Overview of performance monitoring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755AE-189F-F61D-1DE2-EBC304595004}"/>
              </a:ext>
            </a:extLst>
          </p:cNvPr>
          <p:cNvSpPr txBox="1"/>
          <p:nvPr/>
        </p:nvSpPr>
        <p:spPr>
          <a:xfrm>
            <a:off x="53788" y="2581835"/>
            <a:ext cx="8712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Importance of performance monitoring </a:t>
            </a:r>
          </a:p>
          <a:p>
            <a:r>
              <a:rPr lang="en-GB" sz="3600" dirty="0">
                <a:solidFill>
                  <a:srgbClr val="C00000"/>
                </a:solidFill>
                <a:latin typeface="Helvetica" pitchFamily="2" charset="0"/>
              </a:rPr>
              <a:t>	 </a:t>
            </a:r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in Council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CCB60-C473-7BFD-66D0-4E7F8E27A489}"/>
              </a:ext>
            </a:extLst>
          </p:cNvPr>
          <p:cNvSpPr txBox="1"/>
          <p:nvPr/>
        </p:nvSpPr>
        <p:spPr>
          <a:xfrm>
            <a:off x="53788" y="4324002"/>
            <a:ext cx="7956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- Examples of performance indicators </a:t>
            </a:r>
          </a:p>
          <a:p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  that Councils can monitor </a:t>
            </a:r>
            <a:endParaRPr lang="en-GB" sz="3600" dirty="0">
              <a:solidFill>
                <a:srgbClr val="C00000"/>
              </a:solidFill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4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3FEDEA-9EE9-A2BE-F1AA-805D4C06FD90}"/>
              </a:ext>
            </a:extLst>
          </p:cNvPr>
          <p:cNvSpPr txBox="1"/>
          <p:nvPr/>
        </p:nvSpPr>
        <p:spPr>
          <a:xfrm>
            <a:off x="0" y="301214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effectLst/>
                <a:latin typeface="Helvetica" pitchFamily="2" charset="0"/>
              </a:rPr>
              <a:t>Transparency and Accountability </a:t>
            </a:r>
            <a:endParaRPr lang="en-GB" sz="4000" b="1" dirty="0">
              <a:solidFill>
                <a:srgbClr val="C00000"/>
              </a:solidFill>
              <a:latin typeface="Helvetica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63A37-3CB8-6721-7C43-C9C2C2C6DE40}"/>
              </a:ext>
            </a:extLst>
          </p:cNvPr>
          <p:cNvSpPr txBox="1"/>
          <p:nvPr/>
        </p:nvSpPr>
        <p:spPr>
          <a:xfrm>
            <a:off x="1421027" y="1587313"/>
            <a:ext cx="823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- Overview in the context of the council.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35424-F057-9C68-D5CE-C042477E9507}"/>
              </a:ext>
            </a:extLst>
          </p:cNvPr>
          <p:cNvSpPr txBox="1"/>
          <p:nvPr/>
        </p:nvSpPr>
        <p:spPr>
          <a:xfrm>
            <a:off x="1421027" y="2656703"/>
            <a:ext cx="8486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- Importance to the council’s operations.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08E4E-61F9-62A1-F51E-33B9876E4362}"/>
              </a:ext>
            </a:extLst>
          </p:cNvPr>
          <p:cNvSpPr txBox="1"/>
          <p:nvPr/>
        </p:nvSpPr>
        <p:spPr>
          <a:xfrm>
            <a:off x="1421027" y="4070358"/>
            <a:ext cx="799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Examples of how data can promote</a:t>
            </a:r>
          </a:p>
          <a:p>
            <a:r>
              <a:rPr lang="en-GB" sz="3600" dirty="0">
                <a:solidFill>
                  <a:srgbClr val="C00000"/>
                </a:solidFill>
                <a:latin typeface="Helvetica" pitchFamily="2" charset="0"/>
              </a:rPr>
              <a:t>	 </a:t>
            </a:r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transparency and accountability.</a:t>
            </a:r>
            <a:endParaRPr lang="en-GB" sz="3600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8DBA8-1FDF-D817-5FF8-B5ACEF2415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9000"/>
          </a:blip>
          <a:stretch>
            <a:fillRect/>
          </a:stretch>
        </p:blipFill>
        <p:spPr>
          <a:xfrm>
            <a:off x="0" y="-18535"/>
            <a:ext cx="121590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01EE98-8B70-E38D-C2D3-50A23F28F762}"/>
              </a:ext>
            </a:extLst>
          </p:cNvPr>
          <p:cNvSpPr txBox="1"/>
          <p:nvPr/>
        </p:nvSpPr>
        <p:spPr>
          <a:xfrm>
            <a:off x="32953" y="111211"/>
            <a:ext cx="12159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effectLst/>
                <a:latin typeface="Helvetica" pitchFamily="2" charset="0"/>
              </a:rPr>
              <a:t>Challenges of using data in Council operations and addressing these challenges </a:t>
            </a:r>
            <a:endParaRPr lang="en-GB" sz="4000" b="1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99637-F05C-6FE2-EDE4-D4F32BAA8F11}"/>
              </a:ext>
            </a:extLst>
          </p:cNvPr>
          <p:cNvSpPr txBox="1"/>
          <p:nvPr/>
        </p:nvSpPr>
        <p:spPr>
          <a:xfrm>
            <a:off x="531341" y="1499228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- Data quality and accuracy 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51980-CE68-398F-58CB-698678E26736}"/>
              </a:ext>
            </a:extLst>
          </p:cNvPr>
          <p:cNvSpPr txBox="1"/>
          <p:nvPr/>
        </p:nvSpPr>
        <p:spPr>
          <a:xfrm>
            <a:off x="531341" y="2801380"/>
            <a:ext cx="286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- </a:t>
            </a:r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Access to data 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EA5C0-F45F-D3BA-AFE7-CF1BE6A1D550}"/>
              </a:ext>
            </a:extLst>
          </p:cNvPr>
          <p:cNvSpPr txBox="1"/>
          <p:nvPr/>
        </p:nvSpPr>
        <p:spPr>
          <a:xfrm>
            <a:off x="531341" y="4178614"/>
            <a:ext cx="3361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- </a:t>
            </a:r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Analysis paralysis 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E102D-DA26-4731-1AA7-5E3FF624C72E}"/>
              </a:ext>
            </a:extLst>
          </p:cNvPr>
          <p:cNvSpPr txBox="1"/>
          <p:nvPr/>
        </p:nvSpPr>
        <p:spPr>
          <a:xfrm>
            <a:off x="432486" y="5511113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- </a:t>
            </a:r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Resistance to change</a:t>
            </a:r>
            <a:endParaRPr lang="en-GB" sz="28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DCC65-F8CE-5566-BC8C-29023135035E}"/>
              </a:ext>
            </a:extLst>
          </p:cNvPr>
          <p:cNvSpPr txBox="1"/>
          <p:nvPr/>
        </p:nvSpPr>
        <p:spPr>
          <a:xfrm>
            <a:off x="7158474" y="1564396"/>
            <a:ext cx="412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- Prioritizing data quality </a:t>
            </a:r>
            <a:endParaRPr lang="en-GB" sz="28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E4CBF-87AF-60E9-ADA1-4EB27DBF9C82}"/>
              </a:ext>
            </a:extLst>
          </p:cNvPr>
          <p:cNvSpPr txBox="1"/>
          <p:nvPr/>
        </p:nvSpPr>
        <p:spPr>
          <a:xfrm>
            <a:off x="7158474" y="2662880"/>
            <a:ext cx="45031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- </a:t>
            </a:r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Breaking down data silos </a:t>
            </a:r>
            <a:endParaRPr lang="en-GB" sz="28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D7C81E-26A8-81C5-ED98-6E3E8B7CD218}"/>
              </a:ext>
            </a:extLst>
          </p:cNvPr>
          <p:cNvSpPr txBox="1"/>
          <p:nvPr/>
        </p:nvSpPr>
        <p:spPr>
          <a:xfrm>
            <a:off x="7158474" y="3824671"/>
            <a:ext cx="484459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- </a:t>
            </a:r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Focusing on KPIs </a:t>
            </a:r>
          </a:p>
          <a:p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(key performance indicators) </a:t>
            </a:r>
            <a:endParaRPr lang="en-GB" sz="2800" dirty="0">
              <a:solidFill>
                <a:srgbClr val="C00000"/>
              </a:solidFill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675D6-816E-3B7F-5DF7-B52E734B871C}"/>
              </a:ext>
            </a:extLst>
          </p:cNvPr>
          <p:cNvSpPr txBox="1"/>
          <p:nvPr/>
        </p:nvSpPr>
        <p:spPr>
          <a:xfrm>
            <a:off x="6853232" y="5641553"/>
            <a:ext cx="532229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- </a:t>
            </a:r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Emphasizing the value of data </a:t>
            </a:r>
            <a:endParaRPr lang="en-GB" sz="2800" dirty="0">
              <a:solidFill>
                <a:srgbClr val="C00000"/>
              </a:solidFill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4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5B932B-1879-23D9-9579-77821E0B04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1C0B4-B820-1F8E-A353-982CC353AA0E}"/>
              </a:ext>
            </a:extLst>
          </p:cNvPr>
          <p:cNvSpPr txBox="1"/>
          <p:nvPr/>
        </p:nvSpPr>
        <p:spPr>
          <a:xfrm>
            <a:off x="0" y="2458994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C00000"/>
                </a:solidFill>
                <a:effectLst/>
                <a:latin typeface="Helvetica" pitchFamily="2" charset="0"/>
              </a:rPr>
              <a:t>Data plays a crucial role in Council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C00000"/>
                </a:solidFill>
                <a:effectLst/>
                <a:latin typeface="Helvetica" pitchFamily="2" charset="0"/>
              </a:rPr>
              <a:t>Councils can use data for evidence-based decision-making, service delivery optimization, performance monitoring, transparency and accountability, and planning and forecasting.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C00000"/>
                </a:solidFill>
                <a:effectLst/>
                <a:latin typeface="Helvetica" pitchFamily="2" charset="0"/>
              </a:rPr>
              <a:t>Challenges in using data can be addressed with effective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C00000"/>
                </a:solidFill>
                <a:effectLst/>
                <a:latin typeface="Helvetica" pitchFamily="2" charset="0"/>
              </a:rPr>
              <a:t>Councils must prioritize the use of data to improve their operations and deliver better outcomes for their residents.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C00000"/>
                </a:solidFill>
                <a:effectLst/>
                <a:latin typeface="Helvetica" pitchFamily="2" charset="0"/>
              </a:rPr>
              <a:t>By embracing data-driven approaches, Councils can enhance their performance, promote public trust, and better serve their communities.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828BB-EE9D-B91C-711B-82A1E094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77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ACAC9B-408D-8A0B-896B-D24D808E324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1" y="1778000"/>
            <a:ext cx="12191999" cy="5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4F2B52-DCC2-79FC-BFBD-B22982E49294}"/>
              </a:ext>
            </a:extLst>
          </p:cNvPr>
          <p:cNvSpPr txBox="1"/>
          <p:nvPr/>
        </p:nvSpPr>
        <p:spPr>
          <a:xfrm>
            <a:off x="172995" y="1915297"/>
            <a:ext cx="71669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u="sng" dirty="0">
                <a:solidFill>
                  <a:srgbClr val="FFC000"/>
                </a:solidFill>
                <a:effectLst/>
                <a:latin typeface="Söh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https://blog.minitab.com/en/what-is-data-a-beginners-guide-to-data-types-sources-and-analysis</a:t>
            </a:r>
            <a:endParaRPr lang="en-GB" sz="1400" b="0" i="0" u="sng" dirty="0">
              <a:solidFill>
                <a:srgbClr val="FFC000"/>
              </a:solidFill>
              <a:effectLst/>
              <a:latin typeface="Söhne"/>
            </a:endParaRPr>
          </a:p>
          <a:p>
            <a:r>
              <a:rPr lang="en-US" sz="1400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https://blogs.lse.ac.uk/politicsandpolicy/what-is-evidence-based-policy-key-concepts-and-debates/</a:t>
            </a:r>
            <a:endParaRPr lang="en-GB" sz="1400" u="sng" dirty="0">
              <a:solidFill>
                <a:srgbClr val="FFC000"/>
              </a:solidFill>
              <a:latin typeface="Söhne"/>
            </a:endParaRPr>
          </a:p>
          <a:p>
            <a:r>
              <a:rPr lang="en-GB" sz="1400" b="0" i="0" u="sng" strike="noStrike" dirty="0">
                <a:solidFill>
                  <a:srgbClr val="FFC000"/>
                </a:solidFill>
                <a:effectLst/>
                <a:latin typeface="Söhn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https://www.undp.org/content/undp/en/home/librarypage/poverty-reduction/using-data-for-evidence-based-decision-making.html</a:t>
            </a:r>
            <a:endParaRPr lang="en-GB" sz="1400" b="0" i="0" u="sng" strike="noStrike" dirty="0">
              <a:solidFill>
                <a:srgbClr val="FFC000"/>
              </a:solidFill>
              <a:effectLst/>
              <a:latin typeface="Söhne"/>
            </a:endParaRPr>
          </a:p>
          <a:p>
            <a:r>
              <a:rPr lang="en-GB" sz="1400" b="0" i="0" u="sng" dirty="0">
                <a:solidFill>
                  <a:srgbClr val="FFC000"/>
                </a:solidFill>
                <a:effectLst/>
                <a:latin typeface="Söhn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https://www.govloop.com/resources/optimizing-service-delivery-through-data-analytics/</a:t>
            </a:r>
            <a:endParaRPr lang="en-GB" sz="1400" u="sng" dirty="0">
              <a:solidFill>
                <a:srgbClr val="FFC000"/>
              </a:solidFill>
              <a:latin typeface="Söhne"/>
            </a:endParaRPr>
          </a:p>
          <a:p>
            <a:r>
              <a:rPr lang="en-GB" sz="1400" b="0" i="0" u="sng" dirty="0">
                <a:solidFill>
                  <a:srgbClr val="FFC000"/>
                </a:solidFill>
                <a:effectLst/>
                <a:latin typeface="Söhn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https://www.opuscapita.com/service-delivery-optimization</a:t>
            </a:r>
            <a:endParaRPr lang="en-GB" sz="1400" b="0" i="0" u="sng" dirty="0">
              <a:solidFill>
                <a:srgbClr val="FFC000"/>
              </a:solidFill>
              <a:effectLst/>
              <a:latin typeface="Söhne"/>
            </a:endParaRPr>
          </a:p>
          <a:p>
            <a:r>
              <a:rPr lang="en-GB" sz="1400" b="0" i="0" u="sng" dirty="0">
                <a:solidFill>
                  <a:srgbClr val="FFC000"/>
                </a:solidFill>
                <a:effectLst/>
                <a:latin typeface="Söhn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https://icma.org/articles/pm-magazine/performance-management-local-government</a:t>
            </a:r>
            <a:endParaRPr lang="en-GB" sz="1400" u="sng" dirty="0">
              <a:solidFill>
                <a:srgbClr val="FFC000"/>
              </a:solidFill>
              <a:latin typeface="Söhne"/>
            </a:endParaRPr>
          </a:p>
          <a:p>
            <a:r>
              <a:rPr lang="en-GB" sz="1400" b="0" i="0" u="sng" dirty="0">
                <a:solidFill>
                  <a:srgbClr val="FFC000"/>
                </a:solidFill>
                <a:effectLst/>
                <a:latin typeface="Söhn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https://www.smartsheet.com/content/performance-monitoring-importance</a:t>
            </a:r>
            <a:endParaRPr lang="en-GB" sz="1400" b="0" i="0" u="sng" dirty="0">
              <a:solidFill>
                <a:srgbClr val="FFC000"/>
              </a:solidFill>
              <a:effectLst/>
              <a:latin typeface="Söhne"/>
            </a:endParaRPr>
          </a:p>
          <a:p>
            <a:r>
              <a:rPr lang="en-GB" sz="1400" b="0" i="0" u="sng" dirty="0">
                <a:solidFill>
                  <a:srgbClr val="FFC000"/>
                </a:solidFill>
                <a:effectLst/>
                <a:latin typeface="Söhne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https://www.oecd.org/gov/transparency-and-accountability.htm</a:t>
            </a:r>
            <a:endParaRPr lang="en-GB" sz="1400" u="sng" dirty="0">
              <a:solidFill>
                <a:srgbClr val="FFC000"/>
              </a:solidFill>
              <a:latin typeface="Söhne"/>
            </a:endParaRPr>
          </a:p>
          <a:p>
            <a:r>
              <a:rPr lang="en-GB" sz="1400" b="0" i="0" u="sng" dirty="0">
                <a:solidFill>
                  <a:srgbClr val="FFC000"/>
                </a:solidFill>
                <a:effectLst/>
                <a:latin typeface="Söhne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https://www.govloop.com/resources/using-open-data-increase-government-transparency-accountability/</a:t>
            </a:r>
            <a:endParaRPr lang="en-GB" sz="1400" b="0" i="0" u="sng" dirty="0">
              <a:solidFill>
                <a:srgbClr val="FFC000"/>
              </a:solidFill>
              <a:effectLst/>
              <a:latin typeface="Söhne"/>
            </a:endParaRPr>
          </a:p>
          <a:p>
            <a:r>
              <a:rPr lang="en-GB" sz="1400" b="0" i="0" u="sng" dirty="0">
                <a:solidFill>
                  <a:srgbClr val="FFC000"/>
                </a:solidFill>
                <a:effectLst/>
                <a:latin typeface="Söhne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https://www.oracle.com/analytics/what-is-planning-and-forecasting/</a:t>
            </a:r>
            <a:endParaRPr lang="en-GB" sz="1400" u="sng" dirty="0">
              <a:solidFill>
                <a:srgbClr val="FFC000"/>
              </a:solidFill>
              <a:latin typeface="Söhne"/>
            </a:endParaRPr>
          </a:p>
          <a:p>
            <a:r>
              <a:rPr lang="en-GB" sz="1400" b="0" i="0" u="sng" dirty="0">
                <a:solidFill>
                  <a:srgbClr val="FFC000"/>
                </a:solidFill>
                <a:effectLst/>
                <a:latin typeface="Söhne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https://www.thehartford.com/business-insurance/strategy/importance-of-planning-in-business</a:t>
            </a:r>
            <a:endParaRPr lang="en-GB" sz="1400" b="0" i="0" u="sng" dirty="0">
              <a:solidFill>
                <a:srgbClr val="FFC000"/>
              </a:solidFill>
              <a:effectLst/>
              <a:latin typeface="Söhne"/>
            </a:endParaRPr>
          </a:p>
          <a:p>
            <a:r>
              <a:rPr lang="en-GB" sz="1400" b="0" i="0" u="sng" dirty="0">
                <a:solidFill>
                  <a:srgbClr val="FFC000"/>
                </a:solidFill>
                <a:effectLst/>
                <a:latin typeface="Söhne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https://www.investopedia.com/terms/d/data-collection-and-analysis-methods.asp</a:t>
            </a:r>
            <a:endParaRPr lang="en-GB" sz="1400" u="sng" dirty="0">
              <a:solidFill>
                <a:srgbClr val="FFC000"/>
              </a:solidFill>
              <a:latin typeface="Söhne"/>
            </a:endParaRPr>
          </a:p>
          <a:p>
            <a:r>
              <a:rPr lang="en-GB" sz="1400" b="0" i="0" u="sng" dirty="0">
                <a:solidFill>
                  <a:srgbClr val="FFC000"/>
                </a:solidFill>
                <a:effectLst/>
                <a:latin typeface="Söhne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https://www.edq.com/blog/importance-of-data-quality-data-accuracy/</a:t>
            </a:r>
            <a:endParaRPr lang="en-GB" sz="1400" b="0" i="0" u="sng" dirty="0">
              <a:solidFill>
                <a:srgbClr val="FFC000"/>
              </a:solidFill>
              <a:effectLst/>
              <a:latin typeface="Söhne"/>
            </a:endParaRPr>
          </a:p>
          <a:p>
            <a:r>
              <a:rPr lang="en-GB" sz="1400" b="0" i="0" u="sng" dirty="0">
                <a:solidFill>
                  <a:srgbClr val="FFC000"/>
                </a:solidFill>
                <a:effectLst/>
                <a:latin typeface="Söhne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https://www2.deloitte.com/us/en/insights/industry/public-sector/challenges-data-driven-government.html</a:t>
            </a:r>
            <a:endParaRPr lang="en-GB" sz="1400" u="sng" dirty="0">
              <a:solidFill>
                <a:srgbClr val="FFC000"/>
              </a:solidFill>
              <a:latin typeface="Söhne"/>
            </a:endParaRPr>
          </a:p>
          <a:p>
            <a:r>
              <a:rPr lang="en-GB" sz="1400" b="0" i="0" u="sng" dirty="0">
                <a:solidFill>
                  <a:srgbClr val="FFC000"/>
                </a:solidFill>
                <a:effectLst/>
                <a:latin typeface="Söhne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https://www.cioreview.com/news/common-data-challenges-and-solutions-nid-26885-cid-22.html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2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828BB-EE9D-B91C-711B-82A1E094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77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25FE4-A1D0-E072-6ACE-9057B512E866}"/>
              </a:ext>
            </a:extLst>
          </p:cNvPr>
          <p:cNvSpPr txBox="1"/>
          <p:nvPr/>
        </p:nvSpPr>
        <p:spPr>
          <a:xfrm>
            <a:off x="172995" y="1915297"/>
            <a:ext cx="71669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u="sng" dirty="0">
                <a:solidFill>
                  <a:srgbClr val="C00000"/>
                </a:solidFill>
                <a:effectLst/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https://blog.minitab.com/en/what-is-data-a-beginners-guide-to-data-types-sources-and-analysis</a:t>
            </a:r>
            <a:endParaRPr lang="en-GB" sz="1400" b="0" i="0" u="sng" dirty="0">
              <a:solidFill>
                <a:srgbClr val="C00000"/>
              </a:solidFill>
              <a:effectLst/>
              <a:latin typeface="Söhne"/>
            </a:endParaRPr>
          </a:p>
          <a:p>
            <a:r>
              <a:rPr lang="en-US" sz="14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https://blogs.lse.ac.uk/politicsandpolicy/what-is-evidence-based-policy-key-concepts-and-debates/</a:t>
            </a:r>
            <a:endParaRPr lang="en-GB" sz="1400" u="sng" dirty="0">
              <a:solidFill>
                <a:srgbClr val="C00000"/>
              </a:solidFill>
              <a:latin typeface="Söhne"/>
            </a:endParaRPr>
          </a:p>
          <a:p>
            <a:r>
              <a:rPr lang="en-GB" sz="1400" b="0" i="0" u="sng" strike="noStrike" dirty="0">
                <a:solidFill>
                  <a:srgbClr val="C00000"/>
                </a:solidFill>
                <a:effectLst/>
                <a:latin typeface="Söhn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https://www.undp.org/content/undp/en/home/librarypage/poverty-reduction/using-data-for-evidence-based-decision-making.html</a:t>
            </a:r>
            <a:endParaRPr lang="en-GB" sz="1400" b="0" i="0" u="sng" strike="noStrike" dirty="0">
              <a:solidFill>
                <a:srgbClr val="C00000"/>
              </a:solidFill>
              <a:effectLst/>
              <a:latin typeface="Söhne"/>
            </a:endParaRPr>
          </a:p>
          <a:p>
            <a:r>
              <a:rPr lang="en-GB" sz="1400" b="0" i="0" u="sng" dirty="0">
                <a:solidFill>
                  <a:srgbClr val="C00000"/>
                </a:solidFill>
                <a:effectLst/>
                <a:latin typeface="Söhn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https://www.govloop.com/resources/optimizing-service-delivery-through-data-analytics/</a:t>
            </a:r>
            <a:endParaRPr lang="en-GB" sz="1400" u="sng" dirty="0">
              <a:solidFill>
                <a:srgbClr val="C00000"/>
              </a:solidFill>
              <a:latin typeface="Söhne"/>
            </a:endParaRPr>
          </a:p>
          <a:p>
            <a:r>
              <a:rPr lang="en-GB" sz="1400" b="0" i="0" u="sng" dirty="0">
                <a:solidFill>
                  <a:srgbClr val="C00000"/>
                </a:solidFill>
                <a:effectLst/>
                <a:latin typeface="Söhn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https://www.opuscapita.com/service-delivery-optimization</a:t>
            </a:r>
            <a:endParaRPr lang="en-GB" sz="1400" b="0" i="0" u="sng" dirty="0">
              <a:solidFill>
                <a:srgbClr val="C00000"/>
              </a:solidFill>
              <a:effectLst/>
              <a:latin typeface="Söhne"/>
            </a:endParaRPr>
          </a:p>
          <a:p>
            <a:r>
              <a:rPr lang="en-GB" sz="1400" b="0" i="0" u="sng" dirty="0">
                <a:solidFill>
                  <a:srgbClr val="C00000"/>
                </a:solidFill>
                <a:effectLst/>
                <a:latin typeface="Söhn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https://icma.org/articles/pm-magazine/performance-management-local-government</a:t>
            </a:r>
            <a:endParaRPr lang="en-GB" sz="1400" u="sng" dirty="0">
              <a:solidFill>
                <a:srgbClr val="C00000"/>
              </a:solidFill>
              <a:latin typeface="Söhne"/>
            </a:endParaRPr>
          </a:p>
          <a:p>
            <a:r>
              <a:rPr lang="en-GB" sz="1400" b="0" i="0" u="sng" dirty="0">
                <a:solidFill>
                  <a:srgbClr val="C00000"/>
                </a:solidFill>
                <a:effectLst/>
                <a:latin typeface="Söhn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https://www.smartsheet.com/content/performance-monitoring-importance</a:t>
            </a:r>
            <a:endParaRPr lang="en-GB" sz="1400" b="0" i="0" u="sng" dirty="0">
              <a:solidFill>
                <a:srgbClr val="C00000"/>
              </a:solidFill>
              <a:effectLst/>
              <a:latin typeface="Söhne"/>
            </a:endParaRPr>
          </a:p>
          <a:p>
            <a:r>
              <a:rPr lang="en-GB" sz="1400" b="0" i="0" u="sng" dirty="0">
                <a:solidFill>
                  <a:srgbClr val="C00000"/>
                </a:solidFill>
                <a:effectLst/>
                <a:latin typeface="Söhn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https://www.oecd.org/gov/transparency-and-accountability.htm</a:t>
            </a:r>
            <a:endParaRPr lang="en-GB" sz="1400" u="sng" dirty="0">
              <a:solidFill>
                <a:srgbClr val="C00000"/>
              </a:solidFill>
              <a:latin typeface="Söhne"/>
            </a:endParaRPr>
          </a:p>
          <a:p>
            <a:r>
              <a:rPr lang="en-GB" sz="1400" b="0" i="0" u="sng" dirty="0">
                <a:solidFill>
                  <a:srgbClr val="C00000"/>
                </a:solidFill>
                <a:effectLst/>
                <a:latin typeface="Söhne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https://www.govloop.com/resources/using-open-data-increase-government-transparency-accountability/</a:t>
            </a:r>
            <a:endParaRPr lang="en-GB" sz="1400" b="0" i="0" u="sng" dirty="0">
              <a:solidFill>
                <a:srgbClr val="C00000"/>
              </a:solidFill>
              <a:effectLst/>
              <a:latin typeface="Söhne"/>
            </a:endParaRPr>
          </a:p>
          <a:p>
            <a:r>
              <a:rPr lang="en-GB" sz="1400" b="0" i="0" u="sng" dirty="0">
                <a:solidFill>
                  <a:srgbClr val="C00000"/>
                </a:solidFill>
                <a:effectLst/>
                <a:latin typeface="Söhne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https://www.oracle.com/analytics/what-is-planning-and-forecasting/</a:t>
            </a:r>
            <a:endParaRPr lang="en-GB" sz="1400" u="sng" dirty="0">
              <a:solidFill>
                <a:srgbClr val="C00000"/>
              </a:solidFill>
              <a:latin typeface="Söhne"/>
            </a:endParaRPr>
          </a:p>
          <a:p>
            <a:r>
              <a:rPr lang="en-GB" sz="1400" b="0" i="0" u="sng" dirty="0">
                <a:solidFill>
                  <a:srgbClr val="C00000"/>
                </a:solidFill>
                <a:effectLst/>
                <a:latin typeface="Söhne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https://www.thehartford.com/business-insurance/strategy/importance-of-planning-in-business</a:t>
            </a:r>
            <a:endParaRPr lang="en-GB" sz="1400" b="0" i="0" u="sng" dirty="0">
              <a:solidFill>
                <a:srgbClr val="C00000"/>
              </a:solidFill>
              <a:effectLst/>
              <a:latin typeface="Söhne"/>
            </a:endParaRPr>
          </a:p>
          <a:p>
            <a:r>
              <a:rPr lang="en-GB" sz="1400" b="0" i="0" u="sng" dirty="0">
                <a:solidFill>
                  <a:srgbClr val="C00000"/>
                </a:solidFill>
                <a:effectLst/>
                <a:latin typeface="Söhne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https://www.investopedia.com/terms/d/data-collection-and-analysis-methods.asp</a:t>
            </a:r>
            <a:endParaRPr lang="en-GB" sz="1400" u="sng" dirty="0">
              <a:solidFill>
                <a:srgbClr val="C00000"/>
              </a:solidFill>
              <a:latin typeface="Söhne"/>
            </a:endParaRPr>
          </a:p>
          <a:p>
            <a:r>
              <a:rPr lang="en-GB" sz="1400" b="0" i="0" u="sng" dirty="0">
                <a:solidFill>
                  <a:srgbClr val="C00000"/>
                </a:solidFill>
                <a:effectLst/>
                <a:latin typeface="Söhne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https://www.edq.com/blog/importance-of-data-quality-data-accuracy/</a:t>
            </a:r>
            <a:endParaRPr lang="en-GB" sz="1400" b="0" i="0" u="sng" dirty="0">
              <a:solidFill>
                <a:srgbClr val="C00000"/>
              </a:solidFill>
              <a:effectLst/>
              <a:latin typeface="Söhne"/>
            </a:endParaRPr>
          </a:p>
          <a:p>
            <a:r>
              <a:rPr lang="en-GB" sz="1400" b="0" i="0" u="sng" dirty="0">
                <a:solidFill>
                  <a:srgbClr val="C00000"/>
                </a:solidFill>
                <a:effectLst/>
                <a:latin typeface="Söhne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https://www2.deloitte.com/us/en/insights/industry/public-sector/challenges-data-driven-government.html</a:t>
            </a:r>
            <a:endParaRPr lang="en-GB" sz="1400" u="sng" dirty="0">
              <a:solidFill>
                <a:srgbClr val="C00000"/>
              </a:solidFill>
              <a:latin typeface="Söhne"/>
            </a:endParaRPr>
          </a:p>
          <a:p>
            <a:r>
              <a:rPr lang="en-GB" sz="1400" b="0" i="0" u="sng" dirty="0">
                <a:solidFill>
                  <a:srgbClr val="C00000"/>
                </a:solidFill>
                <a:effectLst/>
                <a:latin typeface="Söhne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https://www.cioreview.com/news/common-data-challenges-and-solutions-nid-26885-cid-22.html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4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D0028F-9696-EF4C-8250-FEE8A287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6" y="238528"/>
            <a:ext cx="11360267" cy="2039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3DA0AD-85D0-5C4D-8437-F599EAE7F7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7443"/>
            <a:ext cx="12192000" cy="436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6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87926-E201-7B99-2AD3-3F4054589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067"/>
            <a:ext cx="12191999" cy="3206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FC77F-D2A0-A712-7347-40B991D19A38}"/>
              </a:ext>
            </a:extLst>
          </p:cNvPr>
          <p:cNvSpPr txBox="1"/>
          <p:nvPr/>
        </p:nvSpPr>
        <p:spPr>
          <a:xfrm>
            <a:off x="0" y="2621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0000"/>
                </a:solidFill>
                <a:latin typeface="Helvetica" pitchFamily="2" charset="0"/>
              </a:rPr>
              <a:t>What is data?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FFCFB-7E08-86E5-B0C1-DE49E02C2D2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20426" y="3265933"/>
            <a:ext cx="45719" cy="26971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0D1147-E2EC-304D-493E-B9651446D66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26003" y="3264889"/>
            <a:ext cx="45719" cy="26971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FFBF2-7B13-C19C-C843-2F52DEFBB4B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17720" y="1522546"/>
            <a:ext cx="45719" cy="26971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1D448E-26B8-E918-999E-8EF600CBFA95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9495412" y="1497630"/>
            <a:ext cx="45721" cy="26971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60C2C-AA68-F93A-09AE-A68DA7409689}"/>
              </a:ext>
            </a:extLst>
          </p:cNvPr>
          <p:cNvSpPr txBox="1"/>
          <p:nvPr/>
        </p:nvSpPr>
        <p:spPr>
          <a:xfrm>
            <a:off x="8518967" y="2147716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Helvetica" pitchFamily="2" charset="0"/>
              </a:rPr>
              <a:t>Numerical</a:t>
            </a:r>
            <a:endParaRPr lang="en-US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5A77A-AF2D-48C3-5283-F4310A03C9B1}"/>
              </a:ext>
            </a:extLst>
          </p:cNvPr>
          <p:cNvSpPr txBox="1"/>
          <p:nvPr/>
        </p:nvSpPr>
        <p:spPr>
          <a:xfrm>
            <a:off x="2706359" y="2177005"/>
            <a:ext cx="94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Helvetica" pitchFamily="2" charset="0"/>
              </a:rPr>
              <a:t>Text</a:t>
            </a:r>
            <a:r>
              <a:rPr lang="en-US" sz="2800" dirty="0">
                <a:latin typeface="Helvetica" pitchFamily="2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22A3A-2C71-F749-6F9B-74722322EF6D}"/>
              </a:ext>
            </a:extLst>
          </p:cNvPr>
          <p:cNvSpPr txBox="1"/>
          <p:nvPr/>
        </p:nvSpPr>
        <p:spPr>
          <a:xfrm>
            <a:off x="1859630" y="3964028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Helvetica" pitchFamily="2" charset="0"/>
              </a:rPr>
              <a:t>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B78AF9-2068-4997-0BE5-6E1EA5172A33}"/>
              </a:ext>
            </a:extLst>
          </p:cNvPr>
          <p:cNvSpPr txBox="1"/>
          <p:nvPr/>
        </p:nvSpPr>
        <p:spPr>
          <a:xfrm>
            <a:off x="9421618" y="3964028"/>
            <a:ext cx="1278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Helvetica" pitchFamily="2" charset="0"/>
              </a:rPr>
              <a:t>Videos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40FE60-4CCB-C65B-6304-B4A8AF217B76}"/>
              </a:ext>
            </a:extLst>
          </p:cNvPr>
          <p:cNvSpPr txBox="1"/>
          <p:nvPr/>
        </p:nvSpPr>
        <p:spPr>
          <a:xfrm>
            <a:off x="5461851" y="3779362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4541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4FF435-76BB-1505-D3CC-7AABDCF24FF6}"/>
              </a:ext>
            </a:extLst>
          </p:cNvPr>
          <p:cNvSpPr txBox="1"/>
          <p:nvPr/>
        </p:nvSpPr>
        <p:spPr>
          <a:xfrm>
            <a:off x="4348181" y="197709"/>
            <a:ext cx="3951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i="1" dirty="0">
                <a:solidFill>
                  <a:srgbClr val="C00000"/>
                </a:solidFill>
                <a:effectLst/>
                <a:latin typeface="Helvetica" pitchFamily="2" charset="0"/>
              </a:rPr>
              <a:t>Introduction</a:t>
            </a:r>
            <a:r>
              <a:rPr lang="en-GB" sz="4800" dirty="0">
                <a:solidFill>
                  <a:srgbClr val="C00000"/>
                </a:solidFill>
                <a:effectLst/>
                <a:latin typeface="Helvetica" pitchFamily="2" charset="0"/>
              </a:rPr>
              <a:t> </a:t>
            </a:r>
            <a:endParaRPr lang="en-GB" sz="4800" dirty="0">
              <a:solidFill>
                <a:srgbClr val="C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DF583-9AEB-CD3D-BF0E-97199285633D}"/>
              </a:ext>
            </a:extLst>
          </p:cNvPr>
          <p:cNvSpPr txBox="1"/>
          <p:nvPr/>
        </p:nvSpPr>
        <p:spPr>
          <a:xfrm>
            <a:off x="196770" y="2610683"/>
            <a:ext cx="114357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Definition of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Overview of the process of data collection and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Definition of planning and forecasting.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Evidence-based decision-making.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Service delivery optimization.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Performance monitoring.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Planning and forecasting.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Transparency and accountability.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effectLst/>
                <a:latin typeface="Helvetica" pitchFamily="2" charset="0"/>
              </a:rPr>
              <a:t>Examples of common challenges faced by Councils when using data.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F9C62-563E-2367-F374-D007B8C1D34D}"/>
              </a:ext>
            </a:extLst>
          </p:cNvPr>
          <p:cNvSpPr txBox="1"/>
          <p:nvPr/>
        </p:nvSpPr>
        <p:spPr>
          <a:xfrm>
            <a:off x="2997843" y="1305705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>
                <a:solidFill>
                  <a:srgbClr val="C00000"/>
                </a:solidFill>
                <a:effectLst/>
                <a:latin typeface="Helvetica" pitchFamily="2" charset="0"/>
              </a:rPr>
              <a:t>Agenda for the presentation:</a:t>
            </a:r>
            <a:endParaRPr lang="en-GB" sz="3600" i="1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7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AE336C-F754-DE4C-B7D6-8E2B79EAFB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-1" y="793416"/>
            <a:ext cx="12191999" cy="607571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4861C5-CC0C-994C-8D85-E9210658C117}"/>
              </a:ext>
            </a:extLst>
          </p:cNvPr>
          <p:cNvGrpSpPr/>
          <p:nvPr/>
        </p:nvGrpSpPr>
        <p:grpSpPr>
          <a:xfrm>
            <a:off x="7347450" y="808800"/>
            <a:ext cx="914157" cy="1235680"/>
            <a:chOff x="6285507" y="4056652"/>
            <a:chExt cx="1361612" cy="19522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6156E6-BBF4-D542-A4F1-934797C8B56E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2EB220-C70B-E640-A7E4-E79F70AD99F9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54224A9-471A-6448-9998-920CDE7F7851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15" name="Freeform 25">
                  <a:extLst>
                    <a:ext uri="{FF2B5EF4-FFF2-40B4-BE49-F238E27FC236}">
                      <a16:creationId xmlns:a16="http://schemas.microsoft.com/office/drawing/2014/main" id="{D490BBF3-18DD-DA4A-8BB5-5E72FD98E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26">
                  <a:extLst>
                    <a:ext uri="{FF2B5EF4-FFF2-40B4-BE49-F238E27FC236}">
                      <a16:creationId xmlns:a16="http://schemas.microsoft.com/office/drawing/2014/main" id="{C994EC32-0EE2-8A41-B29B-B57F0250A3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C2BB0-BF7D-D944-B4D6-CD2D3412DCF3}"/>
                </a:ext>
              </a:extLst>
            </p:cNvPr>
            <p:cNvSpPr txBox="1"/>
            <p:nvPr/>
          </p:nvSpPr>
          <p:spPr>
            <a:xfrm>
              <a:off x="6371734" y="4496592"/>
              <a:ext cx="1189156" cy="546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2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D2B0476-EF01-C241-A5DA-E40E9D4F0F93}"/>
              </a:ext>
            </a:extLst>
          </p:cNvPr>
          <p:cNvSpPr txBox="1"/>
          <p:nvPr/>
        </p:nvSpPr>
        <p:spPr>
          <a:xfrm>
            <a:off x="5886877" y="2307220"/>
            <a:ext cx="723043" cy="2013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7CC68C-9C57-9347-A6FE-C788FCC6F3EE}"/>
              </a:ext>
            </a:extLst>
          </p:cNvPr>
          <p:cNvGrpSpPr/>
          <p:nvPr/>
        </p:nvGrpSpPr>
        <p:grpSpPr>
          <a:xfrm>
            <a:off x="10759703" y="867721"/>
            <a:ext cx="827901" cy="1066389"/>
            <a:chOff x="6285507" y="4056652"/>
            <a:chExt cx="1361612" cy="195229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9EDB79-27AB-574C-B211-8E8575784090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5E68E47-7871-624E-B767-812F29A40FE7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65C8482-82B9-B94A-B32F-C2168F856408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2BF0BE90-09D0-D04B-838D-5EFFD259B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130C7919-C01F-A54F-8A5F-12A4B5D026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F7366A-E609-7941-A2BA-0555218551D6}"/>
                </a:ext>
              </a:extLst>
            </p:cNvPr>
            <p:cNvSpPr txBox="1"/>
            <p:nvPr/>
          </p:nvSpPr>
          <p:spPr>
            <a:xfrm>
              <a:off x="6371731" y="4460086"/>
              <a:ext cx="1189157" cy="6198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Helvetica" pitchFamily="2" charset="0"/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3CC20-0A43-124F-8AC8-C30F151AAC75}"/>
              </a:ext>
            </a:extLst>
          </p:cNvPr>
          <p:cNvGrpSpPr/>
          <p:nvPr/>
        </p:nvGrpSpPr>
        <p:grpSpPr>
          <a:xfrm>
            <a:off x="5916896" y="1200792"/>
            <a:ext cx="1033875" cy="1268336"/>
            <a:chOff x="6285507" y="4056652"/>
            <a:chExt cx="1361612" cy="195229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70E2E7-A422-244F-AF33-8F3191896D4D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DCD1F5B-7B8F-854C-BE9C-7299F9AD4404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680004E-E98B-2549-AB1E-14B9231F7FDA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3EBAADE6-D303-0041-92FF-D1EEAC8970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D71A2D28-398A-924E-913C-B7C0406293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8F54F3-4F41-AB48-8C6C-281738C98D60}"/>
                </a:ext>
              </a:extLst>
            </p:cNvPr>
            <p:cNvSpPr txBox="1"/>
            <p:nvPr/>
          </p:nvSpPr>
          <p:spPr>
            <a:xfrm>
              <a:off x="6371735" y="4517578"/>
              <a:ext cx="1189156" cy="5048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FCDFE0-8085-2645-B40A-7822B9C2FC62}"/>
              </a:ext>
            </a:extLst>
          </p:cNvPr>
          <p:cNvGrpSpPr/>
          <p:nvPr/>
        </p:nvGrpSpPr>
        <p:grpSpPr>
          <a:xfrm>
            <a:off x="9020454" y="4388873"/>
            <a:ext cx="1332947" cy="2030596"/>
            <a:chOff x="6285507" y="4056652"/>
            <a:chExt cx="1361612" cy="195229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3C9C1EC-8221-1943-A493-E3927BA39618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1061A1E-BA50-1B42-B151-EDE72E33F4E6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B7A80D3E-2A9D-DE42-89E8-1556AB7620C6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4D280941-4A83-4C47-8FA0-93595A23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AC31FBEC-64AE-9542-8E19-F35B5E526E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1D501C-5284-BD4D-8C66-0FF9B6819F9A}"/>
                </a:ext>
              </a:extLst>
            </p:cNvPr>
            <p:cNvSpPr txBox="1"/>
            <p:nvPr/>
          </p:nvSpPr>
          <p:spPr>
            <a:xfrm>
              <a:off x="6371735" y="4577650"/>
              <a:ext cx="1189156" cy="3846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</a:rPr>
                <a:t>8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D63628-3E6E-EB91-6DA1-D09AF9F97F70}"/>
              </a:ext>
            </a:extLst>
          </p:cNvPr>
          <p:cNvSpPr txBox="1"/>
          <p:nvPr/>
        </p:nvSpPr>
        <p:spPr>
          <a:xfrm>
            <a:off x="0" y="2298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effectLst/>
                <a:latin typeface="Helvetica" pitchFamily="2" charset="0"/>
              </a:rPr>
              <a:t>Introduction</a:t>
            </a:r>
            <a:r>
              <a:rPr lang="en-GB" sz="4000" b="1" dirty="0">
                <a:solidFill>
                  <a:srgbClr val="C00000"/>
                </a:solidFill>
                <a:latin typeface="Helvetica" pitchFamily="2" charset="0"/>
              </a:rPr>
              <a:t>: </a:t>
            </a:r>
            <a:r>
              <a:rPr lang="en-GB" sz="4000" b="1" dirty="0">
                <a:solidFill>
                  <a:srgbClr val="C00000"/>
                </a:solidFill>
                <a:effectLst/>
                <a:latin typeface="Helvetica" pitchFamily="2" charset="0"/>
              </a:rPr>
              <a:t>Agenda for the presentation</a:t>
            </a:r>
            <a:r>
              <a:rPr lang="en-GB" sz="1800" b="1" dirty="0">
                <a:solidFill>
                  <a:srgbClr val="C00000"/>
                </a:solidFill>
                <a:effectLst/>
                <a:latin typeface="Helvetica" pitchFamily="2" charset="0"/>
              </a:rPr>
              <a:t>: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481886-9B83-C723-DB69-50E05E8CC5C6}"/>
              </a:ext>
            </a:extLst>
          </p:cNvPr>
          <p:cNvGrpSpPr/>
          <p:nvPr/>
        </p:nvGrpSpPr>
        <p:grpSpPr>
          <a:xfrm>
            <a:off x="10459652" y="1843238"/>
            <a:ext cx="1033875" cy="1428299"/>
            <a:chOff x="6285507" y="4056652"/>
            <a:chExt cx="1361612" cy="19522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1FB1C2-EF12-4AFF-B10C-BED4D52D0099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AF33AA2-47D2-9DE3-E32D-CF3FD99DD95B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7FEC568-C87E-B529-29C3-7B1BF7F77EB7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119B5521-2DD1-6C9E-667E-3FA565D031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13C96D8B-1D4B-FDAB-7A34-065E1B7E99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6D2E43-2334-67A3-E57C-69248222ECA7}"/>
                </a:ext>
              </a:extLst>
            </p:cNvPr>
            <p:cNvSpPr txBox="1"/>
            <p:nvPr/>
          </p:nvSpPr>
          <p:spPr>
            <a:xfrm>
              <a:off x="6371735" y="4517578"/>
              <a:ext cx="1189156" cy="5048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239996-0705-94F6-EA93-FED4D49F7F05}"/>
              </a:ext>
            </a:extLst>
          </p:cNvPr>
          <p:cNvSpPr txBox="1"/>
          <p:nvPr/>
        </p:nvSpPr>
        <p:spPr>
          <a:xfrm>
            <a:off x="8535452" y="93803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GB" sz="1800" b="1" dirty="0">
                <a:solidFill>
                  <a:srgbClr val="C00000"/>
                </a:solidFill>
                <a:effectLst/>
                <a:latin typeface="Helvetica" pitchFamily="2" charset="0"/>
              </a:rPr>
              <a:t>Definition of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31EB06-3A90-B34E-2B4D-B544A840407B}"/>
              </a:ext>
            </a:extLst>
          </p:cNvPr>
          <p:cNvSpPr txBox="1"/>
          <p:nvPr/>
        </p:nvSpPr>
        <p:spPr>
          <a:xfrm>
            <a:off x="979594" y="853839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GB" sz="1800" b="1" dirty="0">
                <a:solidFill>
                  <a:srgbClr val="C00000"/>
                </a:solidFill>
                <a:effectLst/>
                <a:latin typeface="Helvetica" pitchFamily="2" charset="0"/>
              </a:rPr>
              <a:t>Overview of the process of data collection and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044632-C122-53B3-B9B3-F8502C3B9F65}"/>
              </a:ext>
            </a:extLst>
          </p:cNvPr>
          <p:cNvSpPr txBox="1"/>
          <p:nvPr/>
        </p:nvSpPr>
        <p:spPr>
          <a:xfrm>
            <a:off x="1949172" y="142664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GB" sz="1800" b="1" dirty="0">
                <a:solidFill>
                  <a:srgbClr val="C00000"/>
                </a:solidFill>
                <a:effectLst/>
                <a:latin typeface="Helvetica" pitchFamily="2" charset="0"/>
              </a:rPr>
              <a:t>Evidence-based decision-making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8757ED-5DC2-6523-5F7F-680B7EE4293F}"/>
              </a:ext>
            </a:extLst>
          </p:cNvPr>
          <p:cNvGrpSpPr/>
          <p:nvPr/>
        </p:nvGrpSpPr>
        <p:grpSpPr>
          <a:xfrm>
            <a:off x="950219" y="3942644"/>
            <a:ext cx="1209172" cy="1776501"/>
            <a:chOff x="6285507" y="4056652"/>
            <a:chExt cx="1361612" cy="195229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B9E3BDA-BB8D-8C1E-8866-8165EE0FD07A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084ABA-973D-1744-4027-666E44DF54F9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5035841-72F3-AD3F-E5E5-53805B4664B8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694C38AF-2BBA-CB98-2B20-8FD0F77D28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57318BD1-51A2-A9FF-F7F0-4374D13E417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0216092-D3CF-4C23-3922-97C29CAFAE23}"/>
                </a:ext>
              </a:extLst>
            </p:cNvPr>
            <p:cNvSpPr txBox="1"/>
            <p:nvPr/>
          </p:nvSpPr>
          <p:spPr>
            <a:xfrm>
              <a:off x="6371735" y="4517578"/>
              <a:ext cx="1189156" cy="5048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7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026A08-A9F6-6801-3702-50E7198BCADA}"/>
              </a:ext>
            </a:extLst>
          </p:cNvPr>
          <p:cNvGrpSpPr/>
          <p:nvPr/>
        </p:nvGrpSpPr>
        <p:grpSpPr>
          <a:xfrm>
            <a:off x="4748493" y="1887484"/>
            <a:ext cx="1033875" cy="1428299"/>
            <a:chOff x="6285507" y="4056652"/>
            <a:chExt cx="1361612" cy="195229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6FE7C61-74EC-E4FC-45C1-246CC250EBB5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7BCCCF5-B7E5-13FB-95A8-AC3A7BC879DF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66B1866-3AA5-C041-8B4F-6B1D1674B87B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254D01C7-4FD6-C802-E4D6-245B345014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EB0D14BF-F3CE-6857-7547-E6CBFE23F46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DB46F3-206E-BED9-8E34-AAF2456384D0}"/>
                </a:ext>
              </a:extLst>
            </p:cNvPr>
            <p:cNvSpPr txBox="1"/>
            <p:nvPr/>
          </p:nvSpPr>
          <p:spPr>
            <a:xfrm>
              <a:off x="6371735" y="4517578"/>
              <a:ext cx="1189156" cy="5048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5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5FE4B5-DFCD-EF37-F387-7A104B01FF85}"/>
              </a:ext>
            </a:extLst>
          </p:cNvPr>
          <p:cNvGrpSpPr/>
          <p:nvPr/>
        </p:nvGrpSpPr>
        <p:grpSpPr>
          <a:xfrm>
            <a:off x="3409698" y="2679049"/>
            <a:ext cx="1033875" cy="1428299"/>
            <a:chOff x="6285507" y="4056652"/>
            <a:chExt cx="1361612" cy="195229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4CFE88A-EBA8-3828-5C6F-4636F2DC1C56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657362C-A98D-0889-0317-472267ABD1FD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E62BFE8-8812-739B-2EE3-30E96BAF0580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7A54A0A9-D45D-E77B-369C-040029080B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77E3632E-4FB5-7351-675C-BEA1008723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998A88-61AD-776E-B8CB-47EFB83F6EC1}"/>
                </a:ext>
              </a:extLst>
            </p:cNvPr>
            <p:cNvSpPr txBox="1"/>
            <p:nvPr/>
          </p:nvSpPr>
          <p:spPr>
            <a:xfrm>
              <a:off x="6371735" y="4517578"/>
              <a:ext cx="1189156" cy="5048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6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2A3D87B-2E4E-A895-464B-186208D7261B}"/>
              </a:ext>
            </a:extLst>
          </p:cNvPr>
          <p:cNvSpPr txBox="1"/>
          <p:nvPr/>
        </p:nvSpPr>
        <p:spPr>
          <a:xfrm>
            <a:off x="7347450" y="2099796"/>
            <a:ext cx="30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Helvetica" pitchFamily="2" charset="0"/>
              </a:rPr>
              <a:t>P</a:t>
            </a:r>
            <a:r>
              <a:rPr lang="en-GB" sz="1800" b="1" dirty="0">
                <a:solidFill>
                  <a:srgbClr val="C00000"/>
                </a:solidFill>
                <a:effectLst/>
                <a:latin typeface="Helvetica" pitchFamily="2" charset="0"/>
              </a:rPr>
              <a:t>lanning and Forecasting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FAEC63-1BA1-8A2A-5464-2AD1C689BD4E}"/>
              </a:ext>
            </a:extLst>
          </p:cNvPr>
          <p:cNvSpPr txBox="1"/>
          <p:nvPr/>
        </p:nvSpPr>
        <p:spPr>
          <a:xfrm>
            <a:off x="970755" y="204135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GB" sz="1800" b="1" dirty="0">
                <a:solidFill>
                  <a:srgbClr val="C00000"/>
                </a:solidFill>
                <a:effectLst/>
                <a:latin typeface="Helvetica" pitchFamily="2" charset="0"/>
              </a:rPr>
              <a:t>Service delivery optimization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19B081-795D-D9E5-AD57-321166E4E4DB}"/>
              </a:ext>
            </a:extLst>
          </p:cNvPr>
          <p:cNvSpPr txBox="1"/>
          <p:nvPr/>
        </p:nvSpPr>
        <p:spPr>
          <a:xfrm>
            <a:off x="223294" y="279256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C00000"/>
                </a:solidFill>
                <a:effectLst/>
                <a:latin typeface="Helvetica" pitchFamily="2" charset="0"/>
              </a:rPr>
              <a:t>Performance monitoring</a:t>
            </a:r>
            <a:endParaRPr 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477D3F-AD43-2C4E-8A8D-CD4D4FF6258A}"/>
              </a:ext>
            </a:extLst>
          </p:cNvPr>
          <p:cNvSpPr txBox="1"/>
          <p:nvPr/>
        </p:nvSpPr>
        <p:spPr>
          <a:xfrm>
            <a:off x="2382661" y="4387233"/>
            <a:ext cx="4174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effectLst/>
                <a:latin typeface="Helvetica" pitchFamily="2" charset="0"/>
              </a:rPr>
              <a:t>Transparency and accountability</a:t>
            </a:r>
            <a:endParaRPr lang="en-US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CD7A39-8D34-91EE-B018-4FA8573EB978}"/>
              </a:ext>
            </a:extLst>
          </p:cNvPr>
          <p:cNvSpPr txBox="1"/>
          <p:nvPr/>
        </p:nvSpPr>
        <p:spPr>
          <a:xfrm>
            <a:off x="3815105" y="4992717"/>
            <a:ext cx="5112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GB" sz="2000" b="1" dirty="0">
                <a:solidFill>
                  <a:srgbClr val="C00000"/>
                </a:solidFill>
                <a:effectLst/>
                <a:latin typeface="Helvetica" pitchFamily="2" charset="0"/>
              </a:rPr>
              <a:t>Examples of common challenges faced </a:t>
            </a:r>
          </a:p>
          <a:p>
            <a:r>
              <a:rPr lang="en-GB" sz="2000" b="1" dirty="0">
                <a:solidFill>
                  <a:srgbClr val="C00000"/>
                </a:solidFill>
                <a:effectLst/>
                <a:latin typeface="Helvetica" pitchFamily="2" charset="0"/>
              </a:rPr>
              <a:t>by Councils when using data.</a:t>
            </a:r>
          </a:p>
        </p:txBody>
      </p:sp>
    </p:spTree>
    <p:extLst>
      <p:ext uri="{BB962C8B-B14F-4D97-AF65-F5344CB8AC3E}">
        <p14:creationId xmlns:p14="http://schemas.microsoft.com/office/powerpoint/2010/main" val="200867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65" grpId="0"/>
      <p:bldP spid="66" grpId="0"/>
      <p:bldP spid="67" grpId="0"/>
      <p:bldP spid="75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FFA18-5C76-734C-2116-9BD2503EC972}"/>
              </a:ext>
            </a:extLst>
          </p:cNvPr>
          <p:cNvSpPr txBox="1"/>
          <p:nvPr/>
        </p:nvSpPr>
        <p:spPr>
          <a:xfrm>
            <a:off x="0" y="91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0000"/>
                </a:solidFill>
                <a:latin typeface="Helvetica" pitchFamily="2" charset="0"/>
              </a:rPr>
              <a:t>The</a:t>
            </a:r>
            <a:r>
              <a:rPr lang="en-US" sz="3200" b="1" i="1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sz="4000" b="1" i="1" dirty="0">
                <a:solidFill>
                  <a:srgbClr val="FF0000"/>
                </a:solidFill>
                <a:latin typeface="Helvetica" pitchFamily="2" charset="0"/>
              </a:rPr>
              <a:t>definition</a:t>
            </a:r>
            <a:r>
              <a:rPr lang="en-US" sz="3200" b="1" i="1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sz="4000" b="1" i="1" dirty="0">
                <a:solidFill>
                  <a:srgbClr val="FF0000"/>
                </a:solidFill>
                <a:latin typeface="Helvetica" pitchFamily="2" charset="0"/>
              </a:rPr>
              <a:t>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4894F-687C-E24C-BF75-E966EA6257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2407536" y="480348"/>
            <a:ext cx="7670586" cy="637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241F4A-4FDC-2500-7251-30EA5D2E7F84}"/>
              </a:ext>
            </a:extLst>
          </p:cNvPr>
          <p:cNvSpPr txBox="1"/>
          <p:nvPr/>
        </p:nvSpPr>
        <p:spPr>
          <a:xfrm>
            <a:off x="1053331" y="1469475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Helvetica" pitchFamily="2" charset="0"/>
              </a:rPr>
              <a:t>Types of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FB796-0C11-83E5-5CC4-4ECD07110BA7}"/>
              </a:ext>
            </a:extLst>
          </p:cNvPr>
          <p:cNvSpPr txBox="1"/>
          <p:nvPr/>
        </p:nvSpPr>
        <p:spPr>
          <a:xfrm>
            <a:off x="994753" y="3266701"/>
            <a:ext cx="2121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Helvetica" pitchFamily="2" charset="0"/>
              </a:rPr>
              <a:t>Qualitative</a:t>
            </a:r>
            <a:endParaRPr lang="en-US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72AF-42AD-DA0E-2EC5-352E00E12DC6}"/>
              </a:ext>
            </a:extLst>
          </p:cNvPr>
          <p:cNvSpPr txBox="1"/>
          <p:nvPr/>
        </p:nvSpPr>
        <p:spPr>
          <a:xfrm>
            <a:off x="1587315" y="5249119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Helvetica" pitchFamily="2" charset="0"/>
              </a:rPr>
              <a:t>Quantitative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16109-D238-66E3-487E-30C024CA68E1}"/>
              </a:ext>
            </a:extLst>
          </p:cNvPr>
          <p:cNvSpPr txBox="1"/>
          <p:nvPr/>
        </p:nvSpPr>
        <p:spPr>
          <a:xfrm>
            <a:off x="8714026" y="1469476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Helvetica" pitchFamily="2" charset="0"/>
              </a:rPr>
              <a:t>Sources of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B8D7D-38B4-CA08-19F3-137361441027}"/>
              </a:ext>
            </a:extLst>
          </p:cNvPr>
          <p:cNvSpPr txBox="1"/>
          <p:nvPr/>
        </p:nvSpPr>
        <p:spPr>
          <a:xfrm>
            <a:off x="9419196" y="313661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Helvetica" pitchFamily="2" charset="0"/>
              </a:rPr>
              <a:t>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8C44C-0680-0D01-4B14-63368A728F7B}"/>
              </a:ext>
            </a:extLst>
          </p:cNvPr>
          <p:cNvSpPr txBox="1"/>
          <p:nvPr/>
        </p:nvSpPr>
        <p:spPr>
          <a:xfrm>
            <a:off x="8835588" y="5249118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Helvetica" pitchFamily="2" charset="0"/>
              </a:rPr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298069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0849FB9-AF45-261A-B2DD-00BFF9EAF4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</a:blip>
          <a:stretch>
            <a:fillRect/>
          </a:stretch>
        </p:blipFill>
        <p:spPr>
          <a:xfrm>
            <a:off x="2268639" y="5325"/>
            <a:ext cx="8302180" cy="68526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12FA1A-7E97-6DF2-EE2E-8E3227932BA4}"/>
              </a:ext>
            </a:extLst>
          </p:cNvPr>
          <p:cNvSpPr txBox="1"/>
          <p:nvPr/>
        </p:nvSpPr>
        <p:spPr>
          <a:xfrm>
            <a:off x="0" y="1157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dirty="0">
                <a:solidFill>
                  <a:srgbClr val="C00000"/>
                </a:solidFill>
                <a:effectLst/>
                <a:latin typeface="Helvetica" pitchFamily="2" charset="0"/>
              </a:rPr>
              <a:t>Data collection and analysis stages:</a:t>
            </a:r>
            <a:endParaRPr lang="en-GB" sz="4000" b="1" i="1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431BD2-3D45-7E01-EDA3-B9A7112E3FA2}"/>
              </a:ext>
            </a:extLst>
          </p:cNvPr>
          <p:cNvSpPr txBox="1"/>
          <p:nvPr/>
        </p:nvSpPr>
        <p:spPr>
          <a:xfrm>
            <a:off x="445912" y="856526"/>
            <a:ext cx="31983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effectLst/>
                <a:latin typeface="Helvetica" pitchFamily="2" charset="0"/>
              </a:rPr>
              <a:t>Defining the research </a:t>
            </a:r>
          </a:p>
          <a:p>
            <a:r>
              <a:rPr lang="en-GB" sz="2400" dirty="0">
                <a:solidFill>
                  <a:srgbClr val="C00000"/>
                </a:solidFill>
                <a:effectLst/>
                <a:latin typeface="Helvetica" pitchFamily="2" charset="0"/>
              </a:rPr>
              <a:t>question </a:t>
            </a:r>
            <a:endParaRPr lang="en-GB" sz="2400" dirty="0">
              <a:solidFill>
                <a:srgbClr val="C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6D49EB-834E-A40F-C056-5A4B3D8E5BC0}"/>
              </a:ext>
            </a:extLst>
          </p:cNvPr>
          <p:cNvSpPr txBox="1"/>
          <p:nvPr/>
        </p:nvSpPr>
        <p:spPr>
          <a:xfrm>
            <a:off x="445912" y="2075290"/>
            <a:ext cx="22910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effectLst/>
                <a:latin typeface="Helvetica" pitchFamily="2" charset="0"/>
              </a:rPr>
              <a:t>Data collection </a:t>
            </a:r>
            <a:endParaRPr lang="en-GB" sz="2400" dirty="0">
              <a:solidFill>
                <a:srgbClr val="C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CED-945D-6D2C-C18D-4D2C5466EE52}"/>
              </a:ext>
            </a:extLst>
          </p:cNvPr>
          <p:cNvSpPr txBox="1"/>
          <p:nvPr/>
        </p:nvSpPr>
        <p:spPr>
          <a:xfrm>
            <a:off x="448168" y="2965551"/>
            <a:ext cx="2359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effectLst/>
                <a:latin typeface="Helvetica" pitchFamily="2" charset="0"/>
              </a:rPr>
              <a:t>Data cleaning </a:t>
            </a:r>
          </a:p>
          <a:p>
            <a:r>
              <a:rPr lang="en-GB" sz="2400" dirty="0">
                <a:solidFill>
                  <a:srgbClr val="C00000"/>
                </a:solidFill>
                <a:effectLst/>
                <a:latin typeface="Helvetica" pitchFamily="2" charset="0"/>
              </a:rPr>
              <a:t>and processing </a:t>
            </a:r>
            <a:endParaRPr lang="en-GB" sz="2400" dirty="0">
              <a:solidFill>
                <a:srgbClr val="C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AE9B95-FAD1-F379-30F7-32FAD3ED5095}"/>
              </a:ext>
            </a:extLst>
          </p:cNvPr>
          <p:cNvSpPr txBox="1"/>
          <p:nvPr/>
        </p:nvSpPr>
        <p:spPr>
          <a:xfrm>
            <a:off x="445912" y="4466094"/>
            <a:ext cx="2119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effectLst/>
                <a:latin typeface="Helvetica" pitchFamily="2" charset="0"/>
              </a:rPr>
              <a:t>Data analysis </a:t>
            </a:r>
            <a:endParaRPr lang="en-GB" sz="2400" dirty="0">
              <a:solidFill>
                <a:srgbClr val="C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9F4B3D-F68B-DE23-501E-928313A7FECC}"/>
              </a:ext>
            </a:extLst>
          </p:cNvPr>
          <p:cNvSpPr txBox="1"/>
          <p:nvPr/>
        </p:nvSpPr>
        <p:spPr>
          <a:xfrm>
            <a:off x="374530" y="5632142"/>
            <a:ext cx="3488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effectLst/>
                <a:latin typeface="Helvetica" pitchFamily="2" charset="0"/>
              </a:rPr>
              <a:t>Presentation of findings </a:t>
            </a:r>
            <a:endParaRPr lang="en-GB" sz="2400" dirty="0">
              <a:solidFill>
                <a:srgbClr val="C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2AA957-C7A6-D806-00E1-0F083C85F8D4}"/>
              </a:ext>
            </a:extLst>
          </p:cNvPr>
          <p:cNvSpPr txBox="1"/>
          <p:nvPr/>
        </p:nvSpPr>
        <p:spPr>
          <a:xfrm>
            <a:off x="8540219" y="856526"/>
            <a:ext cx="32272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effectLst/>
                <a:latin typeface="Helvetica" pitchFamily="2" charset="0"/>
              </a:rPr>
              <a:t>Tools and Techniques </a:t>
            </a:r>
            <a:endParaRPr lang="en-GB" sz="2400" dirty="0">
              <a:solidFill>
                <a:srgbClr val="C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3F91A1-578B-A48E-9E98-5B22C45EC167}"/>
              </a:ext>
            </a:extLst>
          </p:cNvPr>
          <p:cNvSpPr txBox="1"/>
          <p:nvPr/>
        </p:nvSpPr>
        <p:spPr>
          <a:xfrm>
            <a:off x="10352061" y="1649641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effectLst/>
                <a:latin typeface="Helvetica" pitchFamily="2" charset="0"/>
              </a:rPr>
              <a:t>Surveys</a:t>
            </a:r>
            <a:r>
              <a:rPr lang="en-GB" sz="1800" dirty="0">
                <a:effectLst/>
                <a:latin typeface="Helvetica" pitchFamily="2" charset="0"/>
              </a:rPr>
              <a:t> </a:t>
            </a:r>
            <a:endParaRPr lang="en-GB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8E75B2-AC05-C4AD-16B7-8B9D93E4C0EC}"/>
              </a:ext>
            </a:extLst>
          </p:cNvPr>
          <p:cNvSpPr txBox="1"/>
          <p:nvPr/>
        </p:nvSpPr>
        <p:spPr>
          <a:xfrm>
            <a:off x="9726289" y="2490010"/>
            <a:ext cx="2135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effectLst/>
                <a:latin typeface="Helvetica" pitchFamily="2" charset="0"/>
              </a:rPr>
              <a:t>Focus groups </a:t>
            </a:r>
            <a:endParaRPr lang="en-GB" sz="2400" dirty="0">
              <a:solidFill>
                <a:srgbClr val="C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FB34A2-C6E9-C970-948E-2614A0AB647B}"/>
              </a:ext>
            </a:extLst>
          </p:cNvPr>
          <p:cNvSpPr txBox="1"/>
          <p:nvPr/>
        </p:nvSpPr>
        <p:spPr>
          <a:xfrm>
            <a:off x="10082382" y="3330379"/>
            <a:ext cx="19871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effectLst/>
                <a:latin typeface="Helvetica" pitchFamily="2" charset="0"/>
              </a:rPr>
              <a:t>Statistical analysis </a:t>
            </a:r>
            <a:endParaRPr lang="en-GB" sz="2400" dirty="0">
              <a:solidFill>
                <a:srgbClr val="C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9B84CC-2B96-4D4C-CE49-9EBA440D77BB}"/>
              </a:ext>
            </a:extLst>
          </p:cNvPr>
          <p:cNvSpPr txBox="1"/>
          <p:nvPr/>
        </p:nvSpPr>
        <p:spPr>
          <a:xfrm>
            <a:off x="9293255" y="4640907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effectLst/>
                <a:latin typeface="Helvetica" pitchFamily="2" charset="0"/>
              </a:rPr>
              <a:t>Machine learning: 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5E0B83-CE4E-4519-E43F-A4B0EDF48460}"/>
              </a:ext>
            </a:extLst>
          </p:cNvPr>
          <p:cNvSpPr txBox="1"/>
          <p:nvPr/>
        </p:nvSpPr>
        <p:spPr>
          <a:xfrm>
            <a:off x="8695197" y="5614484"/>
            <a:ext cx="30780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effectLst/>
                <a:latin typeface="Helvetica" pitchFamily="2" charset="0"/>
              </a:rPr>
              <a:t>Importance of data </a:t>
            </a:r>
          </a:p>
          <a:p>
            <a:r>
              <a:rPr lang="en-GB" sz="2400" dirty="0">
                <a:solidFill>
                  <a:srgbClr val="C00000"/>
                </a:solidFill>
                <a:effectLst/>
                <a:latin typeface="Helvetica" pitchFamily="2" charset="0"/>
              </a:rPr>
              <a:t>quality and accuracy </a:t>
            </a:r>
            <a:endParaRPr lang="en-GB" sz="2400" dirty="0">
              <a:solidFill>
                <a:srgbClr val="C00000"/>
              </a:solidFill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4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0849FB9-AF45-261A-B2DD-00BFF9EAF4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3348" y="520860"/>
            <a:ext cx="7749191" cy="63139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12FA1A-7E97-6DF2-EE2E-8E3227932BA4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dirty="0">
                <a:solidFill>
                  <a:srgbClr val="FF0000"/>
                </a:solidFill>
                <a:effectLst/>
                <a:latin typeface="Helvetica" pitchFamily="2" charset="0"/>
              </a:rPr>
              <a:t>Data collection and analysis </a:t>
            </a:r>
            <a:endParaRPr lang="en-GB" sz="4000" b="1" i="1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272D5-83FC-38DB-8C1B-E3372CABEB52}"/>
              </a:ext>
            </a:extLst>
          </p:cNvPr>
          <p:cNvSpPr txBox="1"/>
          <p:nvPr/>
        </p:nvSpPr>
        <p:spPr>
          <a:xfrm>
            <a:off x="1305344" y="1963522"/>
            <a:ext cx="3032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  <a:latin typeface="Helvetica" pitchFamily="2" charset="0"/>
              </a:rPr>
              <a:t>CRISP – DM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  <a:latin typeface="Helvetica" pitchFamily="2" charset="0"/>
              </a:rPr>
              <a:t>(</a:t>
            </a:r>
            <a:r>
              <a:rPr lang="en-GB" sz="2800" i="0" u="none" strike="noStrike" dirty="0">
                <a:solidFill>
                  <a:srgbClr val="FF0000"/>
                </a:solidFill>
                <a:effectLst/>
                <a:latin typeface="Helvetica" pitchFamily="2" charset="0"/>
              </a:rPr>
              <a:t>Cross-Industry Standard Process for Data Mining</a:t>
            </a:r>
            <a:endParaRPr lang="en-US" sz="2800" dirty="0">
              <a:solidFill>
                <a:srgbClr val="FF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7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D58E2F-4630-18C0-E879-C08D2AB96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" y="-22872"/>
            <a:ext cx="12181727" cy="68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9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875065-E8CE-6C0D-AD98-F387007CA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10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AC098-3AF8-3175-4312-DEB8143A68C4}"/>
              </a:ext>
            </a:extLst>
          </p:cNvPr>
          <p:cNvSpPr txBox="1"/>
          <p:nvPr/>
        </p:nvSpPr>
        <p:spPr>
          <a:xfrm>
            <a:off x="6595534" y="185064"/>
            <a:ext cx="5017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Helvetica" pitchFamily="2" charset="0"/>
              </a:rPr>
              <a:t>Evidence based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54E01-545C-4AC5-5EC7-C50BCCA127B7}"/>
              </a:ext>
            </a:extLst>
          </p:cNvPr>
          <p:cNvSpPr txBox="1"/>
          <p:nvPr/>
        </p:nvSpPr>
        <p:spPr>
          <a:xfrm>
            <a:off x="897467" y="2887133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- Overview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410AE-3854-BE76-E697-2877BDE8FB40}"/>
              </a:ext>
            </a:extLst>
          </p:cNvPr>
          <p:cNvSpPr txBox="1"/>
          <p:nvPr/>
        </p:nvSpPr>
        <p:spPr>
          <a:xfrm>
            <a:off x="889000" y="3685864"/>
            <a:ext cx="102643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- </a:t>
            </a:r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Importance of evidence-based decision-making </a:t>
            </a:r>
          </a:p>
          <a:p>
            <a:r>
              <a:rPr lang="en-GB" sz="3600" dirty="0">
                <a:solidFill>
                  <a:srgbClr val="C00000"/>
                </a:solidFill>
                <a:latin typeface="Helvetica" pitchFamily="2" charset="0"/>
              </a:rPr>
              <a:t>  </a:t>
            </a:r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in Council operations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D46FB-1028-257C-AE49-34BDABFDD38F}"/>
              </a:ext>
            </a:extLst>
          </p:cNvPr>
          <p:cNvSpPr txBox="1"/>
          <p:nvPr/>
        </p:nvSpPr>
        <p:spPr>
          <a:xfrm>
            <a:off x="889000" y="5163192"/>
            <a:ext cx="10879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- Examples of how data can inform decision-making </a:t>
            </a:r>
          </a:p>
          <a:p>
            <a:r>
              <a:rPr lang="en-GB" sz="3600" dirty="0">
                <a:solidFill>
                  <a:srgbClr val="C00000"/>
                </a:solidFill>
                <a:effectLst/>
                <a:latin typeface="Helvetica" pitchFamily="2" charset="0"/>
              </a:rPr>
              <a:t>  in Council operations </a:t>
            </a:r>
            <a:endParaRPr lang="en-GB" sz="3600" dirty="0">
              <a:solidFill>
                <a:srgbClr val="C00000"/>
              </a:solidFill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8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{8B1C5CA2-4D05-4246-A420-9683DD518320}tf10001122</Template>
  <TotalTime>433</TotalTime>
  <Words>880</Words>
  <Application>Microsoft Macintosh PowerPoint</Application>
  <PresentationFormat>Widescreen</PresentationFormat>
  <Paragraphs>135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Brush Script MT</vt:lpstr>
      <vt:lpstr>Helvetica</vt:lpstr>
      <vt:lpstr>Nunito</vt:lpstr>
      <vt:lpstr>Söhne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Aleksanadar Aleksandrov Peshev (Student)</dc:creator>
  <cp:lastModifiedBy>Aleksanadar Aleksandrov Peshev (Student)</cp:lastModifiedBy>
  <cp:revision>4</cp:revision>
  <dcterms:created xsi:type="dcterms:W3CDTF">2023-04-13T22:57:12Z</dcterms:created>
  <dcterms:modified xsi:type="dcterms:W3CDTF">2023-04-15T15:14:12Z</dcterms:modified>
</cp:coreProperties>
</file>