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67" r:id="rId2"/>
    <p:sldId id="256" r:id="rId3"/>
    <p:sldId id="257" r:id="rId4"/>
    <p:sldId id="263" r:id="rId5"/>
    <p:sldId id="258" r:id="rId6"/>
    <p:sldId id="259" r:id="rId7"/>
    <p:sldId id="264" r:id="rId8"/>
    <p:sldId id="260" r:id="rId9"/>
    <p:sldId id="265" r:id="rId10"/>
    <p:sldId id="261" r:id="rId11"/>
    <p:sldId id="26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ED8005D-F3D9-46C3-832E-D3C804DCD7EE}" type="datetimeFigureOut">
              <a:rPr lang="en-US" smtClean="0"/>
              <a:t>4/24/2022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52472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67344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4206303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8342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80812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ED8005D-F3D9-46C3-832E-D3C804DCD7EE}"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2690977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ED8005D-F3D9-46C3-832E-D3C804DCD7EE}"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2680785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8005D-F3D9-46C3-832E-D3C804DCD7E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2185825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8005D-F3D9-46C3-832E-D3C804DCD7E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20119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8005D-F3D9-46C3-832E-D3C804DCD7E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70282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8005D-F3D9-46C3-832E-D3C804DCD7E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146026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134640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D8005D-F3D9-46C3-832E-D3C804DCD7EE}"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74776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D8005D-F3D9-46C3-832E-D3C804DCD7EE}"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22006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8005D-F3D9-46C3-832E-D3C804DCD7EE}"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147917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213454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D8005D-F3D9-46C3-832E-D3C804DCD7E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8EDC2-E6CE-449A-A4BB-0ABB012FA7CD}" type="slidenum">
              <a:rPr lang="en-US" smtClean="0"/>
              <a:t>‹#›</a:t>
            </a:fld>
            <a:endParaRPr lang="en-US"/>
          </a:p>
        </p:txBody>
      </p:sp>
    </p:spTree>
    <p:extLst>
      <p:ext uri="{BB962C8B-B14F-4D97-AF65-F5344CB8AC3E}">
        <p14:creationId xmlns:p14="http://schemas.microsoft.com/office/powerpoint/2010/main" val="3257022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D8005D-F3D9-46C3-832E-D3C804DCD7EE}" type="datetimeFigureOut">
              <a:rPr lang="en-US" smtClean="0"/>
              <a:t>4/24/2022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C8EDC2-E6CE-449A-A4BB-0ABB012FA7CD}" type="slidenum">
              <a:rPr lang="en-US" smtClean="0"/>
              <a:t>‹#›</a:t>
            </a:fld>
            <a:endParaRPr lang="en-US"/>
          </a:p>
        </p:txBody>
      </p:sp>
    </p:spTree>
    <p:extLst>
      <p:ext uri="{BB962C8B-B14F-4D97-AF65-F5344CB8AC3E}">
        <p14:creationId xmlns:p14="http://schemas.microsoft.com/office/powerpoint/2010/main" val="3101341035"/>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39259" y="252412"/>
            <a:ext cx="5443220" cy="1598295"/>
          </a:xfrm>
          <a:prstGeom prst="rect">
            <a:avLst/>
          </a:prstGeom>
          <a:noFill/>
        </p:spPr>
      </p:pic>
      <p:sp>
        <p:nvSpPr>
          <p:cNvPr id="5" name="Rectangle 4"/>
          <p:cNvSpPr/>
          <p:nvPr/>
        </p:nvSpPr>
        <p:spPr>
          <a:xfrm>
            <a:off x="1812134" y="3704915"/>
            <a:ext cx="8504252" cy="595932"/>
          </a:xfrm>
          <a:prstGeom prst="rect">
            <a:avLst/>
          </a:prstGeom>
        </p:spPr>
        <p:txBody>
          <a:bodyPr wrap="none">
            <a:spAutoFit/>
          </a:bodyPr>
          <a:lstStyle/>
          <a:p>
            <a:pPr algn="ctr">
              <a:lnSpc>
                <a:spcPct val="107000"/>
              </a:lnSpc>
              <a:spcAft>
                <a:spcPts val="800"/>
              </a:spcAft>
            </a:pPr>
            <a:r>
              <a:rPr lang="fr-CA" sz="3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Jean Alex </a:t>
            </a:r>
            <a:r>
              <a:rPr lang="fr-CA" sz="32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Phineus</a:t>
            </a:r>
            <a:r>
              <a:rPr lang="fr-CA" sz="3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17-EISN-1-089</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35131" y="2469271"/>
            <a:ext cx="11721738" cy="584775"/>
          </a:xfrm>
          <a:prstGeom prst="rect">
            <a:avLst/>
          </a:prstGeom>
        </p:spPr>
        <p:txBody>
          <a:bodyPr wrap="square">
            <a:spAutoFit/>
          </a:bodyPr>
          <a:lstStyle/>
          <a:p>
            <a:pPr algn="ctr"/>
            <a:r>
              <a:rPr lang="es-ES" sz="3200" b="1" dirty="0">
                <a:solidFill>
                  <a:schemeClr val="bg1"/>
                </a:solidFill>
              </a:rPr>
              <a:t>MECC software</a:t>
            </a:r>
            <a:endParaRPr lang="en-US" sz="3200" b="1" dirty="0"/>
          </a:p>
        </p:txBody>
      </p:sp>
      <p:sp>
        <p:nvSpPr>
          <p:cNvPr id="7" name="Rectangle 6"/>
          <p:cNvSpPr/>
          <p:nvPr/>
        </p:nvSpPr>
        <p:spPr>
          <a:xfrm>
            <a:off x="174171" y="3002835"/>
            <a:ext cx="11887200" cy="584775"/>
          </a:xfrm>
          <a:prstGeom prst="rect">
            <a:avLst/>
          </a:prstGeom>
        </p:spPr>
        <p:txBody>
          <a:bodyPr wrap="square">
            <a:spAutoFit/>
          </a:bodyPr>
          <a:lstStyle/>
          <a:p>
            <a:pPr algn="ctr"/>
            <a:r>
              <a:rPr lang="es-ES" sz="3200" b="1" dirty="0">
                <a:solidFill>
                  <a:schemeClr val="bg1"/>
                </a:solidFill>
              </a:rPr>
              <a:t>D</a:t>
            </a:r>
            <a:r>
              <a:rPr lang="es-ES" sz="3200" b="1" dirty="0" smtClean="0">
                <a:solidFill>
                  <a:schemeClr val="bg1"/>
                </a:solidFill>
              </a:rPr>
              <a:t>esarrollo de Todos Tipos de Software </a:t>
            </a:r>
            <a:endParaRPr lang="en-US" sz="3200" b="1" dirty="0"/>
          </a:p>
        </p:txBody>
      </p:sp>
    </p:spTree>
    <p:extLst>
      <p:ext uri="{BB962C8B-B14F-4D97-AF65-F5344CB8AC3E}">
        <p14:creationId xmlns:p14="http://schemas.microsoft.com/office/powerpoint/2010/main" val="3813866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0491" y="1421398"/>
            <a:ext cx="9610264" cy="2677656"/>
          </a:xfrm>
          <a:prstGeom prst="rect">
            <a:avLst/>
          </a:prstGeom>
        </p:spPr>
        <p:txBody>
          <a:bodyPr wrap="square">
            <a:spAutoFit/>
          </a:bodyPr>
          <a:lstStyle/>
          <a:p>
            <a:pPr algn="just"/>
            <a:r>
              <a:rPr lang="es-ES" sz="2400" dirty="0">
                <a:solidFill>
                  <a:schemeClr val="bg1"/>
                </a:solidFill>
              </a:rPr>
              <a:t>Los precios por servicios o soluciones ofrecidas los estipulan en base a las negociaciones realizadas, teniendo en cuenta el número de cajas a consolidar, y los requerimientos específicos de los clientes; estos valores varían entre $50.000 y $80.000 pesos por caja consolidada o equipo instalado, este valor se paga mensualmente, además de un costo de $500.000 por oficina, este valor corresponde al servidor instalado, solo se cancela una vez.</a:t>
            </a:r>
            <a:endParaRPr lang="en-US" sz="2400" dirty="0">
              <a:solidFill>
                <a:schemeClr val="bg1"/>
              </a:solidFill>
            </a:endParaRPr>
          </a:p>
        </p:txBody>
      </p:sp>
    </p:spTree>
    <p:extLst>
      <p:ext uri="{BB962C8B-B14F-4D97-AF65-F5344CB8AC3E}">
        <p14:creationId xmlns:p14="http://schemas.microsoft.com/office/powerpoint/2010/main" val="2042818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7611" y="1308185"/>
            <a:ext cx="9941189" cy="2308324"/>
          </a:xfrm>
          <a:prstGeom prst="rect">
            <a:avLst/>
          </a:prstGeom>
        </p:spPr>
        <p:txBody>
          <a:bodyPr wrap="square">
            <a:spAutoFit/>
          </a:bodyPr>
          <a:lstStyle/>
          <a:p>
            <a:pPr algn="just"/>
            <a:r>
              <a:rPr lang="es-ES" sz="2400" dirty="0">
                <a:solidFill>
                  <a:schemeClr val="bg1"/>
                </a:solidFill>
              </a:rPr>
              <a:t>los factores claves para el éxito de la compaña del software se encuentra principalmente la calidad y la tecnología de cada uno de los servicio que se ofrezcan, se han tipos de soluciones o servicios informáticos, seguido de el portafolio ofrecido, esta es la variable que me puede atraer mas cantidad de clientes para la empresa, además de los servicios post venta, y las asesorías o seguimientos que realice después de vender o alquilar un software.</a:t>
            </a:r>
            <a:endParaRPr lang="en-US" sz="2400" dirty="0">
              <a:solidFill>
                <a:schemeClr val="bg1"/>
              </a:solidFill>
            </a:endParaRPr>
          </a:p>
        </p:txBody>
      </p:sp>
    </p:spTree>
    <p:extLst>
      <p:ext uri="{BB962C8B-B14F-4D97-AF65-F5344CB8AC3E}">
        <p14:creationId xmlns:p14="http://schemas.microsoft.com/office/powerpoint/2010/main" val="2899047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3440" y="1371661"/>
            <a:ext cx="10589623" cy="3046988"/>
          </a:xfrm>
          <a:prstGeom prst="rect">
            <a:avLst/>
          </a:prstGeom>
        </p:spPr>
        <p:txBody>
          <a:bodyPr wrap="square">
            <a:spAutoFit/>
          </a:bodyPr>
          <a:lstStyle/>
          <a:p>
            <a:pPr algn="just"/>
            <a:r>
              <a:rPr lang="es-ES" sz="2400" dirty="0">
                <a:solidFill>
                  <a:schemeClr val="bg1"/>
                </a:solidFill>
              </a:rPr>
              <a:t>MECC software, es una empresa nueva en el mercado, esto le permite renovarse continuamente y ofrecer soluciones que satisfagan necesidades del sector que empresas con gran trayectoria no puede hacer. En lo tangible una excelente calidad en los servidores, una gran utilidad del software que lo hace mas compatible con las necesidades de un mercado cambiante, un costo relativamente bajo frente a otros software del mercado que pueden satisfacer la misma solución. En lo intangible contribuye a procesos operativos y administrativos mas agiles, seguros sobre cada uno de los procesos que se desarrollan en la organización</a:t>
            </a:r>
            <a:endParaRPr lang="en-US" sz="2400" dirty="0">
              <a:solidFill>
                <a:schemeClr val="bg1"/>
              </a:solidFill>
            </a:endParaRPr>
          </a:p>
        </p:txBody>
      </p:sp>
    </p:spTree>
    <p:extLst>
      <p:ext uri="{BB962C8B-B14F-4D97-AF65-F5344CB8AC3E}">
        <p14:creationId xmlns:p14="http://schemas.microsoft.com/office/powerpoint/2010/main" val="353181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3474" y="1328117"/>
            <a:ext cx="10755086" cy="4893647"/>
          </a:xfrm>
          <a:prstGeom prst="rect">
            <a:avLst/>
          </a:prstGeom>
        </p:spPr>
        <p:txBody>
          <a:bodyPr wrap="square">
            <a:spAutoFit/>
          </a:bodyPr>
          <a:lstStyle/>
          <a:p>
            <a:pPr algn="just"/>
            <a:r>
              <a:rPr lang="es-ES" sz="2400" dirty="0" smtClean="0">
                <a:solidFill>
                  <a:schemeClr val="bg1"/>
                </a:solidFill>
              </a:rPr>
              <a:t>Convirtiéndonos en una empresa de desarrollo de software </a:t>
            </a:r>
            <a:r>
              <a:rPr lang="es-ES" sz="2400" dirty="0">
                <a:solidFill>
                  <a:schemeClr val="bg1"/>
                </a:solidFill>
              </a:rPr>
              <a:t>que llama MECC </a:t>
            </a:r>
            <a:r>
              <a:rPr lang="es-ES" sz="2400" dirty="0" smtClean="0">
                <a:solidFill>
                  <a:schemeClr val="bg1"/>
                </a:solidFill>
              </a:rPr>
              <a:t>software.</a:t>
            </a:r>
          </a:p>
          <a:p>
            <a:pPr algn="just"/>
            <a:r>
              <a:rPr lang="es-ES" sz="2400" dirty="0" smtClean="0">
                <a:solidFill>
                  <a:schemeClr val="bg1"/>
                </a:solidFill>
              </a:rPr>
              <a:t>En diciembre del 2017, éramos seis (6) amigos emprendedores sentados en la mesa de un restaurante hablando sobre un proyecto que nos cambiaría la vida por completo.</a:t>
            </a:r>
          </a:p>
          <a:p>
            <a:pPr algn="just"/>
            <a:endParaRPr lang="es-ES" sz="2400" dirty="0" smtClean="0">
              <a:solidFill>
                <a:schemeClr val="bg1"/>
              </a:solidFill>
            </a:endParaRPr>
          </a:p>
          <a:p>
            <a:pPr algn="just"/>
            <a:r>
              <a:rPr lang="es-ES" sz="2400" dirty="0" smtClean="0">
                <a:solidFill>
                  <a:schemeClr val="bg1"/>
                </a:solidFill>
              </a:rPr>
              <a:t>Soñábamos con tener una empresa de </a:t>
            </a:r>
            <a:r>
              <a:rPr lang="es-ES" sz="2400" dirty="0" err="1" smtClean="0">
                <a:solidFill>
                  <a:schemeClr val="bg1"/>
                </a:solidFill>
              </a:rPr>
              <a:t>desarollo</a:t>
            </a:r>
            <a:r>
              <a:rPr lang="es-ES" sz="2400" dirty="0" smtClean="0">
                <a:solidFill>
                  <a:schemeClr val="bg1"/>
                </a:solidFill>
              </a:rPr>
              <a:t> de software, dedicada a la innovación tecnológica, queríamos crear nuevos sistemas que solucionaran los problemas de múltiples sectores.</a:t>
            </a:r>
          </a:p>
          <a:p>
            <a:pPr algn="just"/>
            <a:r>
              <a:rPr lang="es-ES" sz="2400" dirty="0" smtClean="0">
                <a:solidFill>
                  <a:schemeClr val="bg1"/>
                </a:solidFill>
              </a:rPr>
              <a:t>Gracias a esto, entendimos las necesidades de los sectores con lo que trabajamos,  y decidimos dar un paso más grande, y ahora si, ser una empresa de desarrollo de software.</a:t>
            </a:r>
            <a:endParaRPr lang="es-ES" sz="2400" dirty="0">
              <a:solidFill>
                <a:schemeClr val="bg1"/>
              </a:solidFill>
            </a:endParaRPr>
          </a:p>
          <a:p>
            <a:pPr algn="just"/>
            <a:r>
              <a:rPr lang="es-ES" sz="2400" dirty="0">
                <a:solidFill>
                  <a:schemeClr val="bg1"/>
                </a:solidFill>
              </a:rPr>
              <a:t>Este nuevo enfoque nos permitió elaborar estrategias más completas y generar experiencias interactivas más cautivantes. </a:t>
            </a:r>
            <a:endParaRPr lang="en-US" sz="2400" dirty="0">
              <a:solidFill>
                <a:schemeClr val="bg1"/>
              </a:solidFill>
            </a:endParaRPr>
          </a:p>
        </p:txBody>
      </p:sp>
      <p:sp>
        <p:nvSpPr>
          <p:cNvPr id="6" name="TextBox 5"/>
          <p:cNvSpPr txBox="1"/>
          <p:nvPr/>
        </p:nvSpPr>
        <p:spPr>
          <a:xfrm>
            <a:off x="452846" y="304800"/>
            <a:ext cx="10755086" cy="707886"/>
          </a:xfrm>
          <a:prstGeom prst="rect">
            <a:avLst/>
          </a:prstGeom>
          <a:noFill/>
        </p:spPr>
        <p:txBody>
          <a:bodyPr wrap="square" rtlCol="0">
            <a:spAutoFit/>
          </a:bodyPr>
          <a:lstStyle/>
          <a:p>
            <a:pPr algn="ctr"/>
            <a:r>
              <a:rPr lang="en-US" sz="4000" b="1" dirty="0" err="1" smtClean="0">
                <a:solidFill>
                  <a:schemeClr val="bg1"/>
                </a:solidFill>
              </a:rPr>
              <a:t>Historia</a:t>
            </a:r>
            <a:endParaRPr lang="en-US" sz="4000" b="1" dirty="0">
              <a:solidFill>
                <a:schemeClr val="bg1"/>
              </a:solidFill>
            </a:endParaRPr>
          </a:p>
        </p:txBody>
      </p:sp>
    </p:spTree>
    <p:extLst>
      <p:ext uri="{BB962C8B-B14F-4D97-AF65-F5344CB8AC3E}">
        <p14:creationId xmlns:p14="http://schemas.microsoft.com/office/powerpoint/2010/main" val="3364349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7577" y="1196651"/>
            <a:ext cx="9570720" cy="3847207"/>
          </a:xfrm>
          <a:prstGeom prst="rect">
            <a:avLst/>
          </a:prstGeom>
        </p:spPr>
        <p:txBody>
          <a:bodyPr wrap="square">
            <a:spAutoFit/>
          </a:bodyPr>
          <a:lstStyle/>
          <a:p>
            <a:pPr algn="just"/>
            <a:r>
              <a:rPr lang="es-ES" sz="2800" b="1" dirty="0" smtClean="0">
                <a:solidFill>
                  <a:schemeClr val="bg1"/>
                </a:solidFill>
              </a:rPr>
              <a:t>Misión </a:t>
            </a:r>
          </a:p>
          <a:p>
            <a:pPr algn="just"/>
            <a:r>
              <a:rPr lang="es-ES" sz="2400" dirty="0" smtClean="0">
                <a:solidFill>
                  <a:schemeClr val="bg1"/>
                </a:solidFill>
              </a:rPr>
              <a:t>MECC </a:t>
            </a:r>
            <a:r>
              <a:rPr lang="es-ES" sz="2400" dirty="0">
                <a:solidFill>
                  <a:schemeClr val="bg1"/>
                </a:solidFill>
              </a:rPr>
              <a:t>software </a:t>
            </a:r>
            <a:r>
              <a:rPr lang="es-ES" sz="2400" dirty="0" smtClean="0">
                <a:solidFill>
                  <a:schemeClr val="bg1"/>
                </a:solidFill>
              </a:rPr>
              <a:t> es una </a:t>
            </a:r>
            <a:r>
              <a:rPr lang="es-ES" sz="2400" dirty="0">
                <a:solidFill>
                  <a:schemeClr val="bg1"/>
                </a:solidFill>
              </a:rPr>
              <a:t>empresa de desarrollo de </a:t>
            </a:r>
            <a:r>
              <a:rPr lang="es-ES" sz="2400" dirty="0" smtClean="0">
                <a:solidFill>
                  <a:schemeClr val="bg1"/>
                </a:solidFill>
              </a:rPr>
              <a:t>software que presenta soluciones totales a las áreas de Implementación y Desarrollo para las empresas. </a:t>
            </a:r>
          </a:p>
          <a:p>
            <a:pPr algn="just"/>
            <a:r>
              <a:rPr lang="es-ES" sz="2400" dirty="0" smtClean="0">
                <a:solidFill>
                  <a:schemeClr val="bg1"/>
                </a:solidFill>
              </a:rPr>
              <a:t>Aplicamos soluciones integrales, orientadas al desarrollo de proyectos especiales con el fin de entregar un producto terminado con la más alta calidad.</a:t>
            </a:r>
          </a:p>
          <a:p>
            <a:pPr algn="just"/>
            <a:r>
              <a:rPr lang="es-ES" sz="2400" dirty="0" smtClean="0">
                <a:solidFill>
                  <a:schemeClr val="bg1"/>
                </a:solidFill>
              </a:rPr>
              <a:t>Nuestro equipo de profesionales tiene la capacidad técnica y administrativa, para poner en marcha los  proyectos con el fin satisfacer sus expectativas y respetar su presupuesto.</a:t>
            </a:r>
            <a:endParaRPr lang="es-ES" sz="2400" dirty="0">
              <a:solidFill>
                <a:schemeClr val="bg1"/>
              </a:solidFill>
            </a:endParaRPr>
          </a:p>
        </p:txBody>
      </p:sp>
    </p:spTree>
    <p:extLst>
      <p:ext uri="{BB962C8B-B14F-4D97-AF65-F5344CB8AC3E}">
        <p14:creationId xmlns:p14="http://schemas.microsoft.com/office/powerpoint/2010/main" val="2819374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8536" y="950829"/>
            <a:ext cx="9570720" cy="2000548"/>
          </a:xfrm>
          <a:prstGeom prst="rect">
            <a:avLst/>
          </a:prstGeom>
        </p:spPr>
        <p:txBody>
          <a:bodyPr wrap="square">
            <a:spAutoFit/>
          </a:bodyPr>
          <a:lstStyle/>
          <a:p>
            <a:pPr algn="just"/>
            <a:r>
              <a:rPr lang="es-ES" sz="2800" b="1" dirty="0" smtClean="0">
                <a:solidFill>
                  <a:schemeClr val="bg1"/>
                </a:solidFill>
              </a:rPr>
              <a:t>Visión</a:t>
            </a:r>
          </a:p>
          <a:p>
            <a:pPr algn="just"/>
            <a:r>
              <a:rPr lang="es-ES" sz="2400" dirty="0" smtClean="0">
                <a:solidFill>
                  <a:schemeClr val="bg1"/>
                </a:solidFill>
              </a:rPr>
              <a:t>Consolidarnos </a:t>
            </a:r>
            <a:r>
              <a:rPr lang="es-ES" sz="2400" dirty="0">
                <a:solidFill>
                  <a:schemeClr val="bg1"/>
                </a:solidFill>
              </a:rPr>
              <a:t>MECC software como </a:t>
            </a:r>
            <a:r>
              <a:rPr lang="es-ES" sz="2400" dirty="0" smtClean="0">
                <a:solidFill>
                  <a:schemeClr val="bg1"/>
                </a:solidFill>
              </a:rPr>
              <a:t>empresa reconocida en el sector del desarrollo de software, brindando soluciones </a:t>
            </a:r>
          </a:p>
          <a:p>
            <a:pPr algn="just"/>
            <a:r>
              <a:rPr lang="es-ES" sz="2400" dirty="0" smtClean="0">
                <a:solidFill>
                  <a:schemeClr val="bg1"/>
                </a:solidFill>
              </a:rPr>
              <a:t>innovadoras ajustadas a la dinámica del mercado, abarcando todos los sectores, principalmente el sector </a:t>
            </a:r>
            <a:r>
              <a:rPr lang="es-ES" sz="2400" dirty="0">
                <a:solidFill>
                  <a:schemeClr val="bg1"/>
                </a:solidFill>
              </a:rPr>
              <a:t>del desarrollo de software.</a:t>
            </a:r>
          </a:p>
        </p:txBody>
      </p:sp>
      <p:sp>
        <p:nvSpPr>
          <p:cNvPr id="6" name="Rectangle 5"/>
          <p:cNvSpPr/>
          <p:nvPr/>
        </p:nvSpPr>
        <p:spPr>
          <a:xfrm>
            <a:off x="1358536" y="3535905"/>
            <a:ext cx="9518468" cy="2369880"/>
          </a:xfrm>
          <a:prstGeom prst="rect">
            <a:avLst/>
          </a:prstGeom>
        </p:spPr>
        <p:txBody>
          <a:bodyPr wrap="square">
            <a:spAutoFit/>
          </a:bodyPr>
          <a:lstStyle/>
          <a:p>
            <a:pPr algn="just"/>
            <a:r>
              <a:rPr lang="es-ES" sz="2800" b="1" dirty="0" smtClean="0">
                <a:solidFill>
                  <a:schemeClr val="bg1"/>
                </a:solidFill>
              </a:rPr>
              <a:t>Valores</a:t>
            </a:r>
          </a:p>
          <a:p>
            <a:pPr algn="just"/>
            <a:r>
              <a:rPr lang="es-ES" sz="2400" dirty="0" smtClean="0">
                <a:solidFill>
                  <a:schemeClr val="bg1"/>
                </a:solidFill>
              </a:rPr>
              <a:t>Nos avala nuestra experiencia en el sector, ofreciendo respuestas ágiles y novedosas, adaptadas a nuestros clientes y sobre todo, con unos valores muy marcados que definen el estilo y comportamiento de nuestra </a:t>
            </a:r>
            <a:r>
              <a:rPr lang="es-ES" sz="2400" dirty="0">
                <a:solidFill>
                  <a:schemeClr val="bg1"/>
                </a:solidFill>
              </a:rPr>
              <a:t>empresa : </a:t>
            </a:r>
            <a:r>
              <a:rPr lang="es-ES" sz="2400" dirty="0" smtClean="0">
                <a:solidFill>
                  <a:schemeClr val="bg1"/>
                </a:solidFill>
              </a:rPr>
              <a:t>ética, transparencia, conocimiento, compromiso, seguridad, innovación y trabajo en equipo.</a:t>
            </a:r>
            <a:endParaRPr lang="en-US" sz="2400" dirty="0">
              <a:solidFill>
                <a:schemeClr val="bg1"/>
              </a:solidFill>
            </a:endParaRPr>
          </a:p>
        </p:txBody>
      </p:sp>
    </p:spTree>
    <p:extLst>
      <p:ext uri="{BB962C8B-B14F-4D97-AF65-F5344CB8AC3E}">
        <p14:creationId xmlns:p14="http://schemas.microsoft.com/office/powerpoint/2010/main" val="721117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4036" y="1351731"/>
            <a:ext cx="9518468" cy="2369880"/>
          </a:xfrm>
          <a:prstGeom prst="rect">
            <a:avLst/>
          </a:prstGeom>
        </p:spPr>
        <p:txBody>
          <a:bodyPr wrap="square">
            <a:spAutoFit/>
          </a:bodyPr>
          <a:lstStyle/>
          <a:p>
            <a:pPr algn="just"/>
            <a:r>
              <a:rPr lang="es-ES" sz="2800" b="1" dirty="0" smtClean="0">
                <a:solidFill>
                  <a:schemeClr val="bg1"/>
                </a:solidFill>
              </a:rPr>
              <a:t>Objetivos</a:t>
            </a:r>
          </a:p>
          <a:p>
            <a:pPr algn="just"/>
            <a:r>
              <a:rPr lang="es-ES" sz="2400" dirty="0" smtClean="0">
                <a:solidFill>
                  <a:schemeClr val="bg1"/>
                </a:solidFill>
              </a:rPr>
              <a:t>Proveer de soluciones de software apoyados en tecnologías en constante evolución en todas las áreas de desarrollo informático.</a:t>
            </a:r>
          </a:p>
          <a:p>
            <a:pPr algn="just"/>
            <a:r>
              <a:rPr lang="es-ES" sz="2400" dirty="0" smtClean="0">
                <a:solidFill>
                  <a:schemeClr val="bg1"/>
                </a:solidFill>
              </a:rPr>
              <a:t>Proporcionar soluciones a la medida de acuerdo con los requerimientos planteados por el cliente, teniendo presente la lógica de negocio e integración de múltiples aplicaciones con plenitud, seguridad y eficiencia.</a:t>
            </a:r>
            <a:endParaRPr lang="es-ES" sz="2400" dirty="0">
              <a:solidFill>
                <a:schemeClr val="bg1"/>
              </a:solidFill>
            </a:endParaRPr>
          </a:p>
        </p:txBody>
      </p:sp>
    </p:spTree>
    <p:extLst>
      <p:ext uri="{BB962C8B-B14F-4D97-AF65-F5344CB8AC3E}">
        <p14:creationId xmlns:p14="http://schemas.microsoft.com/office/powerpoint/2010/main" val="3747203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3440" y="2082413"/>
            <a:ext cx="10746377" cy="1938992"/>
          </a:xfrm>
          <a:prstGeom prst="rect">
            <a:avLst/>
          </a:prstGeom>
        </p:spPr>
        <p:txBody>
          <a:bodyPr wrap="square">
            <a:spAutoFit/>
          </a:bodyPr>
          <a:lstStyle/>
          <a:p>
            <a:pPr algn="just"/>
            <a:r>
              <a:rPr lang="es-ES" sz="2400" dirty="0">
                <a:solidFill>
                  <a:schemeClr val="bg1"/>
                </a:solidFill>
              </a:rPr>
              <a:t>Situada en </a:t>
            </a:r>
            <a:r>
              <a:rPr lang="es-ES" sz="2400" dirty="0" smtClean="0">
                <a:solidFill>
                  <a:schemeClr val="bg1"/>
                </a:solidFill>
              </a:rPr>
              <a:t>Santo domingo, </a:t>
            </a:r>
            <a:r>
              <a:rPr lang="es-ES" sz="2400" dirty="0">
                <a:solidFill>
                  <a:schemeClr val="bg1"/>
                </a:solidFill>
              </a:rPr>
              <a:t>con una localización estratégica en la Comunidad </a:t>
            </a:r>
            <a:r>
              <a:rPr lang="es-ES" sz="2400" dirty="0" smtClean="0">
                <a:solidFill>
                  <a:schemeClr val="bg1"/>
                </a:solidFill>
              </a:rPr>
              <a:t>de Las </a:t>
            </a:r>
            <a:r>
              <a:rPr lang="es-ES" sz="2400" dirty="0" err="1" smtClean="0">
                <a:solidFill>
                  <a:schemeClr val="bg1"/>
                </a:solidFill>
              </a:rPr>
              <a:t>americas</a:t>
            </a:r>
            <a:r>
              <a:rPr lang="es-ES" sz="2400" dirty="0" smtClean="0">
                <a:solidFill>
                  <a:schemeClr val="bg1"/>
                </a:solidFill>
              </a:rPr>
              <a:t>, </a:t>
            </a:r>
            <a:r>
              <a:rPr lang="es-ES" sz="2400" dirty="0">
                <a:solidFill>
                  <a:schemeClr val="bg1"/>
                </a:solidFill>
              </a:rPr>
              <a:t>tiene una comunicación inmejorable en la capital, lo que nos permite ser socios tecnológicos de varios fabricantes y empresas de servicios de ámbito nacional e internacional, ofreciendo soluciones de valor en diferentes sectores: Educación, </a:t>
            </a:r>
            <a:r>
              <a:rPr lang="es-ES" sz="2400" dirty="0" err="1">
                <a:solidFill>
                  <a:schemeClr val="bg1"/>
                </a:solidFill>
              </a:rPr>
              <a:t>Retail</a:t>
            </a:r>
            <a:r>
              <a:rPr lang="es-ES" sz="2400" dirty="0">
                <a:solidFill>
                  <a:schemeClr val="bg1"/>
                </a:solidFill>
              </a:rPr>
              <a:t>, Seguros....etc. </a:t>
            </a:r>
            <a:endParaRPr lang="en-US" sz="2400" dirty="0">
              <a:solidFill>
                <a:schemeClr val="bg1"/>
              </a:solidFill>
            </a:endParaRPr>
          </a:p>
        </p:txBody>
      </p:sp>
    </p:spTree>
    <p:extLst>
      <p:ext uri="{BB962C8B-B14F-4D97-AF65-F5344CB8AC3E}">
        <p14:creationId xmlns:p14="http://schemas.microsoft.com/office/powerpoint/2010/main" val="34499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9566" y="860368"/>
            <a:ext cx="10676709" cy="4524315"/>
          </a:xfrm>
          <a:prstGeom prst="rect">
            <a:avLst/>
          </a:prstGeom>
        </p:spPr>
        <p:txBody>
          <a:bodyPr wrap="square">
            <a:spAutoFit/>
          </a:bodyPr>
          <a:lstStyle/>
          <a:p>
            <a:pPr algn="just"/>
            <a:r>
              <a:rPr lang="es-ES" sz="2400" dirty="0">
                <a:solidFill>
                  <a:schemeClr val="bg1"/>
                </a:solidFill>
              </a:rPr>
              <a:t>Hoy es prácticamente impensado, para cualquier pequeña o mediana empresa, estar por fuera de la digitalización. Estos son los casos en que se vuelve imprescindible contar con una empresa de desarrollo de software que acompañe a la </a:t>
            </a:r>
            <a:r>
              <a:rPr lang="es-ES" sz="2400" dirty="0" err="1">
                <a:solidFill>
                  <a:schemeClr val="bg1"/>
                </a:solidFill>
              </a:rPr>
              <a:t>PyME</a:t>
            </a:r>
            <a:r>
              <a:rPr lang="es-ES" sz="2400" dirty="0">
                <a:solidFill>
                  <a:schemeClr val="bg1"/>
                </a:solidFill>
              </a:rPr>
              <a:t> en este proceso.</a:t>
            </a:r>
          </a:p>
          <a:p>
            <a:pPr algn="just"/>
            <a:endParaRPr lang="es-ES" sz="2400" dirty="0">
              <a:solidFill>
                <a:schemeClr val="bg1"/>
              </a:solidFill>
            </a:endParaRPr>
          </a:p>
          <a:p>
            <a:pPr algn="just"/>
            <a:r>
              <a:rPr lang="es-ES" sz="2400" dirty="0">
                <a:solidFill>
                  <a:schemeClr val="bg1"/>
                </a:solidFill>
              </a:rPr>
              <a:t>Las soluciones que se ofrecen en este nivel deben aportar crecimiento y automatización de procesos, mejorando o solucionando problemas que, de otro modo, quedarían sin resolver.</a:t>
            </a:r>
          </a:p>
          <a:p>
            <a:pPr algn="just"/>
            <a:endParaRPr lang="es-ES" sz="2400" dirty="0">
              <a:solidFill>
                <a:schemeClr val="bg1"/>
              </a:solidFill>
            </a:endParaRPr>
          </a:p>
          <a:p>
            <a:pPr algn="just"/>
            <a:r>
              <a:rPr lang="es-ES" sz="2400" dirty="0">
                <a:solidFill>
                  <a:schemeClr val="bg1"/>
                </a:solidFill>
              </a:rPr>
              <a:t>Para que esto sea posible y asequible, se necesita de una empresa de desarrollo de software que entienda la necesidad que se plantea y que acompañe cada instante de ese proceso.</a:t>
            </a:r>
            <a:endParaRPr lang="en-US" sz="2400" dirty="0">
              <a:solidFill>
                <a:schemeClr val="bg1"/>
              </a:solidFill>
            </a:endParaRPr>
          </a:p>
        </p:txBody>
      </p:sp>
    </p:spTree>
    <p:extLst>
      <p:ext uri="{BB962C8B-B14F-4D97-AF65-F5344CB8AC3E}">
        <p14:creationId xmlns:p14="http://schemas.microsoft.com/office/powerpoint/2010/main" val="2400038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9" y="2579638"/>
            <a:ext cx="10737667" cy="2308324"/>
          </a:xfrm>
          <a:prstGeom prst="rect">
            <a:avLst/>
          </a:prstGeom>
        </p:spPr>
        <p:txBody>
          <a:bodyPr wrap="square">
            <a:spAutoFit/>
          </a:bodyPr>
          <a:lstStyle/>
          <a:p>
            <a:pPr algn="just"/>
            <a:r>
              <a:rPr lang="es-ES" sz="2400" dirty="0">
                <a:solidFill>
                  <a:schemeClr val="bg1"/>
                </a:solidFill>
              </a:rPr>
              <a:t>El principal producto que ofrece MECC software, son las soluciones tecnológicas a la medida, específicamente el software MECC software que es enfocado para entidades recaudadoras no financieras. También tiene soluciones tecnológicas para empresas con puntos de venta, que principalmente presten servicios como los de un supermercado, tienda, panadería, son modificaciones y/o mejoras que se le hacen al software MECC software. </a:t>
            </a:r>
            <a:endParaRPr lang="en-US" sz="2400" dirty="0">
              <a:solidFill>
                <a:schemeClr val="bg1"/>
              </a:solidFill>
            </a:endParaRPr>
          </a:p>
        </p:txBody>
      </p:sp>
      <p:sp>
        <p:nvSpPr>
          <p:cNvPr id="5" name="Rectangle 4"/>
          <p:cNvSpPr/>
          <p:nvPr/>
        </p:nvSpPr>
        <p:spPr>
          <a:xfrm>
            <a:off x="235131" y="1392256"/>
            <a:ext cx="11469189" cy="584775"/>
          </a:xfrm>
          <a:prstGeom prst="rect">
            <a:avLst/>
          </a:prstGeom>
        </p:spPr>
        <p:txBody>
          <a:bodyPr wrap="square">
            <a:spAutoFit/>
          </a:bodyPr>
          <a:lstStyle/>
          <a:p>
            <a:pPr algn="ctr"/>
            <a:r>
              <a:rPr lang="en-US" sz="3200" b="1" dirty="0" err="1">
                <a:solidFill>
                  <a:schemeClr val="bg1"/>
                </a:solidFill>
              </a:rPr>
              <a:t>Estrategia</a:t>
            </a:r>
            <a:r>
              <a:rPr lang="en-US" sz="3200" b="1" dirty="0">
                <a:solidFill>
                  <a:schemeClr val="bg1"/>
                </a:solidFill>
              </a:rPr>
              <a:t> de </a:t>
            </a:r>
            <a:r>
              <a:rPr lang="en-US" sz="3200" b="1" dirty="0" smtClean="0">
                <a:solidFill>
                  <a:schemeClr val="bg1"/>
                </a:solidFill>
              </a:rPr>
              <a:t>Marketing </a:t>
            </a:r>
            <a:r>
              <a:rPr lang="es-ES" sz="3200" b="1" dirty="0">
                <a:solidFill>
                  <a:schemeClr val="bg1"/>
                </a:solidFill>
              </a:rPr>
              <a:t>MECC software </a:t>
            </a:r>
            <a:endParaRPr lang="en-US" sz="3200" b="1" dirty="0">
              <a:solidFill>
                <a:schemeClr val="bg1"/>
              </a:solidFill>
            </a:endParaRPr>
          </a:p>
        </p:txBody>
      </p:sp>
    </p:spTree>
    <p:extLst>
      <p:ext uri="{BB962C8B-B14F-4D97-AF65-F5344CB8AC3E}">
        <p14:creationId xmlns:p14="http://schemas.microsoft.com/office/powerpoint/2010/main" val="161055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8570" y="1008412"/>
            <a:ext cx="10189029" cy="4154984"/>
          </a:xfrm>
          <a:prstGeom prst="rect">
            <a:avLst/>
          </a:prstGeom>
        </p:spPr>
        <p:txBody>
          <a:bodyPr wrap="square">
            <a:spAutoFit/>
          </a:bodyPr>
          <a:lstStyle/>
          <a:p>
            <a:pPr algn="just"/>
            <a:r>
              <a:rPr lang="es-ES" sz="2400" dirty="0">
                <a:solidFill>
                  <a:schemeClr val="bg1"/>
                </a:solidFill>
              </a:rPr>
              <a:t>Se entiende esta variable como la que corresponde a las comunicaciones de marketing y que tienen como objetivo impulsar, dar a conocer y generar la rotación de los productos, se analizan a continuación las diferentes herramientas que utiliza MECC software. Para los procesos de distribución o comercialización no se tiene una fuerza de venta consolidada que permita a la empresa poder generar a nuevos clientes. Este proceso se desarrolla por medio de relaciones públicas, que hace el gerente de la organización con empresas del sector que demandan soluciones tecnológicas. En lo correspondiente al uso de medios publicitarios la empresa desarrollo una cantidad de mil (1000), folletos en los que se plasmo información, básica de la empresa, las soluciones tecnológicas que ofrecen en software y hardware. </a:t>
            </a:r>
            <a:endParaRPr lang="en-US" sz="2400" dirty="0">
              <a:solidFill>
                <a:schemeClr val="bg1"/>
              </a:solidFill>
            </a:endParaRPr>
          </a:p>
        </p:txBody>
      </p:sp>
    </p:spTree>
    <p:extLst>
      <p:ext uri="{BB962C8B-B14F-4D97-AF65-F5344CB8AC3E}">
        <p14:creationId xmlns:p14="http://schemas.microsoft.com/office/powerpoint/2010/main" val="2210534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546</TotalTime>
  <Words>1000</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AiconLAP</dc:creator>
  <cp:lastModifiedBy>AiconLAP</cp:lastModifiedBy>
  <cp:revision>24</cp:revision>
  <dcterms:created xsi:type="dcterms:W3CDTF">2022-04-20T16:05:46Z</dcterms:created>
  <dcterms:modified xsi:type="dcterms:W3CDTF">2022-04-25T04:23:26Z</dcterms:modified>
</cp:coreProperties>
</file>