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6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97C5-F4F2-4901-BF08-25A0F4B483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DD1C-C479-4984-B3E1-249EB1A0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3464"/>
            <a:ext cx="7772400" cy="131673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Oregon Pretrial Justice Summit: 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Yamhill County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105400"/>
            <a:ext cx="7620000" cy="1295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John </a:t>
            </a:r>
            <a:r>
              <a:rPr lang="en-US" b="1" dirty="0" smtClean="0">
                <a:solidFill>
                  <a:schemeClr val="tx1"/>
                </a:solidFill>
              </a:rPr>
              <a:t>Collins, Presiding Judge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Mary Stern, AOC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Jessica Beach, Corrections Manager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7620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895600" y="3639312"/>
            <a:ext cx="5907088" cy="3109150"/>
          </a:xfrm>
        </p:spPr>
        <p:txBody>
          <a:bodyPr>
            <a:noAutofit/>
          </a:bodyPr>
          <a:lstStyle/>
          <a:p>
            <a:r>
              <a:rPr lang="en-US" dirty="0"/>
              <a:t>Population 				100,725</a:t>
            </a:r>
          </a:p>
          <a:p>
            <a:r>
              <a:rPr lang="en-US" dirty="0"/>
              <a:t>Square miles	 			        715</a:t>
            </a:r>
          </a:p>
          <a:p>
            <a:r>
              <a:rPr lang="en-US" dirty="0"/>
              <a:t>People per square mile			        138</a:t>
            </a:r>
          </a:p>
          <a:p>
            <a:r>
              <a:rPr lang="en-US" dirty="0"/>
              <a:t>Unemployment 				       4.7% </a:t>
            </a:r>
          </a:p>
          <a:p>
            <a:r>
              <a:rPr lang="en-US" dirty="0"/>
              <a:t>White/Color				  79/11%</a:t>
            </a:r>
          </a:p>
          <a:p>
            <a:r>
              <a:rPr lang="en-US" dirty="0"/>
              <a:t>Median Age				        38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out of 36 counties for agricultural </a:t>
            </a:r>
          </a:p>
          <a:p>
            <a:r>
              <a:rPr lang="en-US" dirty="0"/>
              <a:t>Significant focus on viticulture</a:t>
            </a:r>
          </a:p>
          <a:p>
            <a:r>
              <a:rPr lang="en-US" dirty="0"/>
              <a:t>Home to Linfield College and George Fox University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6562" r="16562"/>
          <a:stretch>
            <a:fillRect/>
          </a:stretch>
        </p:blipFill>
        <p:spPr>
          <a:xfrm>
            <a:off x="2971800" y="609601"/>
            <a:ext cx="5830888" cy="3029711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895600" y="79248"/>
            <a:ext cx="5678488" cy="4572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little bit about Yamhill County…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992880" y="2560320"/>
            <a:ext cx="4038600" cy="3048000"/>
          </a:xfrm>
          <a:prstGeom prst="triangle">
            <a:avLst>
              <a:gd name="adj" fmla="val 496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8244601">
            <a:off x="2867257" y="3606414"/>
            <a:ext cx="3437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2. Release</a:t>
            </a:r>
          </a:p>
        </p:txBody>
      </p:sp>
      <p:sp>
        <p:nvSpPr>
          <p:cNvPr id="7" name="TextBox 6"/>
          <p:cNvSpPr txBox="1"/>
          <p:nvPr/>
        </p:nvSpPr>
        <p:spPr>
          <a:xfrm rot="3386908">
            <a:off x="5545898" y="3617135"/>
            <a:ext cx="3886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      3. Court Appearance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4000" y="5001162"/>
            <a:ext cx="38887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200" dirty="0"/>
              <a:t>1. Victim and Community Safety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4001" y="276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7057" y="301175"/>
            <a:ext cx="76626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a typeface="+mj-ea"/>
                <a:cs typeface="+mj-cs"/>
              </a:rPr>
              <a:t>Mission: To promote pretrial justice for people who</a:t>
            </a:r>
          </a:p>
          <a:p>
            <a:r>
              <a:rPr lang="en-US" sz="2400" b="1" dirty="0">
                <a:solidFill>
                  <a:srgbClr val="FF0000"/>
                </a:solidFill>
                <a:ea typeface="+mj-ea"/>
                <a:cs typeface="+mj-cs"/>
              </a:rPr>
              <a:t>are accused of committing crime and for the people and</a:t>
            </a:r>
          </a:p>
          <a:p>
            <a:r>
              <a:rPr lang="en-US" sz="2400" b="1" dirty="0">
                <a:solidFill>
                  <a:srgbClr val="FF0000"/>
                </a:solidFill>
                <a:ea typeface="+mj-ea"/>
                <a:cs typeface="+mj-cs"/>
              </a:rPr>
              <a:t>communities who have been harmed by crime.</a:t>
            </a:r>
          </a:p>
          <a:p>
            <a:endParaRPr lang="en-US" sz="2400" b="1" dirty="0">
              <a:solidFill>
                <a:srgbClr val="FF0000"/>
              </a:solidFill>
              <a:ea typeface="+mj-ea"/>
              <a:cs typeface="+mj-cs"/>
            </a:endParaRPr>
          </a:p>
          <a:p>
            <a:r>
              <a:rPr lang="en-US" sz="2400" b="1" dirty="0">
                <a:solidFill>
                  <a:srgbClr val="FF0000"/>
                </a:solidFill>
                <a:ea typeface="+mj-ea"/>
                <a:cs typeface="+mj-cs"/>
              </a:rPr>
              <a:t>Goals: We achieve our mission by maximizing three things: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4154E-24EC-45E5-A95F-B96045D780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80160" y="329184"/>
            <a:ext cx="8930640" cy="106984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800" b="1" dirty="0">
                <a:solidFill>
                  <a:srgbClr val="FF0000"/>
                </a:solidFill>
              </a:rPr>
              <a:t>Pretrial </a:t>
            </a:r>
            <a:r>
              <a:rPr lang="en-US" sz="4800" b="1" dirty="0" smtClean="0">
                <a:solidFill>
                  <a:srgbClr val="FF0000"/>
                </a:solidFill>
              </a:rPr>
              <a:t>Accomplishments: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80160" y="1399032"/>
            <a:ext cx="8930640" cy="485546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3200" dirty="0" smtClean="0"/>
              <a:t>Mapped </a:t>
            </a:r>
            <a:r>
              <a:rPr lang="en-US" sz="3200" dirty="0"/>
              <a:t>the Pretrial Justice </a:t>
            </a:r>
            <a:r>
              <a:rPr lang="en-US" sz="3200" dirty="0" smtClean="0"/>
              <a:t>System</a:t>
            </a:r>
          </a:p>
          <a:p>
            <a:pPr eaLnBrk="1" hangingPunct="1">
              <a:lnSpc>
                <a:spcPct val="100000"/>
              </a:lnSpc>
            </a:pPr>
            <a:r>
              <a:rPr lang="en-US" sz="3200" dirty="0" smtClean="0"/>
              <a:t>Adopted mission, vision and values</a:t>
            </a:r>
            <a:r>
              <a:rPr lang="en-US" sz="3200" dirty="0" smtClean="0"/>
              <a:t> 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Completed two local validation studies on two assessment tools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Adopted </a:t>
            </a:r>
            <a:r>
              <a:rPr lang="en-US" sz="3200" dirty="0"/>
              <a:t>a Pretrial Risk Assessment 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Created </a:t>
            </a:r>
            <a:r>
              <a:rPr lang="en-US" sz="3200" dirty="0"/>
              <a:t>a risk-based Pretrial Release Matrix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Produced a Written Release</a:t>
            </a:r>
            <a:r>
              <a:rPr lang="en-US" sz="3200" dirty="0" smtClean="0"/>
              <a:t> Recommendation </a:t>
            </a:r>
            <a:r>
              <a:rPr lang="en-US" sz="3200" dirty="0"/>
              <a:t>Report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1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Pretrial </a:t>
            </a:r>
            <a:r>
              <a:rPr lang="en-US" sz="4800" b="1" dirty="0" smtClean="0">
                <a:solidFill>
                  <a:srgbClr val="FF0000"/>
                </a:solidFill>
              </a:rPr>
              <a:t>Accomplishments Continued: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Developed a “Second Look” </a:t>
            </a:r>
            <a:r>
              <a:rPr lang="en-US" sz="3600" dirty="0" smtClean="0"/>
              <a:t>process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Established a Pretrial Supervision/Violation Response Protocol 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Implemented court automated notification </a:t>
            </a:r>
            <a:r>
              <a:rPr lang="en-US" sz="3600" dirty="0" smtClean="0"/>
              <a:t>system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Created mission and procedural document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Developing an automated </a:t>
            </a:r>
            <a:r>
              <a:rPr lang="en-US" sz="3600" dirty="0" smtClean="0"/>
              <a:t>pretrial </a:t>
            </a:r>
            <a:r>
              <a:rPr lang="en-US" sz="3600" dirty="0"/>
              <a:t>decision support data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84633"/>
            <a:ext cx="10515600" cy="60350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Yamhill County Pretrial Outcomes January- March 2016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088137"/>
            <a:ext cx="10515600" cy="53858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Concurrence </a:t>
            </a:r>
            <a:r>
              <a:rPr lang="en-US" b="1" dirty="0" smtClean="0">
                <a:solidFill>
                  <a:schemeClr val="tx1"/>
                </a:solidFill>
              </a:rPr>
              <a:t>Rates: </a:t>
            </a:r>
            <a:r>
              <a:rPr lang="en-US" dirty="0" smtClean="0">
                <a:solidFill>
                  <a:schemeClr val="tx1"/>
                </a:solidFill>
              </a:rPr>
              <a:t>When Court follows the release recommendation of the Pretrial Services Officer (PSO)</a:t>
            </a:r>
            <a:r>
              <a:rPr lang="en-US" b="1" dirty="0">
                <a:solidFill>
                  <a:schemeClr val="tx1"/>
                </a:solidFill>
              </a:rPr>
              <a:t>       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Daily </a:t>
            </a:r>
            <a:r>
              <a:rPr lang="en-US" dirty="0">
                <a:solidFill>
                  <a:schemeClr val="tx1"/>
                </a:solidFill>
              </a:rPr>
              <a:t>concurrence release rate: </a:t>
            </a:r>
            <a:r>
              <a:rPr lang="en-US" dirty="0" smtClean="0">
                <a:solidFill>
                  <a:schemeClr val="tx1"/>
                </a:solidFill>
              </a:rPr>
              <a:t>74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Daily </a:t>
            </a:r>
            <a:r>
              <a:rPr lang="en-US" dirty="0">
                <a:solidFill>
                  <a:schemeClr val="tx1"/>
                </a:solidFill>
              </a:rPr>
              <a:t>concurrence </a:t>
            </a:r>
            <a:r>
              <a:rPr lang="en-US" dirty="0" smtClean="0">
                <a:solidFill>
                  <a:schemeClr val="tx1"/>
                </a:solidFill>
              </a:rPr>
              <a:t>detention rate:  98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Daily </a:t>
            </a:r>
            <a:r>
              <a:rPr lang="en-US" dirty="0">
                <a:solidFill>
                  <a:schemeClr val="tx1"/>
                </a:solidFill>
              </a:rPr>
              <a:t>overall concurrence </a:t>
            </a:r>
            <a:r>
              <a:rPr lang="en-US" dirty="0" smtClean="0">
                <a:solidFill>
                  <a:schemeClr val="tx1"/>
                </a:solidFill>
              </a:rPr>
              <a:t>rate:  89%</a:t>
            </a:r>
          </a:p>
          <a:p>
            <a:r>
              <a:rPr lang="en-US" b="1" dirty="0">
                <a:solidFill>
                  <a:schemeClr val="tx1"/>
                </a:solidFill>
              </a:rPr>
              <a:t>Appearance </a:t>
            </a:r>
            <a:r>
              <a:rPr lang="en-US" b="1" dirty="0" smtClean="0">
                <a:solidFill>
                  <a:schemeClr val="tx1"/>
                </a:solidFill>
              </a:rPr>
              <a:t>Rates:  </a:t>
            </a:r>
            <a:r>
              <a:rPr lang="en-US" b="1" dirty="0" smtClean="0">
                <a:solidFill>
                  <a:schemeClr val="tx1"/>
                </a:solidFill>
              </a:rPr>
              <a:t>97.3</a:t>
            </a:r>
            <a:r>
              <a:rPr lang="en-US" b="1" dirty="0" smtClean="0">
                <a:solidFill>
                  <a:schemeClr val="tx1"/>
                </a:solidFill>
              </a:rPr>
              <a:t>% (2.7% FTA)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Court </a:t>
            </a:r>
            <a:r>
              <a:rPr lang="en-US" b="1" dirty="0">
                <a:solidFill>
                  <a:schemeClr val="tx1"/>
                </a:solidFill>
              </a:rPr>
              <a:t>Automated Notification System: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Total calls: 1341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Percentage </a:t>
            </a:r>
            <a:r>
              <a:rPr lang="en-US" dirty="0">
                <a:solidFill>
                  <a:schemeClr val="tx1"/>
                </a:solidFill>
              </a:rPr>
              <a:t>of successful </a:t>
            </a:r>
            <a:r>
              <a:rPr lang="en-US" dirty="0" smtClean="0">
                <a:solidFill>
                  <a:schemeClr val="tx1"/>
                </a:solidFill>
              </a:rPr>
              <a:t>calls:  81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Percentage </a:t>
            </a:r>
            <a:r>
              <a:rPr lang="en-US" dirty="0">
                <a:solidFill>
                  <a:schemeClr val="tx1"/>
                </a:solidFill>
              </a:rPr>
              <a:t>of unsuccessful </a:t>
            </a:r>
            <a:r>
              <a:rPr lang="en-US" dirty="0" smtClean="0">
                <a:solidFill>
                  <a:schemeClr val="tx1"/>
                </a:solidFill>
              </a:rPr>
              <a:t>calls: 19%</a:t>
            </a:r>
          </a:p>
          <a:p>
            <a:r>
              <a:rPr lang="en-US" b="1" dirty="0">
                <a:solidFill>
                  <a:schemeClr val="tx1"/>
                </a:solidFill>
              </a:rPr>
              <a:t>Pretrial Jail Population: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 Daily Average Total Population:  </a:t>
            </a:r>
            <a:r>
              <a:rPr lang="en-US" dirty="0" smtClean="0">
                <a:solidFill>
                  <a:schemeClr val="tx1"/>
                </a:solidFill>
              </a:rPr>
              <a:t>201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 </a:t>
            </a:r>
            <a:r>
              <a:rPr lang="en-US" dirty="0" smtClean="0">
                <a:solidFill>
                  <a:schemeClr val="tx1"/>
                </a:solidFill>
              </a:rPr>
              <a:t>   Daily </a:t>
            </a:r>
            <a:r>
              <a:rPr lang="en-US" dirty="0">
                <a:solidFill>
                  <a:schemeClr val="tx1"/>
                </a:solidFill>
              </a:rPr>
              <a:t>Average Pretrial Population:  </a:t>
            </a:r>
            <a:r>
              <a:rPr lang="en-US" dirty="0" smtClean="0">
                <a:solidFill>
                  <a:schemeClr val="tx1"/>
                </a:solidFill>
              </a:rPr>
              <a:t>78 </a:t>
            </a:r>
            <a:r>
              <a:rPr lang="en-US" dirty="0">
                <a:solidFill>
                  <a:schemeClr val="tx1"/>
                </a:solidFill>
              </a:rPr>
              <a:t>(38.8%)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Beginning </a:t>
            </a:r>
            <a:r>
              <a:rPr lang="en-US" dirty="0">
                <a:solidFill>
                  <a:schemeClr val="tx1"/>
                </a:solidFill>
              </a:rPr>
              <a:t>baseline pretrial population before project: </a:t>
            </a:r>
            <a:r>
              <a:rPr lang="en-US" dirty="0" smtClean="0">
                <a:solidFill>
                  <a:schemeClr val="tx1"/>
                </a:solidFill>
              </a:rPr>
              <a:t>45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Future Plans for Pretrial Justice in Yamhill Co.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043160" cy="5522976"/>
          </a:xfrm>
        </p:spPr>
        <p:txBody>
          <a:bodyPr>
            <a:noAutofit/>
          </a:bodyPr>
          <a:lstStyle/>
          <a:p>
            <a:r>
              <a:rPr lang="en-US" sz="3000" dirty="0"/>
              <a:t>U</a:t>
            </a:r>
            <a:r>
              <a:rPr lang="en-US" sz="3000" dirty="0" smtClean="0"/>
              <a:t>se of the PSC by law enforcement at </a:t>
            </a:r>
            <a:r>
              <a:rPr lang="en-US" sz="3000" dirty="0"/>
              <a:t>arrest to guide cite and release decisions</a:t>
            </a:r>
          </a:p>
          <a:p>
            <a:r>
              <a:rPr lang="en-US" sz="3000" dirty="0"/>
              <a:t>Develop </a:t>
            </a:r>
            <a:r>
              <a:rPr lang="en-US" sz="3000" dirty="0" smtClean="0"/>
              <a:t>pretrial monitoring guidelines per risk level and appropriate response to pretrial violations </a:t>
            </a:r>
            <a:r>
              <a:rPr lang="en-US" sz="3000" dirty="0" smtClean="0"/>
              <a:t>and compliance</a:t>
            </a:r>
          </a:p>
          <a:p>
            <a:r>
              <a:rPr lang="en-US" sz="3000" dirty="0" smtClean="0"/>
              <a:t>Develop </a:t>
            </a:r>
            <a:r>
              <a:rPr lang="en-US" sz="3000" dirty="0" smtClean="0"/>
              <a:t>pretrial information system </a:t>
            </a:r>
            <a:r>
              <a:rPr lang="en-US" sz="3000" dirty="0" smtClean="0"/>
              <a:t>– pending </a:t>
            </a:r>
            <a:r>
              <a:rPr lang="en-US" sz="3000" dirty="0" smtClean="0"/>
              <a:t>implementation June </a:t>
            </a:r>
            <a:r>
              <a:rPr lang="en-US" sz="3000" dirty="0" smtClean="0"/>
              <a:t>2016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2000" dirty="0" smtClean="0"/>
              <a:t>Concurrence rates		Safety </a:t>
            </a:r>
            <a:r>
              <a:rPr lang="en-US" sz="2000" dirty="0"/>
              <a:t>rates</a:t>
            </a:r>
          </a:p>
          <a:p>
            <a:pPr marL="0" lvl="0" indent="0">
              <a:buNone/>
            </a:pPr>
            <a:r>
              <a:rPr lang="en-US" sz="2000" dirty="0" smtClean="0"/>
              <a:t>	Appearance rates			Success rates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	Total </a:t>
            </a:r>
            <a:r>
              <a:rPr lang="en-US" sz="2000" dirty="0"/>
              <a:t>and pretrial jail population </a:t>
            </a:r>
            <a:r>
              <a:rPr lang="en-US" sz="2000" dirty="0" smtClean="0"/>
              <a:t>	Successful </a:t>
            </a:r>
            <a:r>
              <a:rPr lang="en-US" sz="2000" dirty="0"/>
              <a:t>automated court notification </a:t>
            </a:r>
            <a:r>
              <a:rPr lang="en-US" sz="2000" dirty="0" smtClean="0"/>
              <a:t>call</a:t>
            </a:r>
            <a:endParaRPr lang="en-US" sz="2000" dirty="0"/>
          </a:p>
          <a:p>
            <a:r>
              <a:rPr lang="en-US" sz="3000" dirty="0" smtClean="0"/>
              <a:t>Further </a:t>
            </a:r>
            <a:r>
              <a:rPr lang="en-US" sz="3000" dirty="0"/>
              <a:t>d</a:t>
            </a:r>
            <a:r>
              <a:rPr lang="en-US" sz="3000" dirty="0" smtClean="0"/>
              <a:t>iscussion </a:t>
            </a:r>
            <a:r>
              <a:rPr lang="en-US" sz="3000" dirty="0"/>
              <a:t>about:</a:t>
            </a:r>
          </a:p>
          <a:p>
            <a:pPr lvl="1"/>
            <a:r>
              <a:rPr lang="en-US" sz="3000" dirty="0"/>
              <a:t>Condition parsimony</a:t>
            </a:r>
          </a:p>
          <a:p>
            <a:pPr lvl="1"/>
            <a:r>
              <a:rPr lang="en-US" sz="3000" dirty="0" smtClean="0"/>
              <a:t>Focus </a:t>
            </a:r>
            <a:r>
              <a:rPr lang="en-US" sz="3000" dirty="0"/>
              <a:t>on victim safety, voice and needs </a:t>
            </a:r>
          </a:p>
        </p:txBody>
      </p:sp>
    </p:spTree>
    <p:extLst>
      <p:ext uri="{BB962C8B-B14F-4D97-AF65-F5344CB8AC3E}">
        <p14:creationId xmlns:p14="http://schemas.microsoft.com/office/powerpoint/2010/main" val="4648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227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Oregon Pretrial Justice Summit:  Yamhill County</vt:lpstr>
      <vt:lpstr>A little bit about Yamhill County…</vt:lpstr>
      <vt:lpstr>PowerPoint Presentation</vt:lpstr>
      <vt:lpstr>Pretrial Accomplishments:</vt:lpstr>
      <vt:lpstr>Pretrial Accomplishments Continued:</vt:lpstr>
      <vt:lpstr>Yamhill County Pretrial Outcomes January- March 2016</vt:lpstr>
      <vt:lpstr>Future Plans for Pretrial Justice in Yamhill Co.</vt:lpstr>
    </vt:vector>
  </TitlesOfParts>
  <Company>Yamhill County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Yamhill County Pretrial Justice Program</dc:title>
  <dc:creator>Jessica Beach</dc:creator>
  <cp:lastModifiedBy>Jessica Beach</cp:lastModifiedBy>
  <cp:revision>15</cp:revision>
  <dcterms:created xsi:type="dcterms:W3CDTF">2016-05-20T20:09:52Z</dcterms:created>
  <dcterms:modified xsi:type="dcterms:W3CDTF">2016-05-27T23:03:20Z</dcterms:modified>
</cp:coreProperties>
</file>