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1"/>
  </p:notesMasterIdLst>
  <p:handoutMasterIdLst>
    <p:handoutMasterId r:id="rId22"/>
  </p:handoutMasterIdLst>
  <p:sldIdLst>
    <p:sldId id="256" r:id="rId2"/>
    <p:sldId id="539" r:id="rId3"/>
    <p:sldId id="540" r:id="rId4"/>
    <p:sldId id="541" r:id="rId5"/>
    <p:sldId id="542" r:id="rId6"/>
    <p:sldId id="543" r:id="rId7"/>
    <p:sldId id="538" r:id="rId8"/>
    <p:sldId id="523" r:id="rId9"/>
    <p:sldId id="524" r:id="rId10"/>
    <p:sldId id="525" r:id="rId11"/>
    <p:sldId id="526" r:id="rId12"/>
    <p:sldId id="527" r:id="rId13"/>
    <p:sldId id="528" r:id="rId14"/>
    <p:sldId id="536" r:id="rId15"/>
    <p:sldId id="529" r:id="rId16"/>
    <p:sldId id="530" r:id="rId17"/>
    <p:sldId id="531" r:id="rId18"/>
    <p:sldId id="532" r:id="rId19"/>
    <p:sldId id="533" r:id="rId20"/>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60AE"/>
    <a:srgbClr val="CF0B26"/>
    <a:srgbClr val="17212F"/>
    <a:srgbClr val="1D2D3F"/>
    <a:srgbClr val="112130"/>
    <a:srgbClr val="002955"/>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720" y="60"/>
      </p:cViewPr>
      <p:guideLst>
        <p:guide orient="horz" pos="2160"/>
        <p:guide pos="2880"/>
        <p:guide orient="horz" pos="16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FACD671-FFF3-49C5-A504-52E61D77A28C}" type="datetimeFigureOut">
              <a:rPr lang="fr-FR" smtClean="0"/>
              <a:t>03/05/2020</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22D0F9C-1318-45D2-92F2-C9C147D66098}" type="slidenum">
              <a:rPr lang="fr-FR" smtClean="0"/>
              <a:t>‹N°›</a:t>
            </a:fld>
            <a:endParaRPr lang="fr-FR"/>
          </a:p>
        </p:txBody>
      </p:sp>
    </p:spTree>
    <p:extLst>
      <p:ext uri="{BB962C8B-B14F-4D97-AF65-F5344CB8AC3E}">
        <p14:creationId xmlns:p14="http://schemas.microsoft.com/office/powerpoint/2010/main" val="390266992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5EC4B1-7D32-4134-BB0F-868DEC09E038}" type="datetimeFigureOut">
              <a:rPr lang="fr-FR" smtClean="0"/>
              <a:t>03/05/2020</a:t>
            </a:fld>
            <a:endParaRPr lang="fr-FR"/>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91841B-DD07-4D28-A2B8-63B8D49C6B41}" type="slidenum">
              <a:rPr lang="fr-FR" smtClean="0"/>
              <a:t>‹N°›</a:t>
            </a:fld>
            <a:endParaRPr lang="fr-FR"/>
          </a:p>
        </p:txBody>
      </p:sp>
    </p:spTree>
    <p:extLst>
      <p:ext uri="{BB962C8B-B14F-4D97-AF65-F5344CB8AC3E}">
        <p14:creationId xmlns:p14="http://schemas.microsoft.com/office/powerpoint/2010/main" val="69317900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12" name="Titre 1"/>
          <p:cNvSpPr>
            <a:spLocks noGrp="1"/>
          </p:cNvSpPr>
          <p:nvPr>
            <p:ph type="ctrTitle" hasCustomPrompt="1"/>
          </p:nvPr>
        </p:nvSpPr>
        <p:spPr>
          <a:xfrm>
            <a:off x="345449" y="719384"/>
            <a:ext cx="8331008" cy="469106"/>
          </a:xfrm>
          <a:prstGeom prst="rect">
            <a:avLst/>
          </a:prstGeom>
        </p:spPr>
        <p:txBody>
          <a:bodyPr anchor="b"/>
          <a:lstStyle>
            <a:lvl1pPr algn="l">
              <a:defRPr sz="3000" cap="all" baseline="0">
                <a:solidFill>
                  <a:schemeClr val="bg1"/>
                </a:solidFill>
                <a:latin typeface="Arial Black"/>
                <a:cs typeface="Arial Black"/>
              </a:defRPr>
            </a:lvl1pPr>
          </a:lstStyle>
          <a:p>
            <a:r>
              <a:rPr lang="fr-FR" dirty="0"/>
              <a:t>Modifiez le titre PRINCIPAL</a:t>
            </a:r>
          </a:p>
        </p:txBody>
      </p:sp>
      <p:sp>
        <p:nvSpPr>
          <p:cNvPr id="14" name="Sous-titre 2"/>
          <p:cNvSpPr txBox="1">
            <a:spLocks/>
          </p:cNvSpPr>
          <p:nvPr userDrawn="1"/>
        </p:nvSpPr>
        <p:spPr>
          <a:xfrm>
            <a:off x="599554" y="2711720"/>
            <a:ext cx="6858000" cy="1241822"/>
          </a:xfrm>
          <a:prstGeom prst="rect">
            <a:avLst/>
          </a:prstGeom>
        </p:spPr>
        <p:txBody>
          <a:bodyPr/>
          <a:lstStyle>
            <a:lvl1pPr marL="0" indent="0" algn="ctr" defTabSz="914400" rtl="0" eaLnBrk="1" latinLnBrk="0" hangingPunct="1">
              <a:spcBef>
                <a:spcPct val="20000"/>
              </a:spcBef>
              <a:buFont typeface="Arial" pitchFamily="34" charset="0"/>
              <a:buNone/>
              <a:defRPr sz="2400" kern="1200">
                <a:solidFill>
                  <a:schemeClr val="tx1"/>
                </a:solidFill>
                <a:latin typeface="+mn-lt"/>
                <a:ea typeface="+mn-ea"/>
                <a:cs typeface="+mn-cs"/>
              </a:defRPr>
            </a:lvl1pPr>
            <a:lvl2pPr marL="457200" indent="0" algn="ctr" defTabSz="914400" rtl="0" eaLnBrk="1" latinLnBrk="0" hangingPunct="1">
              <a:spcBef>
                <a:spcPct val="20000"/>
              </a:spcBef>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spcBef>
                <a:spcPct val="20000"/>
              </a:spcBef>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spcBef>
                <a:spcPct val="20000"/>
              </a:spcBef>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spcBef>
                <a:spcPct val="20000"/>
              </a:spcBef>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spcBef>
                <a:spcPct val="20000"/>
              </a:spcBef>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solidFill>
                <a:latin typeface="+mn-lt"/>
                <a:ea typeface="+mn-ea"/>
                <a:cs typeface="+mn-cs"/>
              </a:defRPr>
            </a:lvl9pPr>
          </a:lstStyle>
          <a:p>
            <a:endParaRPr lang="fr-FR" dirty="0">
              <a:solidFill>
                <a:schemeClr val="bg1">
                  <a:lumMod val="50000"/>
                </a:schemeClr>
              </a:solidFill>
              <a:latin typeface="HelveticaNeueLT Std Med" panose="020B0604020202020204" pitchFamily="34" charset="0"/>
            </a:endParaRPr>
          </a:p>
        </p:txBody>
      </p:sp>
      <p:sp>
        <p:nvSpPr>
          <p:cNvPr id="17" name="Sous-titre 2"/>
          <p:cNvSpPr>
            <a:spLocks noGrp="1"/>
          </p:cNvSpPr>
          <p:nvPr>
            <p:ph type="subTitle" idx="1" hasCustomPrompt="1"/>
          </p:nvPr>
        </p:nvSpPr>
        <p:spPr>
          <a:xfrm>
            <a:off x="355239" y="1131590"/>
            <a:ext cx="6449009" cy="360503"/>
          </a:xfrm>
          <a:prstGeom prst="rect">
            <a:avLst/>
          </a:prstGeom>
        </p:spPr>
        <p:txBody>
          <a:bodyPr/>
          <a:lstStyle>
            <a:lvl1pPr marL="0" indent="0" algn="l">
              <a:buNone/>
              <a:defRPr sz="2000">
                <a:solidFill>
                  <a:srgbClr val="17212F"/>
                </a:solidFill>
                <a:latin typeface="Arial"/>
                <a:cs typeface="Aria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Modifiez le sous-titre</a:t>
            </a:r>
          </a:p>
        </p:txBody>
      </p:sp>
      <p:pic>
        <p:nvPicPr>
          <p:cNvPr id="9" name="Imag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0929" y="411510"/>
            <a:ext cx="1201827" cy="144016"/>
          </a:xfrm>
          <a:prstGeom prst="rect">
            <a:avLst/>
          </a:prstGeom>
        </p:spPr>
      </p:pic>
      <p:pic>
        <p:nvPicPr>
          <p:cNvPr id="15" name="Imag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940152" y="4227934"/>
            <a:ext cx="2808312" cy="636937"/>
          </a:xfrm>
          <a:prstGeom prst="rect">
            <a:avLst/>
          </a:prstGeom>
        </p:spPr>
      </p:pic>
      <p:pic>
        <p:nvPicPr>
          <p:cNvPr id="18" name="Image 1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51858" y="4222703"/>
            <a:ext cx="2520280" cy="646628"/>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3305176"/>
            <a:ext cx="7772400" cy="1021556"/>
          </a:xfrm>
        </p:spPr>
        <p:txBody>
          <a:bodyPr anchor="t"/>
          <a:lstStyle>
            <a:lvl1pPr algn="l">
              <a:defRPr sz="3000" b="1" cap="all">
                <a:solidFill>
                  <a:srgbClr val="0B72B5"/>
                </a:solidFill>
              </a:defRPr>
            </a:lvl1pPr>
          </a:lstStyle>
          <a:p>
            <a:r>
              <a:rPr lang="fr-FR"/>
              <a:t>Cliquez pour modifier le style du titre</a:t>
            </a:r>
          </a:p>
        </p:txBody>
      </p:sp>
      <p:sp>
        <p:nvSpPr>
          <p:cNvPr id="3" name="Espace réservé du texte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fr-FR"/>
              <a:t>Cliquez pour modifier les styles du texte du masque</a:t>
            </a:r>
          </a:p>
        </p:txBody>
      </p:sp>
      <p:sp>
        <p:nvSpPr>
          <p:cNvPr id="4" name="Rectangle 4"/>
          <p:cNvSpPr>
            <a:spLocks noGrp="1" noChangeArrowheads="1"/>
          </p:cNvSpPr>
          <p:nvPr>
            <p:ph type="dt" sz="half" idx="10"/>
          </p:nvPr>
        </p:nvSpPr>
        <p:spPr>
          <a:ln/>
        </p:spPr>
        <p:txBody>
          <a:bodyPr/>
          <a:lstStyle>
            <a:lvl1pPr>
              <a:defRPr/>
            </a:lvl1pPr>
          </a:lstStyle>
          <a:p>
            <a:pPr>
              <a:defRPr/>
            </a:pPr>
            <a:endParaRPr lang="fr-FR"/>
          </a:p>
        </p:txBody>
      </p:sp>
      <p:sp>
        <p:nvSpPr>
          <p:cNvPr id="5" name="Rectangle 5"/>
          <p:cNvSpPr>
            <a:spLocks noGrp="1" noChangeArrowheads="1"/>
          </p:cNvSpPr>
          <p:nvPr>
            <p:ph type="ftr" sz="quarter" idx="11"/>
          </p:nvPr>
        </p:nvSpPr>
        <p:spPr>
          <a:ln/>
        </p:spPr>
        <p:txBody>
          <a:bodyPr/>
          <a:lstStyle>
            <a:lvl1pPr>
              <a:defRPr/>
            </a:lvl1pPr>
          </a:lstStyle>
          <a:p>
            <a:pPr>
              <a:defRPr/>
            </a:pPr>
            <a:endParaRPr lang="fr-FR"/>
          </a:p>
        </p:txBody>
      </p:sp>
      <p:sp>
        <p:nvSpPr>
          <p:cNvPr id="6" name="Rectangle 6"/>
          <p:cNvSpPr>
            <a:spLocks noGrp="1" noChangeArrowheads="1"/>
          </p:cNvSpPr>
          <p:nvPr>
            <p:ph type="sldNum" sz="quarter" idx="12"/>
          </p:nvPr>
        </p:nvSpPr>
        <p:spPr>
          <a:ln/>
        </p:spPr>
        <p:txBody>
          <a:bodyPr/>
          <a:lstStyle>
            <a:lvl1pPr>
              <a:defRPr/>
            </a:lvl1pPr>
          </a:lstStyle>
          <a:p>
            <a:pPr>
              <a:defRPr/>
            </a:pPr>
            <a:fld id="{9D920B9A-8423-475B-BAC2-7AE29E6DC3E2}" type="slidenum">
              <a:rPr lang="fr-FR"/>
              <a:pPr>
                <a:defRPr/>
              </a:pPr>
              <a:t>‹N°›</a:t>
            </a:fld>
            <a:endParaRPr lang="fr-FR"/>
          </a:p>
        </p:txBody>
      </p:sp>
    </p:spTree>
    <p:extLst>
      <p:ext uri="{BB962C8B-B14F-4D97-AF65-F5344CB8AC3E}">
        <p14:creationId xmlns:p14="http://schemas.microsoft.com/office/powerpoint/2010/main" val="4091173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6_Titre et contenu">
    <p:spTree>
      <p:nvGrpSpPr>
        <p:cNvPr id="1" name=""/>
        <p:cNvGrpSpPr/>
        <p:nvPr/>
      </p:nvGrpSpPr>
      <p:grpSpPr>
        <a:xfrm>
          <a:off x="0" y="0"/>
          <a:ext cx="0" cy="0"/>
          <a:chOff x="0" y="0"/>
          <a:chExt cx="0" cy="0"/>
        </a:xfrm>
      </p:grpSpPr>
      <p:pic>
        <p:nvPicPr>
          <p:cNvPr id="4" name="Image 5" descr="AudenciaNantes_Noir.wmf"/>
          <p:cNvPicPr>
            <a:picLocks noChangeAspect="1"/>
          </p:cNvPicPr>
          <p:nvPr userDrawn="1"/>
        </p:nvPicPr>
        <p:blipFill>
          <a:blip r:embed="rId2" cstate="print">
            <a:lum bright="90000"/>
          </a:blip>
          <a:srcRect r="75719" b="16100"/>
          <a:stretch>
            <a:fillRect/>
          </a:stretch>
        </p:blipFill>
        <p:spPr bwMode="auto">
          <a:xfrm>
            <a:off x="6227764" y="3020616"/>
            <a:ext cx="2916237" cy="2122884"/>
          </a:xfrm>
          <a:prstGeom prst="rect">
            <a:avLst/>
          </a:prstGeom>
          <a:noFill/>
          <a:ln w="9525">
            <a:noFill/>
            <a:miter lim="800000"/>
            <a:headEnd/>
            <a:tailEnd/>
          </a:ln>
        </p:spPr>
      </p:pic>
      <p:cxnSp>
        <p:nvCxnSpPr>
          <p:cNvPr id="5" name="Connecteur droit 4"/>
          <p:cNvCxnSpPr/>
          <p:nvPr userDrawn="1"/>
        </p:nvCxnSpPr>
        <p:spPr>
          <a:xfrm>
            <a:off x="0" y="9513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itre 1"/>
          <p:cNvSpPr>
            <a:spLocks noGrp="1"/>
          </p:cNvSpPr>
          <p:nvPr>
            <p:ph type="title"/>
          </p:nvPr>
        </p:nvSpPr>
        <p:spPr/>
        <p:txBody>
          <a:bodyPr/>
          <a:lstStyle>
            <a:lvl1pPr>
              <a:defRPr>
                <a:solidFill>
                  <a:srgbClr val="0B72B5"/>
                </a:solidFill>
              </a:defRPr>
            </a:lvl1pPr>
          </a:lstStyle>
          <a:p>
            <a:r>
              <a:rPr lang="fr-FR" dirty="0"/>
              <a:t>Cliquez pour modifier le style du titre</a:t>
            </a:r>
          </a:p>
        </p:txBody>
      </p:sp>
      <p:sp>
        <p:nvSpPr>
          <p:cNvPr id="3" name="Espace réservé du contenu 2"/>
          <p:cNvSpPr>
            <a:spLocks noGrp="1"/>
          </p:cNvSpPr>
          <p:nvPr>
            <p:ph idx="1"/>
          </p:nvPr>
        </p:nvSpPr>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Rectangle 4"/>
          <p:cNvSpPr>
            <a:spLocks noGrp="1" noChangeArrowheads="1"/>
          </p:cNvSpPr>
          <p:nvPr>
            <p:ph type="dt" sz="half" idx="10"/>
          </p:nvPr>
        </p:nvSpPr>
        <p:spPr/>
        <p:txBody>
          <a:bodyPr/>
          <a:lstStyle>
            <a:lvl1pPr>
              <a:defRPr/>
            </a:lvl1pPr>
          </a:lstStyle>
          <a:p>
            <a:pPr>
              <a:defRPr/>
            </a:pPr>
            <a:endParaRPr lang="fr-FR"/>
          </a:p>
        </p:txBody>
      </p:sp>
      <p:sp>
        <p:nvSpPr>
          <p:cNvPr id="7" name="Rectangle 5"/>
          <p:cNvSpPr>
            <a:spLocks noGrp="1" noChangeArrowheads="1"/>
          </p:cNvSpPr>
          <p:nvPr>
            <p:ph type="ftr" sz="quarter" idx="11"/>
          </p:nvPr>
        </p:nvSpPr>
        <p:spPr/>
        <p:txBody>
          <a:bodyPr/>
          <a:lstStyle>
            <a:lvl1pPr>
              <a:defRPr/>
            </a:lvl1pPr>
          </a:lstStyle>
          <a:p>
            <a:pPr>
              <a:defRPr/>
            </a:pPr>
            <a:endParaRPr lang="fr-FR"/>
          </a:p>
        </p:txBody>
      </p:sp>
      <p:sp>
        <p:nvSpPr>
          <p:cNvPr id="8" name="Rectangle 6"/>
          <p:cNvSpPr>
            <a:spLocks noGrp="1" noChangeArrowheads="1"/>
          </p:cNvSpPr>
          <p:nvPr>
            <p:ph type="sldNum" sz="quarter" idx="12"/>
          </p:nvPr>
        </p:nvSpPr>
        <p:spPr/>
        <p:txBody>
          <a:bodyPr/>
          <a:lstStyle>
            <a:lvl1pPr>
              <a:defRPr/>
            </a:lvl1pPr>
          </a:lstStyle>
          <a:p>
            <a:pPr>
              <a:defRPr/>
            </a:pPr>
            <a:fld id="{8686E5D9-431B-4741-9098-94D3EEB7C2E1}" type="slidenum">
              <a:rPr lang="fr-FR"/>
              <a:pPr>
                <a:defRPr/>
              </a:pPr>
              <a:t>‹N°›</a:t>
            </a:fld>
            <a:endParaRPr lang="fr-FR"/>
          </a:p>
        </p:txBody>
      </p:sp>
    </p:spTree>
    <p:extLst>
      <p:ext uri="{BB962C8B-B14F-4D97-AF65-F5344CB8AC3E}">
        <p14:creationId xmlns:p14="http://schemas.microsoft.com/office/powerpoint/2010/main" val="20388790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Vide">
    <p:spTree>
      <p:nvGrpSpPr>
        <p:cNvPr id="1" name=""/>
        <p:cNvGrpSpPr/>
        <p:nvPr/>
      </p:nvGrpSpPr>
      <p:grpSpPr>
        <a:xfrm>
          <a:off x="0" y="0"/>
          <a:ext cx="0" cy="0"/>
          <a:chOff x="0" y="0"/>
          <a:chExt cx="0" cy="0"/>
        </a:xfrm>
      </p:grpSpPr>
      <p:pic>
        <p:nvPicPr>
          <p:cNvPr id="2" name="Image 5" descr="AudenciaNantes_Noir.wmf">
            <a:extLst>
              <a:ext uri="{FF2B5EF4-FFF2-40B4-BE49-F238E27FC236}">
                <a16:creationId xmlns:a16="http://schemas.microsoft.com/office/drawing/2014/main" id="{2409A7C1-B222-465A-BEE9-7810F0637994}"/>
              </a:ext>
            </a:extLst>
          </p:cNvPr>
          <p:cNvPicPr>
            <a:picLocks noChangeAspect="1"/>
          </p:cNvPicPr>
          <p:nvPr/>
        </p:nvPicPr>
        <p:blipFill>
          <a:blip r:embed="rId2">
            <a:lum bright="90000"/>
            <a:extLst>
              <a:ext uri="{28A0092B-C50C-407E-A947-70E740481C1C}">
                <a14:useLocalDpi xmlns:a14="http://schemas.microsoft.com/office/drawing/2010/main" val="0"/>
              </a:ext>
            </a:extLst>
          </a:blip>
          <a:srcRect r="75719" b="16100"/>
          <a:stretch>
            <a:fillRect/>
          </a:stretch>
        </p:blipFill>
        <p:spPr bwMode="auto">
          <a:xfrm>
            <a:off x="6227764" y="3020616"/>
            <a:ext cx="2916237" cy="2122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Connecteur droit 7">
            <a:extLst>
              <a:ext uri="{FF2B5EF4-FFF2-40B4-BE49-F238E27FC236}">
                <a16:creationId xmlns:a16="http://schemas.microsoft.com/office/drawing/2014/main" id="{81E2C796-7E96-42A0-9A0F-2F75D4D0F12F}"/>
              </a:ext>
            </a:extLst>
          </p:cNvPr>
          <p:cNvCxnSpPr/>
          <p:nvPr/>
        </p:nvCxnSpPr>
        <p:spPr>
          <a:xfrm>
            <a:off x="0" y="9513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Rectangle 4">
            <a:extLst>
              <a:ext uri="{FF2B5EF4-FFF2-40B4-BE49-F238E27FC236}">
                <a16:creationId xmlns:a16="http://schemas.microsoft.com/office/drawing/2014/main" id="{E52DAE51-9BB1-42D3-8580-61B9941AD22C}"/>
              </a:ext>
            </a:extLst>
          </p:cNvPr>
          <p:cNvSpPr>
            <a:spLocks noGrp="1" noChangeArrowheads="1"/>
          </p:cNvSpPr>
          <p:nvPr>
            <p:ph type="dt" sz="half" idx="10"/>
          </p:nvPr>
        </p:nvSpPr>
        <p:spPr/>
        <p:txBody>
          <a:bodyPr/>
          <a:lstStyle>
            <a:lvl1pPr>
              <a:defRPr/>
            </a:lvl1pPr>
          </a:lstStyle>
          <a:p>
            <a:pPr>
              <a:defRPr/>
            </a:pPr>
            <a:fld id="{3A141554-1539-4CBA-AAA3-2135DEB66AC0}" type="datetimeFigureOut">
              <a:rPr lang="fr-FR"/>
              <a:pPr>
                <a:defRPr/>
              </a:pPr>
              <a:t>03/05/2020</a:t>
            </a:fld>
            <a:endParaRPr lang="fr-FR"/>
          </a:p>
        </p:txBody>
      </p:sp>
      <p:sp>
        <p:nvSpPr>
          <p:cNvPr id="5" name="Rectangle 5">
            <a:extLst>
              <a:ext uri="{FF2B5EF4-FFF2-40B4-BE49-F238E27FC236}">
                <a16:creationId xmlns:a16="http://schemas.microsoft.com/office/drawing/2014/main" id="{EBC4AF08-9D4C-4683-A421-8126141221DB}"/>
              </a:ext>
            </a:extLst>
          </p:cNvPr>
          <p:cNvSpPr>
            <a:spLocks noGrp="1" noChangeArrowheads="1"/>
          </p:cNvSpPr>
          <p:nvPr>
            <p:ph type="ftr" sz="quarter" idx="11"/>
          </p:nvPr>
        </p:nvSpPr>
        <p:spPr/>
        <p:txBody>
          <a:bodyPr/>
          <a:lstStyle>
            <a:lvl1pPr>
              <a:defRPr/>
            </a:lvl1pPr>
          </a:lstStyle>
          <a:p>
            <a:pPr>
              <a:defRPr/>
            </a:pPr>
            <a:endParaRPr lang="fr-FR"/>
          </a:p>
        </p:txBody>
      </p:sp>
      <p:sp>
        <p:nvSpPr>
          <p:cNvPr id="6" name="Rectangle 6">
            <a:extLst>
              <a:ext uri="{FF2B5EF4-FFF2-40B4-BE49-F238E27FC236}">
                <a16:creationId xmlns:a16="http://schemas.microsoft.com/office/drawing/2014/main" id="{6E5E49B1-2EC9-42A6-8D93-5758B4990462}"/>
              </a:ext>
            </a:extLst>
          </p:cNvPr>
          <p:cNvSpPr>
            <a:spLocks noGrp="1" noChangeArrowheads="1"/>
          </p:cNvSpPr>
          <p:nvPr>
            <p:ph type="sldNum" sz="quarter" idx="12"/>
          </p:nvPr>
        </p:nvSpPr>
        <p:spPr/>
        <p:txBody>
          <a:bodyPr/>
          <a:lstStyle>
            <a:lvl1pPr>
              <a:defRPr/>
            </a:lvl1pPr>
          </a:lstStyle>
          <a:p>
            <a:pPr>
              <a:defRPr/>
            </a:pPr>
            <a:fld id="{84DFAB04-A16E-460D-BFC8-7CB42C2F705D}" type="slidenum">
              <a:rPr lang="fr-FR" altLang="en-US"/>
              <a:pPr>
                <a:defRPr/>
              </a:pPr>
              <a:t>‹N°›</a:t>
            </a:fld>
            <a:endParaRPr lang="fr-FR" altLang="en-US"/>
          </a:p>
        </p:txBody>
      </p:sp>
    </p:spTree>
    <p:extLst>
      <p:ext uri="{BB962C8B-B14F-4D97-AF65-F5344CB8AC3E}">
        <p14:creationId xmlns:p14="http://schemas.microsoft.com/office/powerpoint/2010/main" val="123249066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e de section">
    <p:spTree>
      <p:nvGrpSpPr>
        <p:cNvPr id="1" name=""/>
        <p:cNvGrpSpPr/>
        <p:nvPr/>
      </p:nvGrpSpPr>
      <p:grpSpPr>
        <a:xfrm>
          <a:off x="0" y="0"/>
          <a:ext cx="0" cy="0"/>
          <a:chOff x="0" y="0"/>
          <a:chExt cx="0" cy="0"/>
        </a:xfrm>
      </p:grpSpPr>
      <p:sp>
        <p:nvSpPr>
          <p:cNvPr id="14" name="Sous-titre 2"/>
          <p:cNvSpPr txBox="1">
            <a:spLocks/>
          </p:cNvSpPr>
          <p:nvPr userDrawn="1"/>
        </p:nvSpPr>
        <p:spPr>
          <a:xfrm>
            <a:off x="599554" y="2711720"/>
            <a:ext cx="6858000" cy="1241822"/>
          </a:xfrm>
          <a:prstGeom prst="rect">
            <a:avLst/>
          </a:prstGeom>
        </p:spPr>
        <p:txBody>
          <a:bodyPr/>
          <a:lstStyle>
            <a:lvl1pPr marL="0" indent="0" algn="ctr" defTabSz="914400" rtl="0" eaLnBrk="1" latinLnBrk="0" hangingPunct="1">
              <a:spcBef>
                <a:spcPct val="20000"/>
              </a:spcBef>
              <a:buFont typeface="Arial" pitchFamily="34" charset="0"/>
              <a:buNone/>
              <a:defRPr sz="2400" kern="1200">
                <a:solidFill>
                  <a:schemeClr val="tx1"/>
                </a:solidFill>
                <a:latin typeface="+mn-lt"/>
                <a:ea typeface="+mn-ea"/>
                <a:cs typeface="+mn-cs"/>
              </a:defRPr>
            </a:lvl1pPr>
            <a:lvl2pPr marL="457200" indent="0" algn="ctr" defTabSz="914400" rtl="0" eaLnBrk="1" latinLnBrk="0" hangingPunct="1">
              <a:spcBef>
                <a:spcPct val="20000"/>
              </a:spcBef>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spcBef>
                <a:spcPct val="20000"/>
              </a:spcBef>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spcBef>
                <a:spcPct val="20000"/>
              </a:spcBef>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spcBef>
                <a:spcPct val="20000"/>
              </a:spcBef>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spcBef>
                <a:spcPct val="20000"/>
              </a:spcBef>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solidFill>
                <a:latin typeface="+mn-lt"/>
                <a:ea typeface="+mn-ea"/>
                <a:cs typeface="+mn-cs"/>
              </a:defRPr>
            </a:lvl9pPr>
          </a:lstStyle>
          <a:p>
            <a:endParaRPr lang="fr-FR" dirty="0">
              <a:solidFill>
                <a:schemeClr val="bg1">
                  <a:lumMod val="50000"/>
                </a:schemeClr>
              </a:solidFill>
              <a:latin typeface="HelveticaNeueLT Std Med" panose="020B0604020202020204" pitchFamily="34" charset="0"/>
            </a:endParaRPr>
          </a:p>
        </p:txBody>
      </p:sp>
      <p:sp>
        <p:nvSpPr>
          <p:cNvPr id="17" name="Sous-titre 2"/>
          <p:cNvSpPr>
            <a:spLocks noGrp="1"/>
          </p:cNvSpPr>
          <p:nvPr>
            <p:ph type="subTitle" idx="1" hasCustomPrompt="1"/>
          </p:nvPr>
        </p:nvSpPr>
        <p:spPr>
          <a:xfrm>
            <a:off x="6615" y="2439470"/>
            <a:ext cx="9143999" cy="360503"/>
          </a:xfrm>
          <a:prstGeom prst="rect">
            <a:avLst/>
          </a:prstGeom>
        </p:spPr>
        <p:txBody>
          <a:bodyPr/>
          <a:lstStyle>
            <a:lvl1pPr marL="0" indent="0" algn="ctr">
              <a:buNone/>
              <a:defRPr sz="2000">
                <a:solidFill>
                  <a:srgbClr val="17212F"/>
                </a:solidFill>
                <a:latin typeface="Arial"/>
                <a:cs typeface="Aria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Modifiez le sous-titre</a:t>
            </a:r>
          </a:p>
        </p:txBody>
      </p:sp>
      <p:sp>
        <p:nvSpPr>
          <p:cNvPr id="21" name="Titre 1"/>
          <p:cNvSpPr>
            <a:spLocks noGrp="1"/>
          </p:cNvSpPr>
          <p:nvPr>
            <p:ph type="ctrTitle"/>
          </p:nvPr>
        </p:nvSpPr>
        <p:spPr>
          <a:xfrm>
            <a:off x="12130" y="1961870"/>
            <a:ext cx="9131870" cy="469106"/>
          </a:xfrm>
          <a:prstGeom prst="rect">
            <a:avLst/>
          </a:prstGeom>
        </p:spPr>
        <p:txBody>
          <a:bodyPr anchor="b"/>
          <a:lstStyle>
            <a:lvl1pPr marL="0" indent="0" algn="ctr">
              <a:buFont typeface="+mj-lt"/>
              <a:buAutoNum type="arabicPeriod"/>
              <a:defRPr sz="2500" cap="all" baseline="0">
                <a:solidFill>
                  <a:schemeClr val="bg1"/>
                </a:solidFill>
                <a:latin typeface="Arial Black"/>
                <a:cs typeface="Arial Black"/>
              </a:defRPr>
            </a:lvl1pPr>
          </a:lstStyle>
          <a:p>
            <a:endParaRPr lang="fr-FR" dirty="0"/>
          </a:p>
        </p:txBody>
      </p:sp>
      <p:pic>
        <p:nvPicPr>
          <p:cNvPr id="12" name="Imag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59797" y="1563638"/>
            <a:ext cx="825714" cy="98946"/>
          </a:xfrm>
          <a:prstGeom prst="rect">
            <a:avLst/>
          </a:prstGeom>
        </p:spPr>
      </p:pic>
      <p:pic>
        <p:nvPicPr>
          <p:cNvPr id="26" name="Image 2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59797" y="3192884"/>
            <a:ext cx="825714" cy="98946"/>
          </a:xfrm>
          <a:prstGeom prst="rect">
            <a:avLst/>
          </a:prstGeom>
        </p:spPr>
      </p:pic>
      <p:pic>
        <p:nvPicPr>
          <p:cNvPr id="30" name="Image 2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79912" y="4515966"/>
            <a:ext cx="1584176" cy="359298"/>
          </a:xfrm>
          <a:prstGeom prst="rect">
            <a:avLst/>
          </a:prstGeom>
        </p:spPr>
      </p:pic>
      <p:sp>
        <p:nvSpPr>
          <p:cNvPr id="31" name="Espace réservé du numéro de diapositive 5"/>
          <p:cNvSpPr>
            <a:spLocks noGrp="1"/>
          </p:cNvSpPr>
          <p:nvPr>
            <p:ph type="sldNum" sz="quarter" idx="12"/>
          </p:nvPr>
        </p:nvSpPr>
        <p:spPr>
          <a:xfrm>
            <a:off x="8532440" y="4731990"/>
            <a:ext cx="539080" cy="273844"/>
          </a:xfrm>
          <a:prstGeom prst="rect">
            <a:avLst/>
          </a:prstGeom>
        </p:spPr>
        <p:txBody>
          <a:bodyPr/>
          <a:lstStyle>
            <a:lvl1pPr algn="ctr">
              <a:defRPr sz="1200">
                <a:solidFill>
                  <a:schemeClr val="bg1">
                    <a:lumMod val="75000"/>
                  </a:schemeClr>
                </a:solidFill>
                <a:latin typeface="Arial"/>
                <a:cs typeface="Arial"/>
              </a:defRPr>
            </a:lvl1pPr>
          </a:lstStyle>
          <a:p>
            <a:fld id="{307C7597-8D70-4701-8085-9524B0B5C72B}" type="slidenum">
              <a:rPr lang="fr-FR" smtClean="0"/>
              <a:pPr/>
              <a:t>‹N°›</a:t>
            </a:fld>
            <a:endParaRPr lang="fr-FR" dirty="0"/>
          </a:p>
        </p:txBody>
      </p:sp>
    </p:spTree>
    <p:extLst>
      <p:ext uri="{BB962C8B-B14F-4D97-AF65-F5344CB8AC3E}">
        <p14:creationId xmlns:p14="http://schemas.microsoft.com/office/powerpoint/2010/main" val="181413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16" name="Rectangle 15"/>
          <p:cNvSpPr/>
          <p:nvPr userDrawn="1"/>
        </p:nvSpPr>
        <p:spPr>
          <a:xfrm>
            <a:off x="1" y="0"/>
            <a:ext cx="9150614" cy="46599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Espace réservé du contenu 2"/>
          <p:cNvSpPr>
            <a:spLocks noGrp="1"/>
          </p:cNvSpPr>
          <p:nvPr>
            <p:ph idx="1" hasCustomPrompt="1"/>
          </p:nvPr>
        </p:nvSpPr>
        <p:spPr>
          <a:xfrm>
            <a:off x="356602" y="1324470"/>
            <a:ext cx="8463869" cy="3119488"/>
          </a:xfrm>
          <a:prstGeom prst="rect">
            <a:avLst/>
          </a:prstGeom>
        </p:spPr>
        <p:txBody>
          <a:bodyPr/>
          <a:lstStyle>
            <a:lvl1pPr marL="355600" indent="-355600">
              <a:buClrTx/>
              <a:buSzPct val="70000"/>
              <a:buFont typeface="Wingdings" panose="05000000000000000000" pitchFamily="2" charset="2"/>
              <a:buChar char="§"/>
              <a:defRPr sz="2000">
                <a:solidFill>
                  <a:srgbClr val="1360AE"/>
                </a:solidFill>
                <a:latin typeface="Arial"/>
                <a:cs typeface="Arial"/>
              </a:defRPr>
            </a:lvl1pPr>
            <a:lvl2pPr marL="742950" indent="-285750">
              <a:buClrTx/>
              <a:buSzPct val="50000"/>
              <a:buFont typeface="Wingdings" panose="05000000000000000000" pitchFamily="2" charset="2"/>
              <a:buChar char="§"/>
              <a:defRPr sz="1600">
                <a:solidFill>
                  <a:srgbClr val="1360AE"/>
                </a:solidFill>
                <a:latin typeface="Arial"/>
                <a:cs typeface="Arial"/>
              </a:defRPr>
            </a:lvl2pPr>
            <a:lvl3pPr marL="1143000" indent="-228600">
              <a:buClrTx/>
              <a:buSzPct val="50000"/>
              <a:buFont typeface="Wingdings" panose="05000000000000000000" pitchFamily="2" charset="2"/>
              <a:buChar char="§"/>
              <a:defRPr sz="1400">
                <a:solidFill>
                  <a:srgbClr val="1360AE"/>
                </a:solidFill>
                <a:latin typeface="Arial"/>
                <a:cs typeface="Arial"/>
              </a:defRPr>
            </a:lvl3pPr>
            <a:lvl4pPr marL="1600200" indent="-228600">
              <a:buClrTx/>
              <a:buSzPct val="50000"/>
              <a:buFont typeface="Wingdings" panose="05000000000000000000" pitchFamily="2" charset="2"/>
              <a:buChar char="§"/>
              <a:defRPr sz="1200">
                <a:solidFill>
                  <a:srgbClr val="1360AE"/>
                </a:solidFill>
                <a:latin typeface="Arial"/>
                <a:cs typeface="Arial"/>
              </a:defRPr>
            </a:lvl4pPr>
            <a:lvl5pPr marL="2057400" indent="-228600">
              <a:buClr>
                <a:schemeClr val="tx1">
                  <a:lumMod val="85000"/>
                  <a:lumOff val="15000"/>
                </a:schemeClr>
              </a:buClr>
              <a:buSzPct val="50000"/>
              <a:buFont typeface="Wingdings" panose="05000000000000000000" pitchFamily="2" charset="2"/>
              <a:buChar char="§"/>
              <a:defRPr sz="1600">
                <a:solidFill>
                  <a:srgbClr val="404040"/>
                </a:solidFill>
                <a:latin typeface="Arial"/>
                <a:cs typeface="Arial"/>
              </a:defRPr>
            </a:lvl5pPr>
          </a:lstStyle>
          <a:p>
            <a:pPr lvl="0"/>
            <a:r>
              <a:rPr lang="fr-FR" dirty="0"/>
              <a:t>Modifiez le premier niveau</a:t>
            </a:r>
          </a:p>
          <a:p>
            <a:pPr lvl="1"/>
            <a:r>
              <a:rPr lang="fr-FR" dirty="0"/>
              <a:t>Deuxième niveau</a:t>
            </a:r>
          </a:p>
          <a:p>
            <a:pPr lvl="2"/>
            <a:r>
              <a:rPr lang="fr-FR" dirty="0"/>
              <a:t>Troisième niveau</a:t>
            </a:r>
          </a:p>
          <a:p>
            <a:pPr lvl="3"/>
            <a:r>
              <a:rPr lang="fr-FR" dirty="0"/>
              <a:t>Quatrième niveau</a:t>
            </a:r>
          </a:p>
        </p:txBody>
      </p:sp>
      <p:sp>
        <p:nvSpPr>
          <p:cNvPr id="18" name="Titre 1"/>
          <p:cNvSpPr>
            <a:spLocks noGrp="1"/>
          </p:cNvSpPr>
          <p:nvPr>
            <p:ph type="title" hasCustomPrompt="1"/>
          </p:nvPr>
        </p:nvSpPr>
        <p:spPr>
          <a:xfrm>
            <a:off x="355846" y="309019"/>
            <a:ext cx="8464632" cy="475265"/>
          </a:xfrm>
          <a:prstGeom prst="rect">
            <a:avLst/>
          </a:prstGeom>
        </p:spPr>
        <p:txBody>
          <a:bodyPr/>
          <a:lstStyle>
            <a:lvl1pPr algn="l">
              <a:defRPr sz="3000" kern="0" cap="none" spc="0" baseline="0">
                <a:solidFill>
                  <a:srgbClr val="1360AE"/>
                </a:solidFill>
                <a:latin typeface="Arial Black"/>
                <a:cs typeface="Arial Black"/>
              </a:defRPr>
            </a:lvl1pPr>
          </a:lstStyle>
          <a:p>
            <a:r>
              <a:rPr lang="fr-FR" dirty="0"/>
              <a:t>Modifiez le titre</a:t>
            </a:r>
          </a:p>
        </p:txBody>
      </p:sp>
      <p:sp>
        <p:nvSpPr>
          <p:cNvPr id="20" name="Sous-titre 2"/>
          <p:cNvSpPr>
            <a:spLocks noGrp="1"/>
          </p:cNvSpPr>
          <p:nvPr>
            <p:ph type="subTitle" idx="13" hasCustomPrompt="1"/>
          </p:nvPr>
        </p:nvSpPr>
        <p:spPr>
          <a:xfrm>
            <a:off x="363218" y="732612"/>
            <a:ext cx="8457197" cy="360503"/>
          </a:xfrm>
          <a:prstGeom prst="rect">
            <a:avLst/>
          </a:prstGeom>
        </p:spPr>
        <p:txBody>
          <a:bodyPr/>
          <a:lstStyle>
            <a:lvl1pPr marL="0" indent="0" algn="l">
              <a:buNone/>
              <a:defRPr sz="2000" i="1" spc="0" baseline="0">
                <a:solidFill>
                  <a:srgbClr val="17212F"/>
                </a:solidFill>
                <a:latin typeface="Arial"/>
                <a:cs typeface="Aria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Modifiez le sous-titre</a:t>
            </a:r>
          </a:p>
        </p:txBody>
      </p:sp>
      <p:pic>
        <p:nvPicPr>
          <p:cNvPr id="23" name="Image 2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01419" y="4751832"/>
            <a:ext cx="1368152" cy="310303"/>
          </a:xfrm>
          <a:prstGeom prst="rect">
            <a:avLst/>
          </a:prstGeom>
        </p:spPr>
      </p:pic>
      <p:pic>
        <p:nvPicPr>
          <p:cNvPr id="24" name="Image 2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0426" y="4751832"/>
            <a:ext cx="1227829" cy="315024"/>
          </a:xfrm>
          <a:prstGeom prst="rect">
            <a:avLst/>
          </a:prstGeom>
        </p:spPr>
      </p:pic>
      <p:sp>
        <p:nvSpPr>
          <p:cNvPr id="2" name="Rectangle 1"/>
          <p:cNvSpPr/>
          <p:nvPr userDrawn="1"/>
        </p:nvSpPr>
        <p:spPr>
          <a:xfrm>
            <a:off x="467544" y="267494"/>
            <a:ext cx="720080" cy="72008"/>
          </a:xfrm>
          <a:prstGeom prst="rect">
            <a:avLst/>
          </a:prstGeom>
          <a:solidFill>
            <a:srgbClr val="1360AE">
              <a:alpha val="9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0" name="Espace réservé du numéro de diapositive 5"/>
          <p:cNvSpPr>
            <a:spLocks noGrp="1"/>
          </p:cNvSpPr>
          <p:nvPr>
            <p:ph type="sldNum" sz="quarter" idx="12"/>
          </p:nvPr>
        </p:nvSpPr>
        <p:spPr>
          <a:xfrm>
            <a:off x="4309671" y="4751832"/>
            <a:ext cx="539080" cy="273844"/>
          </a:xfrm>
          <a:prstGeom prst="rect">
            <a:avLst/>
          </a:prstGeom>
        </p:spPr>
        <p:txBody>
          <a:bodyPr/>
          <a:lstStyle>
            <a:lvl1pPr algn="ctr">
              <a:defRPr sz="1200">
                <a:solidFill>
                  <a:schemeClr val="bg1">
                    <a:lumMod val="75000"/>
                  </a:schemeClr>
                </a:solidFill>
                <a:latin typeface="Arial"/>
                <a:cs typeface="Arial"/>
              </a:defRPr>
            </a:lvl1pPr>
          </a:lstStyle>
          <a:p>
            <a:fld id="{307C7597-8D70-4701-8085-9524B0B5C72B}" type="slidenum">
              <a:rPr lang="fr-FR" smtClean="0"/>
              <a:pPr/>
              <a:t>‹N°›</a:t>
            </a:fld>
            <a:endParaRPr lang="fr-FR" dirty="0"/>
          </a:p>
        </p:txBody>
      </p:sp>
    </p:spTree>
  </p:cSld>
  <p:clrMapOvr>
    <a:masterClrMapping/>
  </p:clrMapOvr>
  <p:extLst mod="1">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re et contenu">
    <p:spTree>
      <p:nvGrpSpPr>
        <p:cNvPr id="1" name=""/>
        <p:cNvGrpSpPr/>
        <p:nvPr/>
      </p:nvGrpSpPr>
      <p:grpSpPr>
        <a:xfrm>
          <a:off x="0" y="0"/>
          <a:ext cx="0" cy="0"/>
          <a:chOff x="0" y="0"/>
          <a:chExt cx="0" cy="0"/>
        </a:xfrm>
      </p:grpSpPr>
      <p:sp>
        <p:nvSpPr>
          <p:cNvPr id="19" name="Espace réservé du contenu 2"/>
          <p:cNvSpPr>
            <a:spLocks noGrp="1"/>
          </p:cNvSpPr>
          <p:nvPr>
            <p:ph idx="1" hasCustomPrompt="1"/>
          </p:nvPr>
        </p:nvSpPr>
        <p:spPr>
          <a:xfrm>
            <a:off x="356602" y="1324470"/>
            <a:ext cx="8463869" cy="3119488"/>
          </a:xfrm>
          <a:prstGeom prst="rect">
            <a:avLst/>
          </a:prstGeom>
        </p:spPr>
        <p:txBody>
          <a:bodyPr/>
          <a:lstStyle>
            <a:lvl1pPr marL="355600" indent="-355600">
              <a:buClrTx/>
              <a:buSzPct val="70000"/>
              <a:buFont typeface="Wingdings" panose="05000000000000000000" pitchFamily="2" charset="2"/>
              <a:buChar char="§"/>
              <a:defRPr sz="2000">
                <a:solidFill>
                  <a:srgbClr val="FFFFFF"/>
                </a:solidFill>
                <a:latin typeface="Arial"/>
                <a:cs typeface="Arial"/>
              </a:defRPr>
            </a:lvl1pPr>
            <a:lvl2pPr marL="742950" indent="-285750">
              <a:buClrTx/>
              <a:buSzPct val="50000"/>
              <a:buFont typeface="Wingdings" panose="05000000000000000000" pitchFamily="2" charset="2"/>
              <a:buChar char="§"/>
              <a:defRPr sz="1600">
                <a:solidFill>
                  <a:srgbClr val="FFFFFF"/>
                </a:solidFill>
                <a:latin typeface="Arial"/>
                <a:cs typeface="Arial"/>
              </a:defRPr>
            </a:lvl2pPr>
            <a:lvl3pPr marL="1143000" indent="-228600">
              <a:buClrTx/>
              <a:buSzPct val="50000"/>
              <a:buFont typeface="Wingdings" panose="05000000000000000000" pitchFamily="2" charset="2"/>
              <a:buChar char="§"/>
              <a:defRPr sz="1400">
                <a:solidFill>
                  <a:srgbClr val="FFFFFF"/>
                </a:solidFill>
                <a:latin typeface="Arial"/>
                <a:cs typeface="Arial"/>
              </a:defRPr>
            </a:lvl3pPr>
            <a:lvl4pPr marL="1600200" indent="-228600">
              <a:buClrTx/>
              <a:buSzPct val="50000"/>
              <a:buFont typeface="Wingdings" panose="05000000000000000000" pitchFamily="2" charset="2"/>
              <a:buChar char="§"/>
              <a:defRPr sz="1200">
                <a:solidFill>
                  <a:srgbClr val="FFFFFF"/>
                </a:solidFill>
                <a:latin typeface="Arial"/>
                <a:cs typeface="Arial"/>
              </a:defRPr>
            </a:lvl4pPr>
            <a:lvl5pPr marL="2057400" indent="-228600">
              <a:buClr>
                <a:schemeClr val="tx1">
                  <a:lumMod val="85000"/>
                  <a:lumOff val="15000"/>
                </a:schemeClr>
              </a:buClr>
              <a:buSzPct val="50000"/>
              <a:buFont typeface="Wingdings" panose="05000000000000000000" pitchFamily="2" charset="2"/>
              <a:buChar char="§"/>
              <a:defRPr sz="1600">
                <a:solidFill>
                  <a:srgbClr val="404040"/>
                </a:solidFill>
                <a:latin typeface="Arial"/>
                <a:cs typeface="Arial"/>
              </a:defRPr>
            </a:lvl5pPr>
          </a:lstStyle>
          <a:p>
            <a:pPr lvl="0"/>
            <a:r>
              <a:rPr lang="fr-FR" dirty="0"/>
              <a:t>Modifiez le premier niveau</a:t>
            </a:r>
          </a:p>
          <a:p>
            <a:pPr lvl="1"/>
            <a:r>
              <a:rPr lang="fr-FR" dirty="0"/>
              <a:t>Deuxième niveau</a:t>
            </a:r>
          </a:p>
          <a:p>
            <a:pPr lvl="2"/>
            <a:r>
              <a:rPr lang="fr-FR" dirty="0"/>
              <a:t>Troisième niveau</a:t>
            </a:r>
          </a:p>
          <a:p>
            <a:pPr lvl="3"/>
            <a:r>
              <a:rPr lang="fr-FR" dirty="0"/>
              <a:t>Quatrième niveau</a:t>
            </a:r>
          </a:p>
        </p:txBody>
      </p:sp>
      <p:sp>
        <p:nvSpPr>
          <p:cNvPr id="18" name="Titre 1"/>
          <p:cNvSpPr>
            <a:spLocks noGrp="1"/>
          </p:cNvSpPr>
          <p:nvPr>
            <p:ph type="title" hasCustomPrompt="1"/>
          </p:nvPr>
        </p:nvSpPr>
        <p:spPr>
          <a:xfrm>
            <a:off x="355846" y="309019"/>
            <a:ext cx="8464632" cy="475265"/>
          </a:xfrm>
          <a:prstGeom prst="rect">
            <a:avLst/>
          </a:prstGeom>
        </p:spPr>
        <p:txBody>
          <a:bodyPr/>
          <a:lstStyle>
            <a:lvl1pPr algn="l">
              <a:defRPr sz="3000" kern="0" cap="none" spc="0" baseline="0">
                <a:solidFill>
                  <a:schemeClr val="bg1"/>
                </a:solidFill>
                <a:latin typeface="Arial Black"/>
                <a:cs typeface="Arial Black"/>
              </a:defRPr>
            </a:lvl1pPr>
          </a:lstStyle>
          <a:p>
            <a:r>
              <a:rPr lang="fr-FR" dirty="0"/>
              <a:t>Modifiez le titre</a:t>
            </a:r>
          </a:p>
        </p:txBody>
      </p:sp>
      <p:sp>
        <p:nvSpPr>
          <p:cNvPr id="20" name="Sous-titre 2"/>
          <p:cNvSpPr>
            <a:spLocks noGrp="1"/>
          </p:cNvSpPr>
          <p:nvPr>
            <p:ph type="subTitle" idx="13" hasCustomPrompt="1"/>
          </p:nvPr>
        </p:nvSpPr>
        <p:spPr>
          <a:xfrm>
            <a:off x="363218" y="732612"/>
            <a:ext cx="8457197" cy="360503"/>
          </a:xfrm>
          <a:prstGeom prst="rect">
            <a:avLst/>
          </a:prstGeom>
        </p:spPr>
        <p:txBody>
          <a:bodyPr/>
          <a:lstStyle>
            <a:lvl1pPr marL="0" indent="0" algn="l">
              <a:buNone/>
              <a:defRPr sz="2000" i="1" spc="0" baseline="0">
                <a:solidFill>
                  <a:srgbClr val="17212F"/>
                </a:solidFill>
                <a:latin typeface="Arial"/>
                <a:cs typeface="Aria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Modifiez le sous-titre</a:t>
            </a:r>
          </a:p>
        </p:txBody>
      </p:sp>
      <p:pic>
        <p:nvPicPr>
          <p:cNvPr id="23" name="Image 2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01419" y="4751832"/>
            <a:ext cx="1368152" cy="310303"/>
          </a:xfrm>
          <a:prstGeom prst="rect">
            <a:avLst/>
          </a:prstGeom>
        </p:spPr>
      </p:pic>
      <p:pic>
        <p:nvPicPr>
          <p:cNvPr id="24" name="Image 2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0426" y="4751832"/>
            <a:ext cx="1227829" cy="315024"/>
          </a:xfrm>
          <a:prstGeom prst="rect">
            <a:avLst/>
          </a:prstGeom>
        </p:spPr>
      </p:pic>
      <p:sp>
        <p:nvSpPr>
          <p:cNvPr id="2" name="Rectangle 1"/>
          <p:cNvSpPr/>
          <p:nvPr userDrawn="1"/>
        </p:nvSpPr>
        <p:spPr>
          <a:xfrm>
            <a:off x="467544" y="267494"/>
            <a:ext cx="720080" cy="72008"/>
          </a:xfrm>
          <a:prstGeom prst="rect">
            <a:avLst/>
          </a:prstGeom>
          <a:solidFill>
            <a:schemeClr val="bg1">
              <a:alpha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0" name="Espace réservé du numéro de diapositive 5"/>
          <p:cNvSpPr>
            <a:spLocks noGrp="1"/>
          </p:cNvSpPr>
          <p:nvPr>
            <p:ph type="sldNum" sz="quarter" idx="12"/>
          </p:nvPr>
        </p:nvSpPr>
        <p:spPr>
          <a:xfrm>
            <a:off x="4309671" y="4751832"/>
            <a:ext cx="539080" cy="273844"/>
          </a:xfrm>
          <a:prstGeom prst="rect">
            <a:avLst/>
          </a:prstGeom>
        </p:spPr>
        <p:txBody>
          <a:bodyPr/>
          <a:lstStyle>
            <a:lvl1pPr algn="ctr">
              <a:defRPr sz="1200">
                <a:solidFill>
                  <a:schemeClr val="bg1">
                    <a:lumMod val="75000"/>
                  </a:schemeClr>
                </a:solidFill>
                <a:latin typeface="Arial"/>
                <a:cs typeface="Arial"/>
              </a:defRPr>
            </a:lvl1pPr>
          </a:lstStyle>
          <a:p>
            <a:fld id="{307C7597-8D70-4701-8085-9524B0B5C72B}" type="slidenum">
              <a:rPr lang="fr-FR" smtClean="0"/>
              <a:pPr/>
              <a:t>‹N°›</a:t>
            </a:fld>
            <a:endParaRPr lang="fr-FR" dirty="0"/>
          </a:p>
        </p:txBody>
      </p:sp>
    </p:spTree>
    <p:extLst>
      <p:ext uri="{BB962C8B-B14F-4D97-AF65-F5344CB8AC3E}">
        <p14:creationId xmlns:p14="http://schemas.microsoft.com/office/powerpoint/2010/main" val="3509041923"/>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re et contenu">
    <p:spTree>
      <p:nvGrpSpPr>
        <p:cNvPr id="1" name=""/>
        <p:cNvGrpSpPr/>
        <p:nvPr/>
      </p:nvGrpSpPr>
      <p:grpSpPr>
        <a:xfrm>
          <a:off x="0" y="0"/>
          <a:ext cx="0" cy="0"/>
          <a:chOff x="0" y="0"/>
          <a:chExt cx="0" cy="0"/>
        </a:xfrm>
      </p:grpSpPr>
      <p:sp>
        <p:nvSpPr>
          <p:cNvPr id="16" name="Rectangle 15"/>
          <p:cNvSpPr/>
          <p:nvPr userDrawn="1"/>
        </p:nvSpPr>
        <p:spPr>
          <a:xfrm>
            <a:off x="1" y="0"/>
            <a:ext cx="9150614" cy="46599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Espace réservé du contenu 2"/>
          <p:cNvSpPr>
            <a:spLocks noGrp="1"/>
          </p:cNvSpPr>
          <p:nvPr>
            <p:ph idx="1" hasCustomPrompt="1"/>
          </p:nvPr>
        </p:nvSpPr>
        <p:spPr>
          <a:xfrm>
            <a:off x="356603" y="1324470"/>
            <a:ext cx="4215398" cy="3119488"/>
          </a:xfrm>
          <a:prstGeom prst="rect">
            <a:avLst/>
          </a:prstGeom>
        </p:spPr>
        <p:txBody>
          <a:bodyPr/>
          <a:lstStyle>
            <a:lvl1pPr marL="355600" indent="-355600">
              <a:buClrTx/>
              <a:buSzPct val="70000"/>
              <a:buFont typeface="Wingdings" panose="05000000000000000000" pitchFamily="2" charset="2"/>
              <a:buChar char="§"/>
              <a:defRPr sz="2000">
                <a:solidFill>
                  <a:srgbClr val="1360AE"/>
                </a:solidFill>
                <a:latin typeface="Arial"/>
                <a:cs typeface="Arial"/>
              </a:defRPr>
            </a:lvl1pPr>
            <a:lvl2pPr marL="742950" indent="-285750">
              <a:buClrTx/>
              <a:buSzPct val="50000"/>
              <a:buFont typeface="Wingdings" panose="05000000000000000000" pitchFamily="2" charset="2"/>
              <a:buChar char="§"/>
              <a:defRPr sz="1600">
                <a:solidFill>
                  <a:srgbClr val="1360AE"/>
                </a:solidFill>
                <a:latin typeface="Arial"/>
                <a:cs typeface="Arial"/>
              </a:defRPr>
            </a:lvl2pPr>
            <a:lvl3pPr marL="1143000" indent="-228600">
              <a:buClrTx/>
              <a:buSzPct val="50000"/>
              <a:buFont typeface="Wingdings" panose="05000000000000000000" pitchFamily="2" charset="2"/>
              <a:buChar char="§"/>
              <a:defRPr sz="1400">
                <a:solidFill>
                  <a:srgbClr val="1360AE"/>
                </a:solidFill>
                <a:latin typeface="Arial"/>
                <a:cs typeface="Arial"/>
              </a:defRPr>
            </a:lvl3pPr>
            <a:lvl4pPr marL="1600200" indent="-228600">
              <a:buClrTx/>
              <a:buSzPct val="50000"/>
              <a:buFont typeface="Wingdings" panose="05000000000000000000" pitchFamily="2" charset="2"/>
              <a:buChar char="§"/>
              <a:defRPr sz="1200">
                <a:solidFill>
                  <a:srgbClr val="1360AE"/>
                </a:solidFill>
                <a:latin typeface="Arial"/>
                <a:cs typeface="Arial"/>
              </a:defRPr>
            </a:lvl4pPr>
            <a:lvl5pPr marL="2057400" indent="-228600">
              <a:buClr>
                <a:schemeClr val="tx1">
                  <a:lumMod val="85000"/>
                  <a:lumOff val="15000"/>
                </a:schemeClr>
              </a:buClr>
              <a:buSzPct val="50000"/>
              <a:buFont typeface="Wingdings" panose="05000000000000000000" pitchFamily="2" charset="2"/>
              <a:buChar char="§"/>
              <a:defRPr sz="1600">
                <a:solidFill>
                  <a:srgbClr val="404040"/>
                </a:solidFill>
                <a:latin typeface="Arial"/>
                <a:cs typeface="Arial"/>
              </a:defRPr>
            </a:lvl5pPr>
          </a:lstStyle>
          <a:p>
            <a:pPr lvl="0"/>
            <a:r>
              <a:rPr lang="fr-FR" dirty="0"/>
              <a:t>Modifiez le premier niveau</a:t>
            </a:r>
          </a:p>
          <a:p>
            <a:pPr lvl="1"/>
            <a:r>
              <a:rPr lang="fr-FR" dirty="0"/>
              <a:t>Deuxième niveau</a:t>
            </a:r>
          </a:p>
          <a:p>
            <a:pPr lvl="2"/>
            <a:r>
              <a:rPr lang="fr-FR" dirty="0"/>
              <a:t>Troisième niveau</a:t>
            </a:r>
          </a:p>
          <a:p>
            <a:pPr lvl="3"/>
            <a:r>
              <a:rPr lang="fr-FR" dirty="0"/>
              <a:t>Quatrième niveau</a:t>
            </a:r>
          </a:p>
        </p:txBody>
      </p:sp>
      <p:sp>
        <p:nvSpPr>
          <p:cNvPr id="18" name="Titre 1"/>
          <p:cNvSpPr>
            <a:spLocks noGrp="1"/>
          </p:cNvSpPr>
          <p:nvPr>
            <p:ph type="title" hasCustomPrompt="1"/>
          </p:nvPr>
        </p:nvSpPr>
        <p:spPr>
          <a:xfrm>
            <a:off x="355846" y="309019"/>
            <a:ext cx="4215778" cy="475265"/>
          </a:xfrm>
          <a:prstGeom prst="rect">
            <a:avLst/>
          </a:prstGeom>
        </p:spPr>
        <p:txBody>
          <a:bodyPr/>
          <a:lstStyle>
            <a:lvl1pPr algn="l">
              <a:defRPr sz="3000" kern="0" cap="none" spc="0" baseline="0">
                <a:solidFill>
                  <a:srgbClr val="1360AE"/>
                </a:solidFill>
                <a:latin typeface="Arial Black"/>
                <a:cs typeface="Arial Black"/>
              </a:defRPr>
            </a:lvl1pPr>
          </a:lstStyle>
          <a:p>
            <a:r>
              <a:rPr lang="fr-FR" dirty="0"/>
              <a:t>Modifiez le titre</a:t>
            </a:r>
          </a:p>
        </p:txBody>
      </p:sp>
      <p:sp>
        <p:nvSpPr>
          <p:cNvPr id="20" name="Sous-titre 2"/>
          <p:cNvSpPr>
            <a:spLocks noGrp="1"/>
          </p:cNvSpPr>
          <p:nvPr>
            <p:ph type="subTitle" idx="13" hasCustomPrompt="1"/>
          </p:nvPr>
        </p:nvSpPr>
        <p:spPr>
          <a:xfrm>
            <a:off x="363218" y="732612"/>
            <a:ext cx="4212075" cy="360503"/>
          </a:xfrm>
          <a:prstGeom prst="rect">
            <a:avLst/>
          </a:prstGeom>
        </p:spPr>
        <p:txBody>
          <a:bodyPr/>
          <a:lstStyle>
            <a:lvl1pPr marL="0" indent="0" algn="l">
              <a:buNone/>
              <a:defRPr sz="2000" i="1" spc="0" baseline="0">
                <a:solidFill>
                  <a:srgbClr val="17212F"/>
                </a:solidFill>
                <a:latin typeface="Arial"/>
                <a:cs typeface="Aria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Modifiez le sous-titre</a:t>
            </a:r>
          </a:p>
        </p:txBody>
      </p:sp>
      <p:pic>
        <p:nvPicPr>
          <p:cNvPr id="23" name="Image 2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01419" y="4751832"/>
            <a:ext cx="1368152" cy="310303"/>
          </a:xfrm>
          <a:prstGeom prst="rect">
            <a:avLst/>
          </a:prstGeom>
        </p:spPr>
      </p:pic>
      <p:pic>
        <p:nvPicPr>
          <p:cNvPr id="24" name="Image 2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0426" y="4751832"/>
            <a:ext cx="1227829" cy="315024"/>
          </a:xfrm>
          <a:prstGeom prst="rect">
            <a:avLst/>
          </a:prstGeom>
        </p:spPr>
      </p:pic>
      <p:sp>
        <p:nvSpPr>
          <p:cNvPr id="2" name="Rectangle 1"/>
          <p:cNvSpPr/>
          <p:nvPr userDrawn="1"/>
        </p:nvSpPr>
        <p:spPr>
          <a:xfrm>
            <a:off x="467544" y="267494"/>
            <a:ext cx="720080" cy="72008"/>
          </a:xfrm>
          <a:prstGeom prst="rect">
            <a:avLst/>
          </a:prstGeom>
          <a:solidFill>
            <a:srgbClr val="1360AE">
              <a:alpha val="9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0" name="Espace réservé du numéro de diapositive 5"/>
          <p:cNvSpPr>
            <a:spLocks noGrp="1"/>
          </p:cNvSpPr>
          <p:nvPr>
            <p:ph type="sldNum" sz="quarter" idx="12"/>
          </p:nvPr>
        </p:nvSpPr>
        <p:spPr>
          <a:xfrm>
            <a:off x="4309671" y="4751832"/>
            <a:ext cx="539080" cy="273844"/>
          </a:xfrm>
          <a:prstGeom prst="rect">
            <a:avLst/>
          </a:prstGeom>
        </p:spPr>
        <p:txBody>
          <a:bodyPr/>
          <a:lstStyle>
            <a:lvl1pPr algn="ctr">
              <a:defRPr sz="1200">
                <a:solidFill>
                  <a:schemeClr val="bg1">
                    <a:lumMod val="75000"/>
                  </a:schemeClr>
                </a:solidFill>
                <a:latin typeface="Arial"/>
                <a:cs typeface="Arial"/>
              </a:defRPr>
            </a:lvl1pPr>
          </a:lstStyle>
          <a:p>
            <a:fld id="{307C7597-8D70-4701-8085-9524B0B5C72B}" type="slidenum">
              <a:rPr lang="fr-FR" smtClean="0"/>
              <a:pPr/>
              <a:t>‹N°›</a:t>
            </a:fld>
            <a:endParaRPr lang="fr-FR" dirty="0"/>
          </a:p>
        </p:txBody>
      </p:sp>
      <p:sp>
        <p:nvSpPr>
          <p:cNvPr id="31" name="Espace réservé pour une image  7"/>
          <p:cNvSpPr>
            <a:spLocks noGrp="1"/>
          </p:cNvSpPr>
          <p:nvPr>
            <p:ph type="pic" sz="quarter" idx="14"/>
          </p:nvPr>
        </p:nvSpPr>
        <p:spPr>
          <a:xfrm>
            <a:off x="4912257" y="267494"/>
            <a:ext cx="3961135" cy="4176464"/>
          </a:xfrm>
          <a:prstGeom prst="rect">
            <a:avLst/>
          </a:prstGeom>
        </p:spPr>
        <p:txBody>
          <a:bodyPr vert="horz"/>
          <a:lstStyle>
            <a:lvl1pPr>
              <a:defRPr>
                <a:solidFill>
                  <a:srgbClr val="1360AE"/>
                </a:solidFill>
              </a:defRPr>
            </a:lvl1pPr>
          </a:lstStyle>
          <a:p>
            <a:endParaRPr lang="fr-FR" dirty="0"/>
          </a:p>
        </p:txBody>
      </p:sp>
    </p:spTree>
    <p:extLst>
      <p:ext uri="{BB962C8B-B14F-4D97-AF65-F5344CB8AC3E}">
        <p14:creationId xmlns:p14="http://schemas.microsoft.com/office/powerpoint/2010/main" val="685414374"/>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re et contenu">
    <p:spTree>
      <p:nvGrpSpPr>
        <p:cNvPr id="1" name=""/>
        <p:cNvGrpSpPr/>
        <p:nvPr/>
      </p:nvGrpSpPr>
      <p:grpSpPr>
        <a:xfrm>
          <a:off x="0" y="0"/>
          <a:ext cx="0" cy="0"/>
          <a:chOff x="0" y="0"/>
          <a:chExt cx="0" cy="0"/>
        </a:xfrm>
      </p:grpSpPr>
      <p:sp>
        <p:nvSpPr>
          <p:cNvPr id="19" name="Espace réservé du contenu 2"/>
          <p:cNvSpPr>
            <a:spLocks noGrp="1"/>
          </p:cNvSpPr>
          <p:nvPr>
            <p:ph idx="1" hasCustomPrompt="1"/>
          </p:nvPr>
        </p:nvSpPr>
        <p:spPr>
          <a:xfrm>
            <a:off x="356603" y="1324470"/>
            <a:ext cx="4215398" cy="3119488"/>
          </a:xfrm>
          <a:prstGeom prst="rect">
            <a:avLst/>
          </a:prstGeom>
        </p:spPr>
        <p:txBody>
          <a:bodyPr/>
          <a:lstStyle>
            <a:lvl1pPr marL="355600" indent="-355600">
              <a:buClrTx/>
              <a:buSzPct val="70000"/>
              <a:buFont typeface="Wingdings" panose="05000000000000000000" pitchFamily="2" charset="2"/>
              <a:buChar char="§"/>
              <a:defRPr sz="2000">
                <a:solidFill>
                  <a:srgbClr val="FFFFFF"/>
                </a:solidFill>
                <a:latin typeface="Arial"/>
                <a:cs typeface="Arial"/>
              </a:defRPr>
            </a:lvl1pPr>
            <a:lvl2pPr marL="742950" indent="-285750">
              <a:buClrTx/>
              <a:buSzPct val="50000"/>
              <a:buFont typeface="Wingdings" panose="05000000000000000000" pitchFamily="2" charset="2"/>
              <a:buChar char="§"/>
              <a:defRPr sz="1600">
                <a:solidFill>
                  <a:srgbClr val="FFFFFF"/>
                </a:solidFill>
                <a:latin typeface="Arial"/>
                <a:cs typeface="Arial"/>
              </a:defRPr>
            </a:lvl2pPr>
            <a:lvl3pPr marL="1143000" indent="-228600">
              <a:buClrTx/>
              <a:buSzPct val="50000"/>
              <a:buFont typeface="Wingdings" panose="05000000000000000000" pitchFamily="2" charset="2"/>
              <a:buChar char="§"/>
              <a:defRPr sz="1400">
                <a:solidFill>
                  <a:srgbClr val="FFFFFF"/>
                </a:solidFill>
                <a:latin typeface="Arial"/>
                <a:cs typeface="Arial"/>
              </a:defRPr>
            </a:lvl3pPr>
            <a:lvl4pPr marL="1600200" indent="-228600">
              <a:buClrTx/>
              <a:buSzPct val="50000"/>
              <a:buFont typeface="Wingdings" panose="05000000000000000000" pitchFamily="2" charset="2"/>
              <a:buChar char="§"/>
              <a:defRPr sz="1200">
                <a:solidFill>
                  <a:srgbClr val="FFFFFF"/>
                </a:solidFill>
                <a:latin typeface="Arial"/>
                <a:cs typeface="Arial"/>
              </a:defRPr>
            </a:lvl4pPr>
            <a:lvl5pPr marL="2057400" indent="-228600">
              <a:buClr>
                <a:schemeClr val="tx1">
                  <a:lumMod val="85000"/>
                  <a:lumOff val="15000"/>
                </a:schemeClr>
              </a:buClr>
              <a:buSzPct val="50000"/>
              <a:buFont typeface="Wingdings" panose="05000000000000000000" pitchFamily="2" charset="2"/>
              <a:buChar char="§"/>
              <a:defRPr sz="1600">
                <a:solidFill>
                  <a:srgbClr val="404040"/>
                </a:solidFill>
                <a:latin typeface="Arial"/>
                <a:cs typeface="Arial"/>
              </a:defRPr>
            </a:lvl5pPr>
          </a:lstStyle>
          <a:p>
            <a:pPr lvl="0"/>
            <a:r>
              <a:rPr lang="fr-FR" dirty="0"/>
              <a:t>Modifiez le premier niveau</a:t>
            </a:r>
          </a:p>
          <a:p>
            <a:pPr lvl="1"/>
            <a:r>
              <a:rPr lang="fr-FR" dirty="0"/>
              <a:t>Deuxième niveau</a:t>
            </a:r>
          </a:p>
          <a:p>
            <a:pPr lvl="2"/>
            <a:r>
              <a:rPr lang="fr-FR" dirty="0"/>
              <a:t>Troisième niveau</a:t>
            </a:r>
          </a:p>
          <a:p>
            <a:pPr lvl="3"/>
            <a:r>
              <a:rPr lang="fr-FR" dirty="0"/>
              <a:t>Quatrième niveau</a:t>
            </a:r>
          </a:p>
        </p:txBody>
      </p:sp>
      <p:sp>
        <p:nvSpPr>
          <p:cNvPr id="18" name="Titre 1"/>
          <p:cNvSpPr>
            <a:spLocks noGrp="1"/>
          </p:cNvSpPr>
          <p:nvPr>
            <p:ph type="title" hasCustomPrompt="1"/>
          </p:nvPr>
        </p:nvSpPr>
        <p:spPr>
          <a:xfrm>
            <a:off x="355846" y="309019"/>
            <a:ext cx="4215778" cy="475265"/>
          </a:xfrm>
          <a:prstGeom prst="rect">
            <a:avLst/>
          </a:prstGeom>
        </p:spPr>
        <p:txBody>
          <a:bodyPr/>
          <a:lstStyle>
            <a:lvl1pPr algn="l">
              <a:defRPr sz="3000" kern="0" cap="none" spc="0" baseline="0">
                <a:solidFill>
                  <a:schemeClr val="bg1"/>
                </a:solidFill>
                <a:latin typeface="Arial Black"/>
                <a:cs typeface="Arial Black"/>
              </a:defRPr>
            </a:lvl1pPr>
          </a:lstStyle>
          <a:p>
            <a:r>
              <a:rPr lang="fr-FR" dirty="0"/>
              <a:t>Modifiez le titre</a:t>
            </a:r>
          </a:p>
        </p:txBody>
      </p:sp>
      <p:sp>
        <p:nvSpPr>
          <p:cNvPr id="20" name="Sous-titre 2"/>
          <p:cNvSpPr>
            <a:spLocks noGrp="1"/>
          </p:cNvSpPr>
          <p:nvPr>
            <p:ph type="subTitle" idx="13" hasCustomPrompt="1"/>
          </p:nvPr>
        </p:nvSpPr>
        <p:spPr>
          <a:xfrm>
            <a:off x="363218" y="732612"/>
            <a:ext cx="4212075" cy="360503"/>
          </a:xfrm>
          <a:prstGeom prst="rect">
            <a:avLst/>
          </a:prstGeom>
        </p:spPr>
        <p:txBody>
          <a:bodyPr/>
          <a:lstStyle>
            <a:lvl1pPr marL="0" indent="0" algn="l">
              <a:buNone/>
              <a:defRPr sz="2000" i="1" spc="0" baseline="0">
                <a:solidFill>
                  <a:srgbClr val="17212F"/>
                </a:solidFill>
                <a:latin typeface="Arial"/>
                <a:cs typeface="Aria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Modifiez le sous-titre</a:t>
            </a:r>
          </a:p>
        </p:txBody>
      </p:sp>
      <p:pic>
        <p:nvPicPr>
          <p:cNvPr id="23" name="Image 2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01419" y="4751832"/>
            <a:ext cx="1368152" cy="310303"/>
          </a:xfrm>
          <a:prstGeom prst="rect">
            <a:avLst/>
          </a:prstGeom>
        </p:spPr>
      </p:pic>
      <p:pic>
        <p:nvPicPr>
          <p:cNvPr id="24" name="Image 2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0426" y="4751832"/>
            <a:ext cx="1227829" cy="315024"/>
          </a:xfrm>
          <a:prstGeom prst="rect">
            <a:avLst/>
          </a:prstGeom>
        </p:spPr>
      </p:pic>
      <p:sp>
        <p:nvSpPr>
          <p:cNvPr id="2" name="Rectangle 1"/>
          <p:cNvSpPr/>
          <p:nvPr userDrawn="1"/>
        </p:nvSpPr>
        <p:spPr>
          <a:xfrm>
            <a:off x="467544" y="267494"/>
            <a:ext cx="720080" cy="72008"/>
          </a:xfrm>
          <a:prstGeom prst="rect">
            <a:avLst/>
          </a:prstGeom>
          <a:solidFill>
            <a:schemeClr val="bg1">
              <a:alpha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0" name="Espace réservé du numéro de diapositive 5"/>
          <p:cNvSpPr>
            <a:spLocks noGrp="1"/>
          </p:cNvSpPr>
          <p:nvPr>
            <p:ph type="sldNum" sz="quarter" idx="12"/>
          </p:nvPr>
        </p:nvSpPr>
        <p:spPr>
          <a:xfrm>
            <a:off x="4309671" y="4751832"/>
            <a:ext cx="539080" cy="273844"/>
          </a:xfrm>
          <a:prstGeom prst="rect">
            <a:avLst/>
          </a:prstGeom>
        </p:spPr>
        <p:txBody>
          <a:bodyPr/>
          <a:lstStyle>
            <a:lvl1pPr algn="ctr">
              <a:defRPr sz="1200">
                <a:solidFill>
                  <a:schemeClr val="bg1">
                    <a:lumMod val="75000"/>
                  </a:schemeClr>
                </a:solidFill>
                <a:latin typeface="Arial"/>
                <a:cs typeface="Arial"/>
              </a:defRPr>
            </a:lvl1pPr>
          </a:lstStyle>
          <a:p>
            <a:fld id="{307C7597-8D70-4701-8085-9524B0B5C72B}" type="slidenum">
              <a:rPr lang="fr-FR" smtClean="0"/>
              <a:pPr/>
              <a:t>‹N°›</a:t>
            </a:fld>
            <a:endParaRPr lang="fr-FR" dirty="0"/>
          </a:p>
        </p:txBody>
      </p:sp>
      <p:sp>
        <p:nvSpPr>
          <p:cNvPr id="31" name="Espace réservé pour une image  7"/>
          <p:cNvSpPr>
            <a:spLocks noGrp="1"/>
          </p:cNvSpPr>
          <p:nvPr>
            <p:ph type="pic" sz="quarter" idx="14"/>
          </p:nvPr>
        </p:nvSpPr>
        <p:spPr>
          <a:xfrm>
            <a:off x="4912257" y="267494"/>
            <a:ext cx="3961135" cy="4176464"/>
          </a:xfrm>
          <a:prstGeom prst="rect">
            <a:avLst/>
          </a:prstGeom>
        </p:spPr>
        <p:txBody>
          <a:bodyPr vert="horz"/>
          <a:lstStyle>
            <a:lvl1pPr>
              <a:defRPr>
                <a:solidFill>
                  <a:srgbClr val="FFFFFF"/>
                </a:solidFill>
              </a:defRPr>
            </a:lvl1pPr>
          </a:lstStyle>
          <a:p>
            <a:endParaRPr lang="fr-FR" dirty="0"/>
          </a:p>
        </p:txBody>
      </p:sp>
    </p:spTree>
    <p:extLst>
      <p:ext uri="{BB962C8B-B14F-4D97-AF65-F5344CB8AC3E}">
        <p14:creationId xmlns:p14="http://schemas.microsoft.com/office/powerpoint/2010/main" val="1385938098"/>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16" name="Rectangle 15"/>
          <p:cNvSpPr/>
          <p:nvPr userDrawn="1"/>
        </p:nvSpPr>
        <p:spPr>
          <a:xfrm>
            <a:off x="1" y="0"/>
            <a:ext cx="9150614" cy="46599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Espace réservé du contenu 2"/>
          <p:cNvSpPr>
            <a:spLocks noGrp="1"/>
          </p:cNvSpPr>
          <p:nvPr>
            <p:ph idx="1" hasCustomPrompt="1"/>
          </p:nvPr>
        </p:nvSpPr>
        <p:spPr>
          <a:xfrm>
            <a:off x="4497998" y="1324470"/>
            <a:ext cx="4250465" cy="3119488"/>
          </a:xfrm>
          <a:prstGeom prst="rect">
            <a:avLst/>
          </a:prstGeom>
        </p:spPr>
        <p:txBody>
          <a:bodyPr/>
          <a:lstStyle>
            <a:lvl1pPr marL="355600" indent="-355600">
              <a:buClrTx/>
              <a:buSzPct val="70000"/>
              <a:buFont typeface="Wingdings" panose="05000000000000000000" pitchFamily="2" charset="2"/>
              <a:buChar char="§"/>
              <a:defRPr sz="2000">
                <a:solidFill>
                  <a:srgbClr val="1360AE"/>
                </a:solidFill>
                <a:latin typeface="Arial"/>
                <a:cs typeface="Arial"/>
              </a:defRPr>
            </a:lvl1pPr>
            <a:lvl2pPr marL="742950" indent="-285750">
              <a:buClrTx/>
              <a:buSzPct val="50000"/>
              <a:buFont typeface="Wingdings" panose="05000000000000000000" pitchFamily="2" charset="2"/>
              <a:buChar char="§"/>
              <a:defRPr sz="1600">
                <a:solidFill>
                  <a:srgbClr val="1360AE"/>
                </a:solidFill>
                <a:latin typeface="Arial"/>
                <a:cs typeface="Arial"/>
              </a:defRPr>
            </a:lvl2pPr>
            <a:lvl3pPr marL="1143000" indent="-228600">
              <a:buClrTx/>
              <a:buSzPct val="50000"/>
              <a:buFont typeface="Wingdings" panose="05000000000000000000" pitchFamily="2" charset="2"/>
              <a:buChar char="§"/>
              <a:defRPr sz="1400">
                <a:solidFill>
                  <a:srgbClr val="1360AE"/>
                </a:solidFill>
                <a:latin typeface="Arial"/>
                <a:cs typeface="Arial"/>
              </a:defRPr>
            </a:lvl3pPr>
            <a:lvl4pPr marL="1600200" indent="-228600">
              <a:buClrTx/>
              <a:buSzPct val="50000"/>
              <a:buFont typeface="Wingdings" panose="05000000000000000000" pitchFamily="2" charset="2"/>
              <a:buChar char="§"/>
              <a:defRPr sz="1200">
                <a:solidFill>
                  <a:srgbClr val="1360AE"/>
                </a:solidFill>
                <a:latin typeface="Arial"/>
                <a:cs typeface="Arial"/>
              </a:defRPr>
            </a:lvl4pPr>
            <a:lvl5pPr marL="2057400" indent="-228600">
              <a:buClr>
                <a:schemeClr val="tx1">
                  <a:lumMod val="85000"/>
                  <a:lumOff val="15000"/>
                </a:schemeClr>
              </a:buClr>
              <a:buSzPct val="50000"/>
              <a:buFont typeface="Wingdings" panose="05000000000000000000" pitchFamily="2" charset="2"/>
              <a:buChar char="§"/>
              <a:defRPr sz="1600">
                <a:solidFill>
                  <a:srgbClr val="404040"/>
                </a:solidFill>
                <a:latin typeface="Arial"/>
                <a:cs typeface="Arial"/>
              </a:defRPr>
            </a:lvl5pPr>
          </a:lstStyle>
          <a:p>
            <a:pPr lvl="0"/>
            <a:r>
              <a:rPr lang="fr-FR" dirty="0"/>
              <a:t>Modifiez le premier niveau</a:t>
            </a:r>
          </a:p>
          <a:p>
            <a:pPr lvl="1"/>
            <a:r>
              <a:rPr lang="fr-FR" dirty="0"/>
              <a:t>Deuxième niveau</a:t>
            </a:r>
          </a:p>
          <a:p>
            <a:pPr lvl="2"/>
            <a:r>
              <a:rPr lang="fr-FR" dirty="0"/>
              <a:t>Troisième niveau</a:t>
            </a:r>
          </a:p>
          <a:p>
            <a:pPr lvl="3"/>
            <a:r>
              <a:rPr lang="fr-FR" dirty="0"/>
              <a:t>Quatrième niveau</a:t>
            </a:r>
          </a:p>
        </p:txBody>
      </p:sp>
      <p:sp>
        <p:nvSpPr>
          <p:cNvPr id="18" name="Titre 1"/>
          <p:cNvSpPr>
            <a:spLocks noGrp="1"/>
          </p:cNvSpPr>
          <p:nvPr>
            <p:ph type="title" hasCustomPrompt="1"/>
          </p:nvPr>
        </p:nvSpPr>
        <p:spPr>
          <a:xfrm>
            <a:off x="4491000" y="309019"/>
            <a:ext cx="4250848" cy="475265"/>
          </a:xfrm>
          <a:prstGeom prst="rect">
            <a:avLst/>
          </a:prstGeom>
        </p:spPr>
        <p:txBody>
          <a:bodyPr/>
          <a:lstStyle>
            <a:lvl1pPr algn="l">
              <a:defRPr sz="3000" kern="0" cap="none" spc="0" baseline="0">
                <a:solidFill>
                  <a:srgbClr val="1360AE"/>
                </a:solidFill>
                <a:latin typeface="Arial Black"/>
                <a:cs typeface="Arial Black"/>
              </a:defRPr>
            </a:lvl1pPr>
          </a:lstStyle>
          <a:p>
            <a:r>
              <a:rPr lang="fr-FR" dirty="0"/>
              <a:t>Modifiez le titre</a:t>
            </a:r>
          </a:p>
        </p:txBody>
      </p:sp>
      <p:sp>
        <p:nvSpPr>
          <p:cNvPr id="20" name="Sous-titre 2"/>
          <p:cNvSpPr>
            <a:spLocks noGrp="1"/>
          </p:cNvSpPr>
          <p:nvPr>
            <p:ph type="subTitle" idx="13" hasCustomPrompt="1"/>
          </p:nvPr>
        </p:nvSpPr>
        <p:spPr>
          <a:xfrm>
            <a:off x="4501350" y="732612"/>
            <a:ext cx="4247114" cy="360503"/>
          </a:xfrm>
          <a:prstGeom prst="rect">
            <a:avLst/>
          </a:prstGeom>
        </p:spPr>
        <p:txBody>
          <a:bodyPr/>
          <a:lstStyle>
            <a:lvl1pPr marL="0" indent="0" algn="l">
              <a:buNone/>
              <a:defRPr sz="2000" i="1" spc="0" baseline="0">
                <a:solidFill>
                  <a:srgbClr val="17212F"/>
                </a:solidFill>
                <a:latin typeface="Arial"/>
                <a:cs typeface="Aria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Modifiez le sous-titre</a:t>
            </a:r>
          </a:p>
        </p:txBody>
      </p:sp>
      <p:pic>
        <p:nvPicPr>
          <p:cNvPr id="23" name="Image 2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01419" y="4751832"/>
            <a:ext cx="1368152" cy="310303"/>
          </a:xfrm>
          <a:prstGeom prst="rect">
            <a:avLst/>
          </a:prstGeom>
        </p:spPr>
      </p:pic>
      <p:pic>
        <p:nvPicPr>
          <p:cNvPr id="24" name="Image 2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0426" y="4751832"/>
            <a:ext cx="1227829" cy="315024"/>
          </a:xfrm>
          <a:prstGeom prst="rect">
            <a:avLst/>
          </a:prstGeom>
        </p:spPr>
      </p:pic>
      <p:sp>
        <p:nvSpPr>
          <p:cNvPr id="30" name="Espace réservé du numéro de diapositive 5"/>
          <p:cNvSpPr>
            <a:spLocks noGrp="1"/>
          </p:cNvSpPr>
          <p:nvPr>
            <p:ph type="sldNum" sz="quarter" idx="12"/>
          </p:nvPr>
        </p:nvSpPr>
        <p:spPr>
          <a:xfrm>
            <a:off x="4309671" y="4751832"/>
            <a:ext cx="539080" cy="273844"/>
          </a:xfrm>
          <a:prstGeom prst="rect">
            <a:avLst/>
          </a:prstGeom>
        </p:spPr>
        <p:txBody>
          <a:bodyPr/>
          <a:lstStyle>
            <a:lvl1pPr algn="ctr">
              <a:defRPr sz="1200">
                <a:solidFill>
                  <a:schemeClr val="bg1">
                    <a:lumMod val="75000"/>
                  </a:schemeClr>
                </a:solidFill>
                <a:latin typeface="Arial"/>
                <a:cs typeface="Arial"/>
              </a:defRPr>
            </a:lvl1pPr>
          </a:lstStyle>
          <a:p>
            <a:fld id="{307C7597-8D70-4701-8085-9524B0B5C72B}" type="slidenum">
              <a:rPr lang="fr-FR" smtClean="0"/>
              <a:pPr/>
              <a:t>‹N°›</a:t>
            </a:fld>
            <a:endParaRPr lang="fr-FR" dirty="0"/>
          </a:p>
        </p:txBody>
      </p:sp>
      <p:sp>
        <p:nvSpPr>
          <p:cNvPr id="13" name="Rectangle 12"/>
          <p:cNvSpPr/>
          <p:nvPr userDrawn="1"/>
        </p:nvSpPr>
        <p:spPr>
          <a:xfrm>
            <a:off x="4605075" y="267494"/>
            <a:ext cx="720080" cy="72008"/>
          </a:xfrm>
          <a:prstGeom prst="rect">
            <a:avLst/>
          </a:prstGeom>
          <a:solidFill>
            <a:srgbClr val="1360AE">
              <a:alpha val="9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pour une image  7"/>
          <p:cNvSpPr>
            <a:spLocks noGrp="1"/>
          </p:cNvSpPr>
          <p:nvPr>
            <p:ph type="pic" sz="quarter" idx="14"/>
          </p:nvPr>
        </p:nvSpPr>
        <p:spPr>
          <a:xfrm>
            <a:off x="323528" y="267494"/>
            <a:ext cx="3961135" cy="4176464"/>
          </a:xfrm>
          <a:prstGeom prst="rect">
            <a:avLst/>
          </a:prstGeom>
        </p:spPr>
        <p:txBody>
          <a:bodyPr vert="horz"/>
          <a:lstStyle>
            <a:lvl1pPr>
              <a:defRPr>
                <a:solidFill>
                  <a:srgbClr val="1360AE"/>
                </a:solidFill>
              </a:defRPr>
            </a:lvl1pPr>
          </a:lstStyle>
          <a:p>
            <a:endParaRPr lang="fr-FR" dirty="0"/>
          </a:p>
        </p:txBody>
      </p:sp>
    </p:spTree>
    <p:extLst>
      <p:ext uri="{BB962C8B-B14F-4D97-AF65-F5344CB8AC3E}">
        <p14:creationId xmlns:p14="http://schemas.microsoft.com/office/powerpoint/2010/main" val="1460313191"/>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Titre et contenu">
    <p:spTree>
      <p:nvGrpSpPr>
        <p:cNvPr id="1" name=""/>
        <p:cNvGrpSpPr/>
        <p:nvPr/>
      </p:nvGrpSpPr>
      <p:grpSpPr>
        <a:xfrm>
          <a:off x="0" y="0"/>
          <a:ext cx="0" cy="0"/>
          <a:chOff x="0" y="0"/>
          <a:chExt cx="0" cy="0"/>
        </a:xfrm>
      </p:grpSpPr>
      <p:sp>
        <p:nvSpPr>
          <p:cNvPr id="19" name="Espace réservé du contenu 2"/>
          <p:cNvSpPr>
            <a:spLocks noGrp="1"/>
          </p:cNvSpPr>
          <p:nvPr>
            <p:ph idx="1" hasCustomPrompt="1"/>
          </p:nvPr>
        </p:nvSpPr>
        <p:spPr>
          <a:xfrm>
            <a:off x="4497998" y="1324470"/>
            <a:ext cx="4250465" cy="3119488"/>
          </a:xfrm>
          <a:prstGeom prst="rect">
            <a:avLst/>
          </a:prstGeom>
        </p:spPr>
        <p:txBody>
          <a:bodyPr/>
          <a:lstStyle>
            <a:lvl1pPr marL="355600" indent="-355600">
              <a:buClrTx/>
              <a:buSzPct val="70000"/>
              <a:buFont typeface="Wingdings" panose="05000000000000000000" pitchFamily="2" charset="2"/>
              <a:buChar char="§"/>
              <a:defRPr sz="2000">
                <a:solidFill>
                  <a:srgbClr val="FFFFFF"/>
                </a:solidFill>
                <a:latin typeface="Arial"/>
                <a:cs typeface="Arial"/>
              </a:defRPr>
            </a:lvl1pPr>
            <a:lvl2pPr marL="742950" indent="-285750">
              <a:buClrTx/>
              <a:buSzPct val="50000"/>
              <a:buFont typeface="Wingdings" panose="05000000000000000000" pitchFamily="2" charset="2"/>
              <a:buChar char="§"/>
              <a:defRPr sz="1600">
                <a:solidFill>
                  <a:srgbClr val="FFFFFF"/>
                </a:solidFill>
                <a:latin typeface="Arial"/>
                <a:cs typeface="Arial"/>
              </a:defRPr>
            </a:lvl2pPr>
            <a:lvl3pPr marL="1143000" indent="-228600">
              <a:buClrTx/>
              <a:buSzPct val="50000"/>
              <a:buFont typeface="Wingdings" panose="05000000000000000000" pitchFamily="2" charset="2"/>
              <a:buChar char="§"/>
              <a:defRPr sz="1400">
                <a:solidFill>
                  <a:srgbClr val="FFFFFF"/>
                </a:solidFill>
                <a:latin typeface="Arial"/>
                <a:cs typeface="Arial"/>
              </a:defRPr>
            </a:lvl3pPr>
            <a:lvl4pPr marL="1600200" indent="-228600">
              <a:buClrTx/>
              <a:buSzPct val="50000"/>
              <a:buFont typeface="Wingdings" panose="05000000000000000000" pitchFamily="2" charset="2"/>
              <a:buChar char="§"/>
              <a:defRPr sz="1200">
                <a:solidFill>
                  <a:srgbClr val="FFFFFF"/>
                </a:solidFill>
                <a:latin typeface="Arial"/>
                <a:cs typeface="Arial"/>
              </a:defRPr>
            </a:lvl4pPr>
            <a:lvl5pPr marL="2057400" indent="-228600">
              <a:buClr>
                <a:schemeClr val="tx1">
                  <a:lumMod val="85000"/>
                  <a:lumOff val="15000"/>
                </a:schemeClr>
              </a:buClr>
              <a:buSzPct val="50000"/>
              <a:buFont typeface="Wingdings" panose="05000000000000000000" pitchFamily="2" charset="2"/>
              <a:buChar char="§"/>
              <a:defRPr sz="1600">
                <a:solidFill>
                  <a:srgbClr val="404040"/>
                </a:solidFill>
                <a:latin typeface="Arial"/>
                <a:cs typeface="Arial"/>
              </a:defRPr>
            </a:lvl5pPr>
          </a:lstStyle>
          <a:p>
            <a:pPr lvl="0"/>
            <a:r>
              <a:rPr lang="fr-FR" dirty="0"/>
              <a:t>Modifiez le premier niveau</a:t>
            </a:r>
          </a:p>
          <a:p>
            <a:pPr lvl="1"/>
            <a:r>
              <a:rPr lang="fr-FR" dirty="0"/>
              <a:t>Deuxième niveau</a:t>
            </a:r>
          </a:p>
          <a:p>
            <a:pPr lvl="2"/>
            <a:r>
              <a:rPr lang="fr-FR" dirty="0"/>
              <a:t>Troisième niveau</a:t>
            </a:r>
          </a:p>
          <a:p>
            <a:pPr lvl="3"/>
            <a:r>
              <a:rPr lang="fr-FR" dirty="0"/>
              <a:t>Quatrième niveau</a:t>
            </a:r>
          </a:p>
        </p:txBody>
      </p:sp>
      <p:sp>
        <p:nvSpPr>
          <p:cNvPr id="18" name="Titre 1"/>
          <p:cNvSpPr>
            <a:spLocks noGrp="1"/>
          </p:cNvSpPr>
          <p:nvPr>
            <p:ph type="title" hasCustomPrompt="1"/>
          </p:nvPr>
        </p:nvSpPr>
        <p:spPr>
          <a:xfrm>
            <a:off x="4491000" y="309019"/>
            <a:ext cx="4250848" cy="475265"/>
          </a:xfrm>
          <a:prstGeom prst="rect">
            <a:avLst/>
          </a:prstGeom>
        </p:spPr>
        <p:txBody>
          <a:bodyPr/>
          <a:lstStyle>
            <a:lvl1pPr algn="l">
              <a:defRPr sz="3000" kern="0" cap="none" spc="0" baseline="0">
                <a:solidFill>
                  <a:srgbClr val="FFFFFF"/>
                </a:solidFill>
                <a:latin typeface="Arial Black"/>
                <a:cs typeface="Arial Black"/>
              </a:defRPr>
            </a:lvl1pPr>
          </a:lstStyle>
          <a:p>
            <a:r>
              <a:rPr lang="fr-FR" dirty="0"/>
              <a:t>Modifiez le titre</a:t>
            </a:r>
          </a:p>
        </p:txBody>
      </p:sp>
      <p:sp>
        <p:nvSpPr>
          <p:cNvPr id="20" name="Sous-titre 2"/>
          <p:cNvSpPr>
            <a:spLocks noGrp="1"/>
          </p:cNvSpPr>
          <p:nvPr>
            <p:ph type="subTitle" idx="13" hasCustomPrompt="1"/>
          </p:nvPr>
        </p:nvSpPr>
        <p:spPr>
          <a:xfrm>
            <a:off x="4501350" y="732612"/>
            <a:ext cx="4247114" cy="360503"/>
          </a:xfrm>
          <a:prstGeom prst="rect">
            <a:avLst/>
          </a:prstGeom>
        </p:spPr>
        <p:txBody>
          <a:bodyPr/>
          <a:lstStyle>
            <a:lvl1pPr marL="0" indent="0" algn="l">
              <a:buNone/>
              <a:defRPr sz="2000" i="1" spc="0" baseline="0">
                <a:solidFill>
                  <a:srgbClr val="17212F"/>
                </a:solidFill>
                <a:latin typeface="Arial"/>
                <a:cs typeface="Aria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Modifiez le sous-titre</a:t>
            </a:r>
          </a:p>
        </p:txBody>
      </p:sp>
      <p:pic>
        <p:nvPicPr>
          <p:cNvPr id="23" name="Image 2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01419" y="4751832"/>
            <a:ext cx="1368152" cy="310303"/>
          </a:xfrm>
          <a:prstGeom prst="rect">
            <a:avLst/>
          </a:prstGeom>
        </p:spPr>
      </p:pic>
      <p:pic>
        <p:nvPicPr>
          <p:cNvPr id="24" name="Image 2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0426" y="4751832"/>
            <a:ext cx="1227829" cy="315024"/>
          </a:xfrm>
          <a:prstGeom prst="rect">
            <a:avLst/>
          </a:prstGeom>
        </p:spPr>
      </p:pic>
      <p:sp>
        <p:nvSpPr>
          <p:cNvPr id="30" name="Espace réservé du numéro de diapositive 5"/>
          <p:cNvSpPr>
            <a:spLocks noGrp="1"/>
          </p:cNvSpPr>
          <p:nvPr>
            <p:ph type="sldNum" sz="quarter" idx="12"/>
          </p:nvPr>
        </p:nvSpPr>
        <p:spPr>
          <a:xfrm>
            <a:off x="4309671" y="4751832"/>
            <a:ext cx="539080" cy="273844"/>
          </a:xfrm>
          <a:prstGeom prst="rect">
            <a:avLst/>
          </a:prstGeom>
        </p:spPr>
        <p:txBody>
          <a:bodyPr/>
          <a:lstStyle>
            <a:lvl1pPr algn="ctr">
              <a:defRPr sz="1200">
                <a:solidFill>
                  <a:schemeClr val="bg1">
                    <a:lumMod val="75000"/>
                  </a:schemeClr>
                </a:solidFill>
                <a:latin typeface="Arial"/>
                <a:cs typeface="Arial"/>
              </a:defRPr>
            </a:lvl1pPr>
          </a:lstStyle>
          <a:p>
            <a:fld id="{307C7597-8D70-4701-8085-9524B0B5C72B}" type="slidenum">
              <a:rPr lang="fr-FR" smtClean="0"/>
              <a:pPr/>
              <a:t>‹N°›</a:t>
            </a:fld>
            <a:endParaRPr lang="fr-FR" dirty="0"/>
          </a:p>
        </p:txBody>
      </p:sp>
      <p:sp>
        <p:nvSpPr>
          <p:cNvPr id="13" name="Rectangle 12"/>
          <p:cNvSpPr/>
          <p:nvPr userDrawn="1"/>
        </p:nvSpPr>
        <p:spPr>
          <a:xfrm>
            <a:off x="4605075" y="267494"/>
            <a:ext cx="720080" cy="72008"/>
          </a:xfrm>
          <a:prstGeom prst="rect">
            <a:avLst/>
          </a:prstGeom>
          <a:solidFill>
            <a:schemeClr val="bg1">
              <a:alpha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pour une image  7"/>
          <p:cNvSpPr>
            <a:spLocks noGrp="1"/>
          </p:cNvSpPr>
          <p:nvPr>
            <p:ph type="pic" sz="quarter" idx="14"/>
          </p:nvPr>
        </p:nvSpPr>
        <p:spPr>
          <a:xfrm>
            <a:off x="323528" y="267494"/>
            <a:ext cx="3961135" cy="4176464"/>
          </a:xfrm>
          <a:prstGeom prst="rect">
            <a:avLst/>
          </a:prstGeom>
        </p:spPr>
        <p:txBody>
          <a:bodyPr vert="horz"/>
          <a:lstStyle>
            <a:lvl1pPr>
              <a:defRPr>
                <a:solidFill>
                  <a:srgbClr val="FFFFFF"/>
                </a:solidFill>
              </a:defRPr>
            </a:lvl1pPr>
          </a:lstStyle>
          <a:p>
            <a:endParaRPr lang="fr-FR" dirty="0"/>
          </a:p>
        </p:txBody>
      </p:sp>
    </p:spTree>
    <p:extLst>
      <p:ext uri="{BB962C8B-B14F-4D97-AF65-F5344CB8AC3E}">
        <p14:creationId xmlns:p14="http://schemas.microsoft.com/office/powerpoint/2010/main" val="2942070402"/>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apositive de citation">
    <p:spTree>
      <p:nvGrpSpPr>
        <p:cNvPr id="1" name=""/>
        <p:cNvGrpSpPr/>
        <p:nvPr/>
      </p:nvGrpSpPr>
      <p:grpSpPr>
        <a:xfrm>
          <a:off x="0" y="0"/>
          <a:ext cx="0" cy="0"/>
          <a:chOff x="0" y="0"/>
          <a:chExt cx="0" cy="0"/>
        </a:xfrm>
      </p:grpSpPr>
      <p:sp>
        <p:nvSpPr>
          <p:cNvPr id="2" name="Rectangle 1"/>
          <p:cNvSpPr/>
          <p:nvPr userDrawn="1"/>
        </p:nvSpPr>
        <p:spPr>
          <a:xfrm>
            <a:off x="7458935" y="0"/>
            <a:ext cx="1691680" cy="51501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7545" y="320407"/>
            <a:ext cx="576064" cy="432048"/>
          </a:xfrm>
          <a:prstGeom prst="rect">
            <a:avLst/>
          </a:prstGeom>
        </p:spPr>
      </p:pic>
      <p:sp>
        <p:nvSpPr>
          <p:cNvPr id="11" name="Espace réservé du contenu 2"/>
          <p:cNvSpPr>
            <a:spLocks noGrp="1"/>
          </p:cNvSpPr>
          <p:nvPr>
            <p:ph idx="1" hasCustomPrompt="1"/>
          </p:nvPr>
        </p:nvSpPr>
        <p:spPr>
          <a:xfrm>
            <a:off x="1299090" y="1102548"/>
            <a:ext cx="4951462" cy="3263504"/>
          </a:xfrm>
          <a:prstGeom prst="rect">
            <a:avLst/>
          </a:prstGeom>
        </p:spPr>
        <p:txBody>
          <a:bodyPr/>
          <a:lstStyle>
            <a:lvl1pPr marL="0" indent="0" algn="just">
              <a:buNone/>
              <a:defRPr sz="2000" i="1" baseline="0">
                <a:solidFill>
                  <a:schemeClr val="bg1"/>
                </a:solidFill>
                <a:latin typeface="Arial"/>
                <a:cs typeface="Arial"/>
              </a:defRPr>
            </a:lvl1pPr>
          </a:lstStyle>
          <a:p>
            <a:pPr lvl="0"/>
            <a:r>
              <a:rPr lang="fr-FR" dirty="0"/>
              <a:t>Modifiez le texte</a:t>
            </a:r>
          </a:p>
        </p:txBody>
      </p:sp>
      <p:sp>
        <p:nvSpPr>
          <p:cNvPr id="16" name="Espace réservé du numéro de diapositive 5"/>
          <p:cNvSpPr>
            <a:spLocks noGrp="1"/>
          </p:cNvSpPr>
          <p:nvPr>
            <p:ph type="sldNum" sz="quarter" idx="12"/>
          </p:nvPr>
        </p:nvSpPr>
        <p:spPr>
          <a:xfrm>
            <a:off x="8625050" y="4797384"/>
            <a:ext cx="539080" cy="273844"/>
          </a:xfrm>
          <a:prstGeom prst="rect">
            <a:avLst/>
          </a:prstGeom>
        </p:spPr>
        <p:txBody>
          <a:bodyPr/>
          <a:lstStyle>
            <a:lvl1pPr algn="ctr">
              <a:defRPr sz="1200">
                <a:solidFill>
                  <a:srgbClr val="17212F"/>
                </a:solidFill>
                <a:latin typeface="Arial"/>
                <a:cs typeface="Arial"/>
              </a:defRPr>
            </a:lvl1pPr>
          </a:lstStyle>
          <a:p>
            <a:fld id="{307C7597-8D70-4701-8085-9524B0B5C72B}" type="slidenum">
              <a:rPr lang="fr-FR" smtClean="0"/>
              <a:pPr/>
              <a:t>‹N°›</a:t>
            </a:fld>
            <a:endParaRPr lang="fr-FR" dirty="0"/>
          </a:p>
        </p:txBody>
      </p:sp>
      <p:pic>
        <p:nvPicPr>
          <p:cNvPr id="17" name="Image 1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988581" y="4575488"/>
            <a:ext cx="1584176" cy="359298"/>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7" name="Image 16" descr="iStock-485628100-(1).jp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 y="0"/>
            <a:ext cx="9157230" cy="5150114"/>
          </a:xfrm>
          <a:prstGeom prst="rect">
            <a:avLst/>
          </a:prstGeom>
        </p:spPr>
      </p:pic>
      <p:sp>
        <p:nvSpPr>
          <p:cNvPr id="8" name="Rectangle 7"/>
          <p:cNvSpPr/>
          <p:nvPr userDrawn="1"/>
        </p:nvSpPr>
        <p:spPr>
          <a:xfrm>
            <a:off x="0" y="0"/>
            <a:ext cx="9152467" cy="5151967"/>
          </a:xfrm>
          <a:prstGeom prst="rect">
            <a:avLst/>
          </a:prstGeom>
          <a:solidFill>
            <a:srgbClr val="1360AE">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 bg1="lt1" tx1="dk1" bg2="lt2" tx2="dk2" accent1="accent1" accent2="accent2" accent3="accent3" accent4="accent4" accent5="accent5" accent6="accent6" hlink="hlink" folHlink="folHlink"/>
  <p:sldLayoutIdLst>
    <p:sldLayoutId id="2147483649" r:id="rId1"/>
    <p:sldLayoutId id="2147483675" r:id="rId2"/>
    <p:sldLayoutId id="2147483650" r:id="rId3"/>
    <p:sldLayoutId id="2147483680" r:id="rId4"/>
    <p:sldLayoutId id="2147483679" r:id="rId5"/>
    <p:sldLayoutId id="2147483677" r:id="rId6"/>
    <p:sldLayoutId id="2147483676" r:id="rId7"/>
    <p:sldLayoutId id="2147483678" r:id="rId8"/>
    <p:sldLayoutId id="2147483661" r:id="rId9"/>
    <p:sldLayoutId id="2147483681" r:id="rId10"/>
    <p:sldLayoutId id="2147483682" r:id="rId11"/>
    <p:sldLayoutId id="2147483683"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16076" y="483518"/>
            <a:ext cx="8331008" cy="1512168"/>
          </a:xfrm>
        </p:spPr>
        <p:txBody>
          <a:bodyPr/>
          <a:lstStyle/>
          <a:p>
            <a:r>
              <a:rPr lang="fr-FR" dirty="0"/>
              <a:t>Session </a:t>
            </a:r>
            <a:r>
              <a:rPr lang="fr-FR" dirty="0" smtClean="0"/>
              <a:t>11</a:t>
            </a:r>
            <a:r>
              <a:rPr lang="fr-FR" dirty="0"/>
              <a:t/>
            </a:r>
            <a:br>
              <a:rPr lang="fr-FR" dirty="0"/>
            </a:br>
            <a:r>
              <a:rPr lang="en-US" dirty="0"/>
              <a:t>Budgetary control</a:t>
            </a:r>
          </a:p>
        </p:txBody>
      </p:sp>
      <p:sp>
        <p:nvSpPr>
          <p:cNvPr id="3" name="Sous-titre 2"/>
          <p:cNvSpPr>
            <a:spLocks noGrp="1"/>
          </p:cNvSpPr>
          <p:nvPr>
            <p:ph type="subTitle" idx="1"/>
          </p:nvPr>
        </p:nvSpPr>
        <p:spPr>
          <a:xfrm>
            <a:off x="340711" y="1995686"/>
            <a:ext cx="6449009" cy="720080"/>
          </a:xfrm>
        </p:spPr>
        <p:txBody>
          <a:bodyPr/>
          <a:lstStyle/>
          <a:p>
            <a:r>
              <a:rPr lang="en-US" dirty="0"/>
              <a:t>Management control</a:t>
            </a:r>
          </a:p>
          <a:p>
            <a:r>
              <a:rPr lang="en-US" dirty="0"/>
              <a:t>Semester 3 Grande Ecole</a:t>
            </a:r>
          </a:p>
        </p:txBody>
      </p:sp>
    </p:spTree>
    <p:extLst>
      <p:ext uri="{BB962C8B-B14F-4D97-AF65-F5344CB8AC3E}">
        <p14:creationId xmlns:p14="http://schemas.microsoft.com/office/powerpoint/2010/main" val="22554688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3" name="Rectangle 3"/>
          <p:cNvSpPr>
            <a:spLocks noGrp="1" noChangeArrowheads="1"/>
          </p:cNvSpPr>
          <p:nvPr>
            <p:ph idx="1"/>
          </p:nvPr>
        </p:nvSpPr>
        <p:spPr>
          <a:xfrm>
            <a:off x="356602" y="483528"/>
            <a:ext cx="8463869" cy="4659972"/>
          </a:xfrm>
          <a:solidFill>
            <a:schemeClr val="bg1"/>
          </a:solidFill>
        </p:spPr>
        <p:txBody>
          <a:bodyPr/>
          <a:lstStyle/>
          <a:p>
            <a:pPr marL="0" indent="0">
              <a:lnSpc>
                <a:spcPct val="90000"/>
              </a:lnSpc>
            </a:pPr>
            <a:r>
              <a:rPr lang="fr-FR" sz="1800" dirty="0">
                <a:solidFill>
                  <a:schemeClr val="tx1"/>
                </a:solidFill>
              </a:rPr>
              <a:t>Sales from the </a:t>
            </a:r>
            <a:r>
              <a:rPr lang="fr-FR" sz="1800" dirty="0" err="1">
                <a:solidFill>
                  <a:schemeClr val="tx1"/>
                </a:solidFill>
              </a:rPr>
              <a:t>flexed</a:t>
            </a:r>
            <a:r>
              <a:rPr lang="fr-FR" sz="1800" dirty="0">
                <a:solidFill>
                  <a:schemeClr val="tx1"/>
                </a:solidFill>
              </a:rPr>
              <a:t> budget (in €):</a:t>
            </a:r>
          </a:p>
          <a:p>
            <a:pPr marL="0" indent="0">
              <a:lnSpc>
                <a:spcPct val="90000"/>
              </a:lnSpc>
            </a:pPr>
            <a:r>
              <a:rPr lang="fr-FR" sz="1800" dirty="0"/>
              <a:t>Business = 10,000 x 2,400 = 24,000,000</a:t>
            </a:r>
          </a:p>
          <a:p>
            <a:pPr marL="0" indent="0">
              <a:lnSpc>
                <a:spcPct val="90000"/>
              </a:lnSpc>
            </a:pPr>
            <a:r>
              <a:rPr lang="fr-FR" sz="1800" dirty="0"/>
              <a:t>Economy = 15,000 x 900 = 13,500,000</a:t>
            </a:r>
          </a:p>
          <a:p>
            <a:pPr marL="0" indent="0">
              <a:lnSpc>
                <a:spcPct val="90000"/>
              </a:lnSpc>
            </a:pPr>
            <a:r>
              <a:rPr lang="fr-FR" sz="1800" dirty="0">
                <a:solidFill>
                  <a:srgbClr val="FF3300"/>
                </a:solidFill>
              </a:rPr>
              <a:t>OR</a:t>
            </a:r>
          </a:p>
          <a:p>
            <a:pPr marL="0" indent="0">
              <a:lnSpc>
                <a:spcPct val="90000"/>
              </a:lnSpc>
            </a:pPr>
            <a:r>
              <a:rPr lang="fr-FR" sz="1800" dirty="0"/>
              <a:t>Total </a:t>
            </a:r>
            <a:r>
              <a:rPr lang="fr-FR" sz="1800" dirty="0" err="1"/>
              <a:t>flexed</a:t>
            </a:r>
            <a:r>
              <a:rPr lang="fr-FR" sz="1800" dirty="0"/>
              <a:t> budget sales = 25,000 x 1,500 = 37,500,000</a:t>
            </a:r>
            <a:endParaRPr lang="fr-FR" sz="1800" dirty="0">
              <a:solidFill>
                <a:schemeClr val="tx1"/>
              </a:solidFill>
            </a:endParaRPr>
          </a:p>
          <a:p>
            <a:pPr marL="0" indent="0">
              <a:lnSpc>
                <a:spcPct val="90000"/>
              </a:lnSpc>
            </a:pPr>
            <a:r>
              <a:rPr lang="fr-FR" sz="1800" dirty="0">
                <a:solidFill>
                  <a:schemeClr val="tx1"/>
                </a:solidFill>
              </a:rPr>
              <a:t>Sales from the </a:t>
            </a:r>
            <a:r>
              <a:rPr lang="fr-FR" sz="1800" dirty="0" err="1">
                <a:solidFill>
                  <a:schemeClr val="tx1"/>
                </a:solidFill>
              </a:rPr>
              <a:t>flexed</a:t>
            </a:r>
            <a:r>
              <a:rPr lang="fr-FR" sz="1800" dirty="0">
                <a:solidFill>
                  <a:schemeClr val="tx1"/>
                </a:solidFill>
              </a:rPr>
              <a:t> budget with </a:t>
            </a:r>
            <a:r>
              <a:rPr lang="fr-FR" sz="1800" dirty="0" err="1">
                <a:solidFill>
                  <a:schemeClr val="tx1"/>
                </a:solidFill>
              </a:rPr>
              <a:t>actual</a:t>
            </a:r>
            <a:r>
              <a:rPr lang="fr-FR" sz="1800" dirty="0">
                <a:solidFill>
                  <a:schemeClr val="tx1"/>
                </a:solidFill>
              </a:rPr>
              <a:t> SP </a:t>
            </a:r>
            <a:r>
              <a:rPr lang="fr-FR" sz="1800" dirty="0" err="1">
                <a:solidFill>
                  <a:srgbClr val="FF3300"/>
                </a:solidFill>
              </a:rPr>
              <a:t>i.e</a:t>
            </a:r>
            <a:r>
              <a:rPr lang="fr-FR" sz="1800" dirty="0">
                <a:solidFill>
                  <a:srgbClr val="FF3300"/>
                </a:solidFill>
              </a:rPr>
              <a:t> </a:t>
            </a:r>
            <a:r>
              <a:rPr lang="fr-FR" sz="1800" dirty="0" err="1">
                <a:solidFill>
                  <a:srgbClr val="FF3300"/>
                </a:solidFill>
              </a:rPr>
              <a:t>actual</a:t>
            </a:r>
            <a:r>
              <a:rPr lang="fr-FR" sz="1800" dirty="0">
                <a:solidFill>
                  <a:srgbClr val="FF3300"/>
                </a:solidFill>
              </a:rPr>
              <a:t> sales</a:t>
            </a:r>
            <a:r>
              <a:rPr lang="fr-FR" sz="1800" dirty="0">
                <a:solidFill>
                  <a:schemeClr val="tx1"/>
                </a:solidFill>
              </a:rPr>
              <a:t> (in €):</a:t>
            </a:r>
          </a:p>
          <a:p>
            <a:pPr marL="0" indent="0">
              <a:lnSpc>
                <a:spcPct val="90000"/>
              </a:lnSpc>
            </a:pPr>
            <a:r>
              <a:rPr lang="fr-FR" sz="1800" dirty="0"/>
              <a:t>Business = 10,000 x 1,800 = 18,000,000</a:t>
            </a:r>
          </a:p>
          <a:p>
            <a:pPr marL="0" indent="0">
              <a:lnSpc>
                <a:spcPct val="90000"/>
              </a:lnSpc>
            </a:pPr>
            <a:r>
              <a:rPr lang="fr-FR" sz="1800" dirty="0"/>
              <a:t>Economy = 15,000 x 800 = 12,000,000</a:t>
            </a:r>
          </a:p>
          <a:p>
            <a:pPr marL="0" indent="0">
              <a:lnSpc>
                <a:spcPct val="90000"/>
              </a:lnSpc>
            </a:pPr>
            <a:r>
              <a:rPr lang="fr-FR" sz="1800" dirty="0">
                <a:solidFill>
                  <a:srgbClr val="FF3300"/>
                </a:solidFill>
              </a:rPr>
              <a:t>OR</a:t>
            </a:r>
          </a:p>
          <a:p>
            <a:pPr marL="0" indent="0">
              <a:lnSpc>
                <a:spcPct val="90000"/>
              </a:lnSpc>
            </a:pPr>
            <a:r>
              <a:rPr lang="fr-FR" sz="1800" dirty="0"/>
              <a:t>Total </a:t>
            </a:r>
            <a:r>
              <a:rPr lang="fr-FR" sz="1800" dirty="0" err="1"/>
              <a:t>actual</a:t>
            </a:r>
            <a:r>
              <a:rPr lang="fr-FR" sz="1800" dirty="0"/>
              <a:t> sales = 25,000 x 1,200 = 30,000,000</a:t>
            </a:r>
          </a:p>
          <a:p>
            <a:pPr marL="0" indent="0">
              <a:lnSpc>
                <a:spcPct val="90000"/>
              </a:lnSpc>
            </a:pPr>
            <a:r>
              <a:rPr lang="fr-FR" sz="1800" dirty="0">
                <a:solidFill>
                  <a:schemeClr val="tx1"/>
                </a:solidFill>
              </a:rPr>
              <a:t>Sales </a:t>
            </a:r>
            <a:r>
              <a:rPr lang="fr-FR" sz="1800" dirty="0" err="1">
                <a:solidFill>
                  <a:schemeClr val="tx1"/>
                </a:solidFill>
              </a:rPr>
              <a:t>price</a:t>
            </a:r>
            <a:r>
              <a:rPr lang="fr-FR" sz="1800" dirty="0">
                <a:solidFill>
                  <a:schemeClr val="tx1"/>
                </a:solidFill>
              </a:rPr>
              <a:t> var. on sales (in €):</a:t>
            </a:r>
          </a:p>
          <a:p>
            <a:pPr marL="0" indent="0">
              <a:lnSpc>
                <a:spcPct val="90000"/>
              </a:lnSpc>
            </a:pPr>
            <a:r>
              <a:rPr lang="fr-FR" sz="1800" dirty="0"/>
              <a:t>Business = (1,800 – 2,400) x 10,000 = 6,000,000 U</a:t>
            </a:r>
          </a:p>
          <a:p>
            <a:pPr marL="0" indent="0">
              <a:lnSpc>
                <a:spcPct val="90000"/>
              </a:lnSpc>
            </a:pPr>
            <a:r>
              <a:rPr lang="fr-FR" sz="1800" dirty="0"/>
              <a:t>Economy = (800 – 900) x 15,000 = 1,500,000 U</a:t>
            </a:r>
          </a:p>
          <a:p>
            <a:pPr marL="0" indent="0">
              <a:lnSpc>
                <a:spcPct val="90000"/>
              </a:lnSpc>
            </a:pPr>
            <a:r>
              <a:rPr lang="fr-FR" sz="1800" dirty="0">
                <a:solidFill>
                  <a:srgbClr val="FF3300"/>
                </a:solidFill>
              </a:rPr>
              <a:t>OR</a:t>
            </a:r>
          </a:p>
          <a:p>
            <a:pPr marL="0" indent="0">
              <a:lnSpc>
                <a:spcPct val="90000"/>
              </a:lnSpc>
            </a:pPr>
            <a:r>
              <a:rPr lang="fr-FR" sz="1800" dirty="0"/>
              <a:t>(1,200 – 1,500) x 25,000 = 7,500,000 U</a:t>
            </a:r>
          </a:p>
        </p:txBody>
      </p:sp>
      <p:sp>
        <p:nvSpPr>
          <p:cNvPr id="15362" name="Rectangle 2"/>
          <p:cNvSpPr>
            <a:spLocks noGrp="1" noChangeArrowheads="1"/>
          </p:cNvSpPr>
          <p:nvPr>
            <p:ph type="title"/>
          </p:nvPr>
        </p:nvSpPr>
        <p:spPr>
          <a:xfrm>
            <a:off x="355846" y="1"/>
            <a:ext cx="8788154" cy="482848"/>
          </a:xfrm>
          <a:solidFill>
            <a:schemeClr val="bg1"/>
          </a:solidFill>
        </p:spPr>
        <p:txBody>
          <a:bodyPr/>
          <a:lstStyle/>
          <a:p>
            <a:pPr eaLnBrk="1" hangingPunct="1"/>
            <a:r>
              <a:rPr lang="fr-FR" dirty="0"/>
              <a:t>Global Air: Variance </a:t>
            </a:r>
            <a:r>
              <a:rPr lang="fr-FR" dirty="0" err="1"/>
              <a:t>analysis</a:t>
            </a:r>
            <a:r>
              <a:rPr lang="fr-FR" dirty="0"/>
              <a:t> on sales (2)</a:t>
            </a:r>
          </a:p>
        </p:txBody>
      </p:sp>
      <p:sp>
        <p:nvSpPr>
          <p:cNvPr id="174084" name="Rectangle 4"/>
          <p:cNvSpPr>
            <a:spLocks noChangeArrowheads="1"/>
          </p:cNvSpPr>
          <p:nvPr/>
        </p:nvSpPr>
        <p:spPr bwMode="auto">
          <a:xfrm>
            <a:off x="3456286" y="3226724"/>
            <a:ext cx="611653" cy="269081"/>
          </a:xfrm>
          <a:prstGeom prst="rect">
            <a:avLst/>
          </a:prstGeom>
          <a:noFill/>
          <a:ln w="15875">
            <a:solidFill>
              <a:srgbClr val="FF0000"/>
            </a:solidFill>
            <a:miter lim="800000"/>
            <a:headEnd/>
            <a:tailEnd/>
          </a:ln>
        </p:spPr>
        <p:txBody>
          <a:bodyPr wrap="none" anchor="ctr"/>
          <a:lstStyle/>
          <a:p>
            <a:endParaRPr lang="fr-FR" sz="1350"/>
          </a:p>
        </p:txBody>
      </p:sp>
      <p:sp>
        <p:nvSpPr>
          <p:cNvPr id="174085" name="Line 5"/>
          <p:cNvSpPr>
            <a:spLocks noChangeShapeType="1"/>
          </p:cNvSpPr>
          <p:nvPr/>
        </p:nvSpPr>
        <p:spPr bwMode="auto">
          <a:xfrm>
            <a:off x="3661622" y="3495805"/>
            <a:ext cx="406322" cy="84057"/>
          </a:xfrm>
          <a:prstGeom prst="line">
            <a:avLst/>
          </a:prstGeom>
          <a:noFill/>
          <a:ln w="15875">
            <a:solidFill>
              <a:srgbClr val="FF3300"/>
            </a:solidFill>
            <a:round/>
            <a:headEnd/>
            <a:tailEnd/>
          </a:ln>
        </p:spPr>
        <p:txBody>
          <a:bodyPr/>
          <a:lstStyle/>
          <a:p>
            <a:endParaRPr lang="fr-FR" sz="1350"/>
          </a:p>
        </p:txBody>
      </p:sp>
      <p:sp>
        <p:nvSpPr>
          <p:cNvPr id="174086" name="Text Box 6"/>
          <p:cNvSpPr txBox="1">
            <a:spLocks noChangeArrowheads="1"/>
          </p:cNvSpPr>
          <p:nvPr/>
        </p:nvSpPr>
        <p:spPr bwMode="auto">
          <a:xfrm>
            <a:off x="3848341" y="3541205"/>
            <a:ext cx="2327793" cy="300082"/>
          </a:xfrm>
          <a:prstGeom prst="rect">
            <a:avLst/>
          </a:prstGeom>
          <a:noFill/>
          <a:ln w="9525">
            <a:noFill/>
            <a:miter lim="800000"/>
            <a:headEnd/>
            <a:tailEnd/>
          </a:ln>
        </p:spPr>
        <p:txBody>
          <a:bodyPr wrap="square">
            <a:spAutoFit/>
          </a:bodyPr>
          <a:lstStyle/>
          <a:p>
            <a:pPr>
              <a:spcBef>
                <a:spcPct val="50000"/>
              </a:spcBef>
            </a:pPr>
            <a:r>
              <a:rPr lang="fr-FR" sz="1350" dirty="0" err="1">
                <a:solidFill>
                  <a:srgbClr val="FF3300"/>
                </a:solidFill>
              </a:rPr>
              <a:t>Actual</a:t>
            </a:r>
            <a:r>
              <a:rPr lang="fr-FR" sz="1350" dirty="0">
                <a:solidFill>
                  <a:srgbClr val="FF3300"/>
                </a:solidFill>
              </a:rPr>
              <a:t> </a:t>
            </a:r>
            <a:r>
              <a:rPr lang="fr-FR" sz="1350" dirty="0" err="1">
                <a:solidFill>
                  <a:srgbClr val="FF3300"/>
                </a:solidFill>
              </a:rPr>
              <a:t>avge</a:t>
            </a:r>
            <a:r>
              <a:rPr lang="fr-FR" sz="1350" dirty="0">
                <a:solidFill>
                  <a:srgbClr val="FF3300"/>
                </a:solidFill>
              </a:rPr>
              <a:t> </a:t>
            </a:r>
            <a:r>
              <a:rPr lang="fr-FR" sz="1350" dirty="0" err="1">
                <a:solidFill>
                  <a:srgbClr val="FF3300"/>
                </a:solidFill>
              </a:rPr>
              <a:t>selling</a:t>
            </a:r>
            <a:r>
              <a:rPr lang="fr-FR" sz="1350" dirty="0">
                <a:solidFill>
                  <a:srgbClr val="FF3300"/>
                </a:solidFill>
              </a:rPr>
              <a:t> </a:t>
            </a:r>
            <a:r>
              <a:rPr lang="fr-FR" sz="1350" dirty="0" err="1">
                <a:solidFill>
                  <a:srgbClr val="FF3300"/>
                </a:solidFill>
              </a:rPr>
              <a:t>price</a:t>
            </a:r>
            <a:endParaRPr lang="fr-FR" sz="1350" dirty="0">
              <a:solidFill>
                <a:srgbClr val="FF3300"/>
              </a:solidFill>
            </a:endParaRPr>
          </a:p>
        </p:txBody>
      </p:sp>
      <p:sp>
        <p:nvSpPr>
          <p:cNvPr id="15367" name="Rectangle 7"/>
          <p:cNvSpPr>
            <a:spLocks noChangeArrowheads="1"/>
          </p:cNvSpPr>
          <p:nvPr/>
        </p:nvSpPr>
        <p:spPr bwMode="auto">
          <a:xfrm>
            <a:off x="6516292" y="4300538"/>
            <a:ext cx="1296590" cy="592931"/>
          </a:xfrm>
          <a:prstGeom prst="rect">
            <a:avLst/>
          </a:prstGeom>
          <a:solidFill>
            <a:schemeClr val="bg1"/>
          </a:solidFill>
          <a:ln w="9525">
            <a:noFill/>
            <a:miter lim="800000"/>
            <a:headEnd/>
            <a:tailEnd/>
          </a:ln>
        </p:spPr>
        <p:txBody>
          <a:bodyPr wrap="none" anchor="ctr"/>
          <a:lstStyle/>
          <a:p>
            <a:endParaRPr lang="fr-FR" sz="1350"/>
          </a:p>
        </p:txBody>
      </p:sp>
      <p:grpSp>
        <p:nvGrpSpPr>
          <p:cNvPr id="15368" name="Group 8"/>
          <p:cNvGrpSpPr>
            <a:grpSpLocks/>
          </p:cNvGrpSpPr>
          <p:nvPr/>
        </p:nvGrpSpPr>
        <p:grpSpPr bwMode="auto">
          <a:xfrm>
            <a:off x="5922169" y="1600200"/>
            <a:ext cx="1835944" cy="3131344"/>
            <a:chOff x="3742" y="1344"/>
            <a:chExt cx="1542" cy="2630"/>
          </a:xfrm>
        </p:grpSpPr>
        <p:sp>
          <p:nvSpPr>
            <p:cNvPr id="15372" name="Line 9"/>
            <p:cNvSpPr>
              <a:spLocks noChangeShapeType="1"/>
            </p:cNvSpPr>
            <p:nvPr/>
          </p:nvSpPr>
          <p:spPr bwMode="auto">
            <a:xfrm>
              <a:off x="4513" y="1344"/>
              <a:ext cx="0" cy="226"/>
            </a:xfrm>
            <a:prstGeom prst="line">
              <a:avLst/>
            </a:prstGeom>
            <a:noFill/>
            <a:ln w="31750">
              <a:solidFill>
                <a:srgbClr val="99CC00"/>
              </a:solidFill>
              <a:round/>
              <a:headEnd/>
              <a:tailEnd/>
            </a:ln>
          </p:spPr>
          <p:txBody>
            <a:bodyPr/>
            <a:lstStyle/>
            <a:p>
              <a:endParaRPr lang="fr-FR" sz="1350"/>
            </a:p>
          </p:txBody>
        </p:sp>
        <p:sp>
          <p:nvSpPr>
            <p:cNvPr id="15373" name="Line 10"/>
            <p:cNvSpPr>
              <a:spLocks noChangeShapeType="1"/>
            </p:cNvSpPr>
            <p:nvPr/>
          </p:nvSpPr>
          <p:spPr bwMode="auto">
            <a:xfrm>
              <a:off x="4513" y="1434"/>
              <a:ext cx="771" cy="0"/>
            </a:xfrm>
            <a:prstGeom prst="line">
              <a:avLst/>
            </a:prstGeom>
            <a:noFill/>
            <a:ln w="31750">
              <a:solidFill>
                <a:srgbClr val="99CC00"/>
              </a:solidFill>
              <a:round/>
              <a:headEnd/>
              <a:tailEnd/>
            </a:ln>
          </p:spPr>
          <p:txBody>
            <a:bodyPr/>
            <a:lstStyle/>
            <a:p>
              <a:endParaRPr lang="fr-FR" sz="1350"/>
            </a:p>
          </p:txBody>
        </p:sp>
        <p:sp>
          <p:nvSpPr>
            <p:cNvPr id="15374" name="Line 11"/>
            <p:cNvSpPr>
              <a:spLocks noChangeShapeType="1"/>
            </p:cNvSpPr>
            <p:nvPr/>
          </p:nvSpPr>
          <p:spPr bwMode="auto">
            <a:xfrm>
              <a:off x="4513" y="2568"/>
              <a:ext cx="0" cy="226"/>
            </a:xfrm>
            <a:prstGeom prst="line">
              <a:avLst/>
            </a:prstGeom>
            <a:noFill/>
            <a:ln w="31750">
              <a:solidFill>
                <a:srgbClr val="99CC00"/>
              </a:solidFill>
              <a:round/>
              <a:headEnd/>
              <a:tailEnd/>
            </a:ln>
          </p:spPr>
          <p:txBody>
            <a:bodyPr/>
            <a:lstStyle/>
            <a:p>
              <a:endParaRPr lang="fr-FR" sz="1350"/>
            </a:p>
          </p:txBody>
        </p:sp>
        <p:sp>
          <p:nvSpPr>
            <p:cNvPr id="15375" name="Line 12"/>
            <p:cNvSpPr>
              <a:spLocks noChangeShapeType="1"/>
            </p:cNvSpPr>
            <p:nvPr/>
          </p:nvSpPr>
          <p:spPr bwMode="auto">
            <a:xfrm>
              <a:off x="4513" y="2658"/>
              <a:ext cx="771" cy="0"/>
            </a:xfrm>
            <a:prstGeom prst="line">
              <a:avLst/>
            </a:prstGeom>
            <a:noFill/>
            <a:ln w="31750">
              <a:solidFill>
                <a:srgbClr val="99CC00"/>
              </a:solidFill>
              <a:round/>
              <a:headEnd/>
              <a:tailEnd/>
            </a:ln>
          </p:spPr>
          <p:txBody>
            <a:bodyPr/>
            <a:lstStyle/>
            <a:p>
              <a:endParaRPr lang="fr-FR" sz="1350"/>
            </a:p>
          </p:txBody>
        </p:sp>
        <p:sp>
          <p:nvSpPr>
            <p:cNvPr id="15376" name="Line 13"/>
            <p:cNvSpPr>
              <a:spLocks noChangeShapeType="1"/>
            </p:cNvSpPr>
            <p:nvPr/>
          </p:nvSpPr>
          <p:spPr bwMode="auto">
            <a:xfrm>
              <a:off x="5284" y="1434"/>
              <a:ext cx="0" cy="2540"/>
            </a:xfrm>
            <a:prstGeom prst="line">
              <a:avLst/>
            </a:prstGeom>
            <a:noFill/>
            <a:ln w="31750">
              <a:solidFill>
                <a:srgbClr val="99CC00"/>
              </a:solidFill>
              <a:round/>
              <a:headEnd/>
              <a:tailEnd/>
            </a:ln>
          </p:spPr>
          <p:txBody>
            <a:bodyPr/>
            <a:lstStyle/>
            <a:p>
              <a:endParaRPr lang="fr-FR" sz="1350"/>
            </a:p>
          </p:txBody>
        </p:sp>
        <p:sp>
          <p:nvSpPr>
            <p:cNvPr id="15377" name="Line 14"/>
            <p:cNvSpPr>
              <a:spLocks noChangeShapeType="1"/>
            </p:cNvSpPr>
            <p:nvPr/>
          </p:nvSpPr>
          <p:spPr bwMode="auto">
            <a:xfrm flipH="1">
              <a:off x="3742" y="3974"/>
              <a:ext cx="1542" cy="0"/>
            </a:xfrm>
            <a:prstGeom prst="line">
              <a:avLst/>
            </a:prstGeom>
            <a:noFill/>
            <a:ln w="31750">
              <a:solidFill>
                <a:srgbClr val="99CC00"/>
              </a:solidFill>
              <a:round/>
              <a:headEnd/>
              <a:tailEnd type="triangle" w="med" len="med"/>
            </a:ln>
          </p:spPr>
          <p:txBody>
            <a:bodyPr/>
            <a:lstStyle/>
            <a:p>
              <a:endParaRPr lang="fr-FR" sz="1350"/>
            </a:p>
          </p:txBody>
        </p:sp>
      </p:grpSp>
      <p:sp>
        <p:nvSpPr>
          <p:cNvPr id="174095" name="Line 15"/>
          <p:cNvSpPr>
            <a:spLocks noChangeShapeType="1"/>
          </p:cNvSpPr>
          <p:nvPr/>
        </p:nvSpPr>
        <p:spPr bwMode="auto">
          <a:xfrm>
            <a:off x="6354366" y="3921919"/>
            <a:ext cx="0" cy="378619"/>
          </a:xfrm>
          <a:prstGeom prst="line">
            <a:avLst/>
          </a:prstGeom>
          <a:noFill/>
          <a:ln w="31750">
            <a:solidFill>
              <a:schemeClr val="tx1"/>
            </a:solidFill>
            <a:round/>
            <a:headEnd/>
            <a:tailEnd/>
          </a:ln>
        </p:spPr>
        <p:txBody>
          <a:bodyPr/>
          <a:lstStyle/>
          <a:p>
            <a:endParaRPr lang="fr-FR" sz="1350"/>
          </a:p>
        </p:txBody>
      </p:sp>
      <p:sp>
        <p:nvSpPr>
          <p:cNvPr id="174096" name="Text Box 16"/>
          <p:cNvSpPr txBox="1">
            <a:spLocks noChangeArrowheads="1"/>
          </p:cNvSpPr>
          <p:nvPr/>
        </p:nvSpPr>
        <p:spPr bwMode="auto">
          <a:xfrm>
            <a:off x="6354366" y="3948113"/>
            <a:ext cx="1241822" cy="323165"/>
          </a:xfrm>
          <a:prstGeom prst="rect">
            <a:avLst/>
          </a:prstGeom>
          <a:noFill/>
          <a:ln w="9525">
            <a:noFill/>
            <a:miter lim="800000"/>
            <a:headEnd/>
            <a:tailEnd/>
          </a:ln>
        </p:spPr>
        <p:txBody>
          <a:bodyPr>
            <a:spAutoFit/>
          </a:bodyPr>
          <a:lstStyle/>
          <a:p>
            <a:pPr>
              <a:spcBef>
                <a:spcPct val="50000"/>
              </a:spcBef>
            </a:pPr>
            <a:r>
              <a:rPr lang="fr-FR" sz="1500" b="1"/>
              <a:t>7,500,000 U</a:t>
            </a:r>
          </a:p>
        </p:txBody>
      </p:sp>
      <p:sp>
        <p:nvSpPr>
          <p:cNvPr id="17" name="Text Box 6"/>
          <p:cNvSpPr txBox="1">
            <a:spLocks noChangeArrowheads="1"/>
          </p:cNvSpPr>
          <p:nvPr/>
        </p:nvSpPr>
        <p:spPr bwMode="auto">
          <a:xfrm rot="16200000">
            <a:off x="6009771" y="2530448"/>
            <a:ext cx="4602882" cy="623221"/>
          </a:xfrm>
          <a:prstGeom prst="rect">
            <a:avLst/>
          </a:prstGeom>
          <a:noFill/>
          <a:ln w="9525">
            <a:solidFill>
              <a:schemeClr val="tx1"/>
            </a:solidFill>
            <a:miter lim="800000"/>
            <a:headEnd/>
            <a:tailEnd/>
          </a:ln>
        </p:spPr>
        <p:txBody>
          <a:bodyPr wrap="square" lIns="68555" tIns="34277" rIns="68555" bIns="34277">
            <a:spAutoFit/>
          </a:bodyPr>
          <a:lstStyle/>
          <a:p>
            <a:pPr eaLnBrk="0" hangingPunct="0">
              <a:spcBef>
                <a:spcPct val="50000"/>
              </a:spcBef>
            </a:pPr>
            <a:r>
              <a:rPr lang="fr-FR" dirty="0">
                <a:latin typeface="Times New Roman" pitchFamily="18" charset="0"/>
              </a:rPr>
              <a:t>Sales-Price Var.= (</a:t>
            </a:r>
            <a:r>
              <a:rPr lang="fr-FR" dirty="0" err="1">
                <a:latin typeface="Times New Roman" pitchFamily="18" charset="0"/>
              </a:rPr>
              <a:t>Actual</a:t>
            </a:r>
            <a:r>
              <a:rPr lang="fr-FR" dirty="0">
                <a:latin typeface="Times New Roman" pitchFamily="18" charset="0"/>
              </a:rPr>
              <a:t> SP </a:t>
            </a:r>
            <a:r>
              <a:rPr lang="fr-FR" dirty="0" err="1">
                <a:latin typeface="Times New Roman" pitchFamily="18" charset="0"/>
              </a:rPr>
              <a:t>pcu</a:t>
            </a:r>
            <a:r>
              <a:rPr lang="fr-FR" dirty="0">
                <a:latin typeface="Times New Roman" pitchFamily="18" charset="0"/>
              </a:rPr>
              <a:t> – </a:t>
            </a:r>
            <a:r>
              <a:rPr lang="fr-FR" dirty="0" err="1">
                <a:latin typeface="Times New Roman" pitchFamily="18" charset="0"/>
              </a:rPr>
              <a:t>Flexed</a:t>
            </a:r>
            <a:r>
              <a:rPr lang="fr-FR" dirty="0">
                <a:latin typeface="Times New Roman" pitchFamily="18" charset="0"/>
              </a:rPr>
              <a:t> </a:t>
            </a:r>
            <a:r>
              <a:rPr lang="fr-FR" dirty="0" err="1">
                <a:latin typeface="Times New Roman" pitchFamily="18" charset="0"/>
              </a:rPr>
              <a:t>Budgeted</a:t>
            </a:r>
            <a:r>
              <a:rPr lang="fr-FR" dirty="0">
                <a:latin typeface="Times New Roman" pitchFamily="18" charset="0"/>
              </a:rPr>
              <a:t> SP </a:t>
            </a:r>
            <a:r>
              <a:rPr lang="fr-FR" dirty="0" err="1">
                <a:latin typeface="Times New Roman" pitchFamily="18" charset="0"/>
              </a:rPr>
              <a:t>pcu</a:t>
            </a:r>
            <a:r>
              <a:rPr lang="fr-FR" dirty="0">
                <a:latin typeface="Times New Roman" pitchFamily="18" charset="0"/>
              </a:rPr>
              <a:t>) x </a:t>
            </a:r>
            <a:r>
              <a:rPr lang="fr-FR" dirty="0" err="1">
                <a:latin typeface="Times New Roman" pitchFamily="18" charset="0"/>
              </a:rPr>
              <a:t>Actual</a:t>
            </a:r>
            <a:r>
              <a:rPr lang="fr-FR" dirty="0">
                <a:latin typeface="Times New Roman" pitchFamily="18" charset="0"/>
              </a:rPr>
              <a:t> Q.</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086"/>
                                        </p:tgtEl>
                                        <p:attrNameLst>
                                          <p:attrName>style.visibility</p:attrName>
                                        </p:attrNameLst>
                                      </p:cBhvr>
                                      <p:to>
                                        <p:strVal val="visible"/>
                                      </p:to>
                                    </p:set>
                                    <p:anim calcmode="lin" valueType="num">
                                      <p:cBhvr additive="base">
                                        <p:cTn id="7" dur="500" fill="hold"/>
                                        <p:tgtEl>
                                          <p:spTgt spid="174086"/>
                                        </p:tgtEl>
                                        <p:attrNameLst>
                                          <p:attrName>ppt_x</p:attrName>
                                        </p:attrNameLst>
                                      </p:cBhvr>
                                      <p:tavLst>
                                        <p:tav tm="0">
                                          <p:val>
                                            <p:strVal val="#ppt_x"/>
                                          </p:val>
                                        </p:tav>
                                        <p:tav tm="100000">
                                          <p:val>
                                            <p:strVal val="#ppt_x"/>
                                          </p:val>
                                        </p:tav>
                                      </p:tavLst>
                                    </p:anim>
                                    <p:anim calcmode="lin" valueType="num">
                                      <p:cBhvr additive="base">
                                        <p:cTn id="8" dur="500" fill="hold"/>
                                        <p:tgtEl>
                                          <p:spTgt spid="17408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4085"/>
                                        </p:tgtEl>
                                        <p:attrNameLst>
                                          <p:attrName>style.visibility</p:attrName>
                                        </p:attrNameLst>
                                      </p:cBhvr>
                                      <p:to>
                                        <p:strVal val="visible"/>
                                      </p:to>
                                    </p:set>
                                    <p:anim calcmode="lin" valueType="num">
                                      <p:cBhvr additive="base">
                                        <p:cTn id="11" dur="500" fill="hold"/>
                                        <p:tgtEl>
                                          <p:spTgt spid="174085"/>
                                        </p:tgtEl>
                                        <p:attrNameLst>
                                          <p:attrName>ppt_x</p:attrName>
                                        </p:attrNameLst>
                                      </p:cBhvr>
                                      <p:tavLst>
                                        <p:tav tm="0">
                                          <p:val>
                                            <p:strVal val="#ppt_x"/>
                                          </p:val>
                                        </p:tav>
                                        <p:tav tm="100000">
                                          <p:val>
                                            <p:strVal val="#ppt_x"/>
                                          </p:val>
                                        </p:tav>
                                      </p:tavLst>
                                    </p:anim>
                                    <p:anim calcmode="lin" valueType="num">
                                      <p:cBhvr additive="base">
                                        <p:cTn id="12" dur="500" fill="hold"/>
                                        <p:tgtEl>
                                          <p:spTgt spid="17408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74084"/>
                                        </p:tgtEl>
                                        <p:attrNameLst>
                                          <p:attrName>style.visibility</p:attrName>
                                        </p:attrNameLst>
                                      </p:cBhvr>
                                      <p:to>
                                        <p:strVal val="visible"/>
                                      </p:to>
                                    </p:set>
                                    <p:anim calcmode="lin" valueType="num">
                                      <p:cBhvr additive="base">
                                        <p:cTn id="15" dur="500" fill="hold"/>
                                        <p:tgtEl>
                                          <p:spTgt spid="174084"/>
                                        </p:tgtEl>
                                        <p:attrNameLst>
                                          <p:attrName>ppt_x</p:attrName>
                                        </p:attrNameLst>
                                      </p:cBhvr>
                                      <p:tavLst>
                                        <p:tav tm="0">
                                          <p:val>
                                            <p:strVal val="#ppt_x"/>
                                          </p:val>
                                        </p:tav>
                                        <p:tav tm="100000">
                                          <p:val>
                                            <p:strVal val="#ppt_x"/>
                                          </p:val>
                                        </p:tav>
                                      </p:tavLst>
                                    </p:anim>
                                    <p:anim calcmode="lin" valueType="num">
                                      <p:cBhvr additive="base">
                                        <p:cTn id="16" dur="500" fill="hold"/>
                                        <p:tgtEl>
                                          <p:spTgt spid="17408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74083">
                                            <p:txEl>
                                              <p:pRg st="10" end="10"/>
                                            </p:txEl>
                                          </p:spTgt>
                                        </p:tgtEl>
                                        <p:attrNameLst>
                                          <p:attrName>style.visibility</p:attrName>
                                        </p:attrNameLst>
                                      </p:cBhvr>
                                      <p:to>
                                        <p:strVal val="visible"/>
                                      </p:to>
                                    </p:set>
                                    <p:anim calcmode="lin" valueType="num">
                                      <p:cBhvr additive="base">
                                        <p:cTn id="21" dur="500" fill="hold"/>
                                        <p:tgtEl>
                                          <p:spTgt spid="174083">
                                            <p:txEl>
                                              <p:pRg st="10" end="1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74083">
                                            <p:txEl>
                                              <p:pRg st="10" end="10"/>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74083">
                                            <p:txEl>
                                              <p:pRg st="11" end="11"/>
                                            </p:txEl>
                                          </p:spTgt>
                                        </p:tgtEl>
                                        <p:attrNameLst>
                                          <p:attrName>style.visibility</p:attrName>
                                        </p:attrNameLst>
                                      </p:cBhvr>
                                      <p:to>
                                        <p:strVal val="visible"/>
                                      </p:to>
                                    </p:set>
                                    <p:anim calcmode="lin" valueType="num">
                                      <p:cBhvr additive="base">
                                        <p:cTn id="25" dur="500" fill="hold"/>
                                        <p:tgtEl>
                                          <p:spTgt spid="174083">
                                            <p:txEl>
                                              <p:pRg st="11" end="1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4083">
                                            <p:txEl>
                                              <p:pRg st="11" end="11"/>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74083">
                                            <p:txEl>
                                              <p:pRg st="12" end="12"/>
                                            </p:txEl>
                                          </p:spTgt>
                                        </p:tgtEl>
                                        <p:attrNameLst>
                                          <p:attrName>style.visibility</p:attrName>
                                        </p:attrNameLst>
                                      </p:cBhvr>
                                      <p:to>
                                        <p:strVal val="visible"/>
                                      </p:to>
                                    </p:set>
                                    <p:anim calcmode="lin" valueType="num">
                                      <p:cBhvr additive="base">
                                        <p:cTn id="29" dur="500" fill="hold"/>
                                        <p:tgtEl>
                                          <p:spTgt spid="174083">
                                            <p:txEl>
                                              <p:pRg st="12" end="1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74083">
                                            <p:txEl>
                                              <p:pRg st="12" end="12"/>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74083">
                                            <p:txEl>
                                              <p:pRg st="13" end="13"/>
                                            </p:txEl>
                                          </p:spTgt>
                                        </p:tgtEl>
                                        <p:attrNameLst>
                                          <p:attrName>style.visibility</p:attrName>
                                        </p:attrNameLst>
                                      </p:cBhvr>
                                      <p:to>
                                        <p:strVal val="visible"/>
                                      </p:to>
                                    </p:set>
                                    <p:anim calcmode="lin" valueType="num">
                                      <p:cBhvr additive="base">
                                        <p:cTn id="33" dur="500" fill="hold"/>
                                        <p:tgtEl>
                                          <p:spTgt spid="174083">
                                            <p:txEl>
                                              <p:pRg st="13" end="1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74083">
                                            <p:txEl>
                                              <p:pRg st="13" end="13"/>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74083">
                                            <p:txEl>
                                              <p:pRg st="14" end="14"/>
                                            </p:txEl>
                                          </p:spTgt>
                                        </p:tgtEl>
                                        <p:attrNameLst>
                                          <p:attrName>style.visibility</p:attrName>
                                        </p:attrNameLst>
                                      </p:cBhvr>
                                      <p:to>
                                        <p:strVal val="visible"/>
                                      </p:to>
                                    </p:set>
                                    <p:anim calcmode="lin" valueType="num">
                                      <p:cBhvr additive="base">
                                        <p:cTn id="37" dur="500" fill="hold"/>
                                        <p:tgtEl>
                                          <p:spTgt spid="174083">
                                            <p:txEl>
                                              <p:pRg st="14" end="1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408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74096"/>
                                        </p:tgtEl>
                                        <p:attrNameLst>
                                          <p:attrName>style.visibility</p:attrName>
                                        </p:attrNameLst>
                                      </p:cBhvr>
                                      <p:to>
                                        <p:strVal val="visible"/>
                                      </p:to>
                                    </p:set>
                                    <p:anim calcmode="lin" valueType="num">
                                      <p:cBhvr additive="base">
                                        <p:cTn id="43" dur="500" fill="hold"/>
                                        <p:tgtEl>
                                          <p:spTgt spid="174096"/>
                                        </p:tgtEl>
                                        <p:attrNameLst>
                                          <p:attrName>ppt_x</p:attrName>
                                        </p:attrNameLst>
                                      </p:cBhvr>
                                      <p:tavLst>
                                        <p:tav tm="0">
                                          <p:val>
                                            <p:strVal val="#ppt_x"/>
                                          </p:val>
                                        </p:tav>
                                        <p:tav tm="100000">
                                          <p:val>
                                            <p:strVal val="#ppt_x"/>
                                          </p:val>
                                        </p:tav>
                                      </p:tavLst>
                                    </p:anim>
                                    <p:anim calcmode="lin" valueType="num">
                                      <p:cBhvr additive="base">
                                        <p:cTn id="44" dur="500" fill="hold"/>
                                        <p:tgtEl>
                                          <p:spTgt spid="174096"/>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74095"/>
                                        </p:tgtEl>
                                        <p:attrNameLst>
                                          <p:attrName>style.visibility</p:attrName>
                                        </p:attrNameLst>
                                      </p:cBhvr>
                                      <p:to>
                                        <p:strVal val="visible"/>
                                      </p:to>
                                    </p:set>
                                    <p:anim calcmode="lin" valueType="num">
                                      <p:cBhvr additive="base">
                                        <p:cTn id="47" dur="500" fill="hold"/>
                                        <p:tgtEl>
                                          <p:spTgt spid="174095"/>
                                        </p:tgtEl>
                                        <p:attrNameLst>
                                          <p:attrName>ppt_x</p:attrName>
                                        </p:attrNameLst>
                                      </p:cBhvr>
                                      <p:tavLst>
                                        <p:tav tm="0">
                                          <p:val>
                                            <p:strVal val="#ppt_x"/>
                                          </p:val>
                                        </p:tav>
                                        <p:tav tm="100000">
                                          <p:val>
                                            <p:strVal val="#ppt_x"/>
                                          </p:val>
                                        </p:tav>
                                      </p:tavLst>
                                    </p:anim>
                                    <p:anim calcmode="lin" valueType="num">
                                      <p:cBhvr additive="base">
                                        <p:cTn id="48" dur="500" fill="hold"/>
                                        <p:tgtEl>
                                          <p:spTgt spid="174095"/>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anim calcmode="lin" valueType="num">
                                      <p:cBhvr additive="base">
                                        <p:cTn id="53" dur="500" fill="hold"/>
                                        <p:tgtEl>
                                          <p:spTgt spid="17"/>
                                        </p:tgtEl>
                                        <p:attrNameLst>
                                          <p:attrName>ppt_x</p:attrName>
                                        </p:attrNameLst>
                                      </p:cBhvr>
                                      <p:tavLst>
                                        <p:tav tm="0">
                                          <p:val>
                                            <p:strVal val="#ppt_x"/>
                                          </p:val>
                                        </p:tav>
                                        <p:tav tm="100000">
                                          <p:val>
                                            <p:strVal val="#ppt_x"/>
                                          </p:val>
                                        </p:tav>
                                      </p:tavLst>
                                    </p:anim>
                                    <p:anim calcmode="lin" valueType="num">
                                      <p:cBhvr additive="base">
                                        <p:cTn id="5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4" grpId="0" animBg="1"/>
      <p:bldP spid="174085" grpId="0" animBg="1"/>
      <p:bldP spid="174086" grpId="0"/>
      <p:bldP spid="174095" grpId="0" animBg="1"/>
      <p:bldP spid="174096" grpId="0"/>
      <p:bldP spid="1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fr-FR" sz="3300"/>
              <a:t>Intermediary step 1</a:t>
            </a:r>
          </a:p>
        </p:txBody>
      </p:sp>
      <p:sp>
        <p:nvSpPr>
          <p:cNvPr id="16387" name="Rectangle 3"/>
          <p:cNvSpPr>
            <a:spLocks noChangeArrowheads="1"/>
          </p:cNvSpPr>
          <p:nvPr/>
        </p:nvSpPr>
        <p:spPr bwMode="auto">
          <a:xfrm>
            <a:off x="3845719" y="1169194"/>
            <a:ext cx="1543050" cy="800100"/>
          </a:xfrm>
          <a:prstGeom prst="rect">
            <a:avLst/>
          </a:prstGeom>
          <a:solidFill>
            <a:srgbClr val="99CC00"/>
          </a:solidFill>
          <a:ln w="9525">
            <a:solidFill>
              <a:schemeClr val="tx1"/>
            </a:solidFill>
            <a:miter lim="800000"/>
            <a:headEnd/>
            <a:tailEnd/>
          </a:ln>
        </p:spPr>
        <p:txBody>
          <a:bodyPr wrap="none" lIns="68555" tIns="34277" rIns="68555" bIns="34277" anchor="ctr"/>
          <a:lstStyle/>
          <a:p>
            <a:pPr algn="ctr"/>
            <a:r>
              <a:rPr lang="fr-FR" sz="1350" dirty="0">
                <a:latin typeface="Times New Roman" pitchFamily="18" charset="0"/>
              </a:rPr>
              <a:t>Total sales variance</a:t>
            </a:r>
          </a:p>
          <a:p>
            <a:pPr algn="ctr"/>
            <a:r>
              <a:rPr lang="fr-FR" sz="1350" dirty="0">
                <a:latin typeface="Times New Roman" pitchFamily="18" charset="0"/>
              </a:rPr>
              <a:t>6,000,000 F</a:t>
            </a:r>
          </a:p>
        </p:txBody>
      </p:sp>
      <p:sp>
        <p:nvSpPr>
          <p:cNvPr id="16388" name="Rectangle 4"/>
          <p:cNvSpPr>
            <a:spLocks noChangeArrowheads="1"/>
          </p:cNvSpPr>
          <p:nvPr/>
        </p:nvSpPr>
        <p:spPr bwMode="auto">
          <a:xfrm>
            <a:off x="2817019" y="2369344"/>
            <a:ext cx="1543050" cy="742950"/>
          </a:xfrm>
          <a:prstGeom prst="rect">
            <a:avLst/>
          </a:prstGeom>
          <a:solidFill>
            <a:srgbClr val="FF6600"/>
          </a:solidFill>
          <a:ln w="9525">
            <a:solidFill>
              <a:schemeClr val="tx1"/>
            </a:solidFill>
            <a:miter lim="800000"/>
            <a:headEnd/>
            <a:tailEnd/>
          </a:ln>
        </p:spPr>
        <p:txBody>
          <a:bodyPr wrap="none" lIns="68555" tIns="34277" rIns="68555" bIns="34277" anchor="ctr"/>
          <a:lstStyle/>
          <a:p>
            <a:pPr algn="ctr"/>
            <a:r>
              <a:rPr lang="fr-FR" sz="1350">
                <a:latin typeface="Times New Roman" pitchFamily="18" charset="0"/>
              </a:rPr>
              <a:t>Sales price variance</a:t>
            </a:r>
          </a:p>
          <a:p>
            <a:pPr algn="ctr"/>
            <a:r>
              <a:rPr lang="fr-FR" sz="1350">
                <a:latin typeface="Times New Roman" pitchFamily="18" charset="0"/>
              </a:rPr>
              <a:t>7,500,000 U</a:t>
            </a:r>
          </a:p>
        </p:txBody>
      </p:sp>
      <p:sp>
        <p:nvSpPr>
          <p:cNvPr id="16389" name="Rectangle 5"/>
          <p:cNvSpPr>
            <a:spLocks noChangeArrowheads="1"/>
          </p:cNvSpPr>
          <p:nvPr/>
        </p:nvSpPr>
        <p:spPr bwMode="auto">
          <a:xfrm>
            <a:off x="4702969" y="2369344"/>
            <a:ext cx="1543050" cy="742950"/>
          </a:xfrm>
          <a:prstGeom prst="rect">
            <a:avLst/>
          </a:prstGeom>
          <a:solidFill>
            <a:srgbClr val="99CC00"/>
          </a:solidFill>
          <a:ln w="9525">
            <a:solidFill>
              <a:schemeClr val="tx1"/>
            </a:solidFill>
            <a:miter lim="800000"/>
            <a:headEnd/>
            <a:tailEnd/>
          </a:ln>
        </p:spPr>
        <p:txBody>
          <a:bodyPr wrap="none" lIns="68555" tIns="34277" rIns="68555" bIns="34277" anchor="ctr"/>
          <a:lstStyle/>
          <a:p>
            <a:pPr algn="ctr"/>
            <a:r>
              <a:rPr lang="fr-FR" sz="1350">
                <a:latin typeface="Times New Roman" pitchFamily="18" charset="0"/>
              </a:rPr>
              <a:t>Sales-volume</a:t>
            </a:r>
          </a:p>
          <a:p>
            <a:pPr algn="ctr"/>
            <a:r>
              <a:rPr lang="fr-FR" sz="1350">
                <a:latin typeface="Times New Roman" pitchFamily="18" charset="0"/>
              </a:rPr>
              <a:t>Variance on sales</a:t>
            </a:r>
          </a:p>
          <a:p>
            <a:pPr algn="ctr"/>
            <a:r>
              <a:rPr lang="fr-FR" sz="1350">
                <a:latin typeface="Times New Roman" pitchFamily="18" charset="0"/>
              </a:rPr>
              <a:t>13,500,000 F</a:t>
            </a:r>
          </a:p>
        </p:txBody>
      </p:sp>
      <p:sp>
        <p:nvSpPr>
          <p:cNvPr id="16390" name="Line 6"/>
          <p:cNvSpPr>
            <a:spLocks noChangeShapeType="1"/>
          </p:cNvSpPr>
          <p:nvPr/>
        </p:nvSpPr>
        <p:spPr bwMode="auto">
          <a:xfrm>
            <a:off x="4588669" y="1969294"/>
            <a:ext cx="1191" cy="171450"/>
          </a:xfrm>
          <a:prstGeom prst="line">
            <a:avLst/>
          </a:prstGeom>
          <a:noFill/>
          <a:ln w="9525">
            <a:solidFill>
              <a:schemeClr val="tx1"/>
            </a:solidFill>
            <a:round/>
            <a:headEnd/>
            <a:tailEnd/>
          </a:ln>
        </p:spPr>
        <p:txBody>
          <a:bodyPr/>
          <a:lstStyle/>
          <a:p>
            <a:endParaRPr lang="fr-FR" sz="1350"/>
          </a:p>
        </p:txBody>
      </p:sp>
      <p:sp>
        <p:nvSpPr>
          <p:cNvPr id="16391" name="Line 7"/>
          <p:cNvSpPr>
            <a:spLocks noChangeShapeType="1"/>
          </p:cNvSpPr>
          <p:nvPr/>
        </p:nvSpPr>
        <p:spPr bwMode="auto">
          <a:xfrm>
            <a:off x="3731419" y="2140744"/>
            <a:ext cx="1657350" cy="1191"/>
          </a:xfrm>
          <a:prstGeom prst="line">
            <a:avLst/>
          </a:prstGeom>
          <a:noFill/>
          <a:ln w="9525">
            <a:solidFill>
              <a:schemeClr val="tx1"/>
            </a:solidFill>
            <a:round/>
            <a:headEnd/>
            <a:tailEnd/>
          </a:ln>
        </p:spPr>
        <p:txBody>
          <a:bodyPr/>
          <a:lstStyle/>
          <a:p>
            <a:endParaRPr lang="fr-FR" sz="1350"/>
          </a:p>
        </p:txBody>
      </p:sp>
      <p:sp>
        <p:nvSpPr>
          <p:cNvPr id="16392" name="Line 8"/>
          <p:cNvSpPr>
            <a:spLocks noChangeShapeType="1"/>
          </p:cNvSpPr>
          <p:nvPr/>
        </p:nvSpPr>
        <p:spPr bwMode="auto">
          <a:xfrm>
            <a:off x="3731419" y="2140744"/>
            <a:ext cx="1191" cy="171450"/>
          </a:xfrm>
          <a:prstGeom prst="line">
            <a:avLst/>
          </a:prstGeom>
          <a:noFill/>
          <a:ln w="9525">
            <a:solidFill>
              <a:schemeClr val="tx1"/>
            </a:solidFill>
            <a:round/>
            <a:headEnd/>
            <a:tailEnd type="triangle" w="med" len="med"/>
          </a:ln>
        </p:spPr>
        <p:txBody>
          <a:bodyPr/>
          <a:lstStyle/>
          <a:p>
            <a:endParaRPr lang="fr-FR" sz="1350"/>
          </a:p>
        </p:txBody>
      </p:sp>
      <p:sp>
        <p:nvSpPr>
          <p:cNvPr id="16393" name="Line 9"/>
          <p:cNvSpPr>
            <a:spLocks noChangeShapeType="1"/>
          </p:cNvSpPr>
          <p:nvPr/>
        </p:nvSpPr>
        <p:spPr bwMode="auto">
          <a:xfrm>
            <a:off x="5388769" y="2140744"/>
            <a:ext cx="1191" cy="171450"/>
          </a:xfrm>
          <a:prstGeom prst="line">
            <a:avLst/>
          </a:prstGeom>
          <a:noFill/>
          <a:ln w="9525">
            <a:solidFill>
              <a:schemeClr val="tx1"/>
            </a:solidFill>
            <a:round/>
            <a:headEnd/>
            <a:tailEnd type="triangle" w="med" len="med"/>
          </a:ln>
        </p:spPr>
        <p:txBody>
          <a:bodyPr/>
          <a:lstStyle/>
          <a:p>
            <a:endParaRPr lang="fr-FR" sz="1350"/>
          </a:p>
        </p:txBody>
      </p:sp>
      <p:sp>
        <p:nvSpPr>
          <p:cNvPr id="16394" name="Text Box 8"/>
          <p:cNvSpPr txBox="1">
            <a:spLocks noChangeArrowheads="1"/>
          </p:cNvSpPr>
          <p:nvPr/>
        </p:nvSpPr>
        <p:spPr bwMode="auto">
          <a:xfrm>
            <a:off x="683568" y="3435846"/>
            <a:ext cx="8208912" cy="992579"/>
          </a:xfrm>
          <a:prstGeom prst="rect">
            <a:avLst/>
          </a:prstGeom>
          <a:noFill/>
          <a:ln w="9525">
            <a:noFill/>
            <a:miter lim="800000"/>
            <a:headEnd/>
            <a:tailEnd/>
          </a:ln>
        </p:spPr>
        <p:txBody>
          <a:bodyPr wrap="square">
            <a:spAutoFit/>
          </a:bodyPr>
          <a:lstStyle/>
          <a:p>
            <a:pPr>
              <a:spcBef>
                <a:spcPct val="50000"/>
              </a:spcBef>
            </a:pPr>
            <a:r>
              <a:rPr lang="fr-FR" b="1" dirty="0"/>
              <a:t>Sales-volume variance on sales (or revenues) </a:t>
            </a:r>
            <a:r>
              <a:rPr lang="fr-FR" b="1" dirty="0" err="1">
                <a:solidFill>
                  <a:srgbClr val="FF0000"/>
                </a:solidFill>
              </a:rPr>
              <a:t>is</a:t>
            </a:r>
            <a:r>
              <a:rPr lang="fr-FR" b="1" dirty="0">
                <a:solidFill>
                  <a:srgbClr val="FF0000"/>
                </a:solidFill>
              </a:rPr>
              <a:t> not</a:t>
            </a:r>
            <a:r>
              <a:rPr lang="fr-FR" b="1" dirty="0"/>
              <a:t> sales volume variance* (</a:t>
            </a:r>
            <a:r>
              <a:rPr lang="fr-FR" b="1" dirty="0" err="1"/>
              <a:t>because</a:t>
            </a:r>
            <a:r>
              <a:rPr lang="fr-FR" b="1" dirty="0"/>
              <a:t> </a:t>
            </a:r>
            <a:r>
              <a:rPr lang="fr-FR" b="1" dirty="0" err="1"/>
              <a:t>only</a:t>
            </a:r>
            <a:r>
              <a:rPr lang="fr-FR" b="1" dirty="0"/>
              <a:t> total sales revenue variance </a:t>
            </a:r>
            <a:r>
              <a:rPr lang="fr-FR" b="1" dirty="0" err="1"/>
              <a:t>is</a:t>
            </a:r>
            <a:r>
              <a:rPr lang="fr-FR" b="1" dirty="0"/>
              <a:t> </a:t>
            </a:r>
            <a:r>
              <a:rPr lang="fr-FR" b="1" dirty="0" err="1"/>
              <a:t>explained</a:t>
            </a:r>
            <a:r>
              <a:rPr lang="fr-FR" b="1" dirty="0"/>
              <a:t> and not operating profit variance) </a:t>
            </a:r>
          </a:p>
          <a:p>
            <a:pPr>
              <a:spcBef>
                <a:spcPct val="50000"/>
              </a:spcBef>
            </a:pPr>
            <a:endParaRPr lang="fr-FR" sz="15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fr-FR"/>
              <a:t>Sales mix &amp; sales quantity variances</a:t>
            </a:r>
          </a:p>
        </p:txBody>
      </p:sp>
      <p:sp>
        <p:nvSpPr>
          <p:cNvPr id="17411" name="Rectangle 3"/>
          <p:cNvSpPr>
            <a:spLocks noChangeArrowheads="1"/>
          </p:cNvSpPr>
          <p:nvPr/>
        </p:nvSpPr>
        <p:spPr bwMode="auto">
          <a:xfrm>
            <a:off x="3200400" y="1143000"/>
            <a:ext cx="1543050" cy="514350"/>
          </a:xfrm>
          <a:prstGeom prst="rect">
            <a:avLst/>
          </a:prstGeom>
          <a:solidFill>
            <a:srgbClr val="FF6600"/>
          </a:solidFill>
          <a:ln w="9525">
            <a:solidFill>
              <a:schemeClr val="tx1"/>
            </a:solidFill>
            <a:miter lim="800000"/>
            <a:headEnd/>
            <a:tailEnd/>
          </a:ln>
        </p:spPr>
        <p:txBody>
          <a:bodyPr wrap="none" lIns="68555" tIns="34277" rIns="68555" bIns="34277" anchor="ctr"/>
          <a:lstStyle/>
          <a:p>
            <a:pPr algn="ctr"/>
            <a:r>
              <a:rPr lang="fr-FR" sz="1350"/>
              <a:t>Total sales variance</a:t>
            </a:r>
            <a:endParaRPr lang="fr-FR" sz="1350">
              <a:latin typeface="Times New Roman" pitchFamily="18" charset="0"/>
            </a:endParaRPr>
          </a:p>
          <a:p>
            <a:pPr algn="ctr"/>
            <a:r>
              <a:rPr lang="fr-FR" sz="1350">
                <a:latin typeface="Times New Roman" pitchFamily="18" charset="0"/>
              </a:rPr>
              <a:t>Variance</a:t>
            </a:r>
          </a:p>
        </p:txBody>
      </p:sp>
      <p:sp>
        <p:nvSpPr>
          <p:cNvPr id="17412" name="Rectangle 4"/>
          <p:cNvSpPr>
            <a:spLocks noChangeArrowheads="1"/>
          </p:cNvSpPr>
          <p:nvPr/>
        </p:nvSpPr>
        <p:spPr bwMode="auto">
          <a:xfrm>
            <a:off x="2171700" y="2057400"/>
            <a:ext cx="1543050" cy="514350"/>
          </a:xfrm>
          <a:prstGeom prst="rect">
            <a:avLst/>
          </a:prstGeom>
          <a:solidFill>
            <a:srgbClr val="FF9900"/>
          </a:solidFill>
          <a:ln w="9525">
            <a:solidFill>
              <a:schemeClr val="tx1"/>
            </a:solidFill>
            <a:miter lim="800000"/>
            <a:headEnd/>
            <a:tailEnd/>
          </a:ln>
        </p:spPr>
        <p:txBody>
          <a:bodyPr wrap="none" lIns="68555" tIns="34277" rIns="68555" bIns="34277" anchor="ctr"/>
          <a:lstStyle/>
          <a:p>
            <a:pPr algn="ctr"/>
            <a:r>
              <a:rPr lang="fr-FR" sz="1350"/>
              <a:t>Sales price variance</a:t>
            </a:r>
            <a:endParaRPr lang="fr-FR" sz="1350">
              <a:latin typeface="Times New Roman" pitchFamily="18" charset="0"/>
            </a:endParaRPr>
          </a:p>
          <a:p>
            <a:pPr algn="ctr"/>
            <a:r>
              <a:rPr lang="fr-FR" sz="1350">
                <a:latin typeface="Times New Roman" pitchFamily="18" charset="0"/>
              </a:rPr>
              <a:t>Variance</a:t>
            </a:r>
          </a:p>
        </p:txBody>
      </p:sp>
      <p:sp>
        <p:nvSpPr>
          <p:cNvPr id="17413" name="Rectangle 5"/>
          <p:cNvSpPr>
            <a:spLocks noChangeArrowheads="1"/>
          </p:cNvSpPr>
          <p:nvPr/>
        </p:nvSpPr>
        <p:spPr bwMode="auto">
          <a:xfrm>
            <a:off x="4031456" y="2031206"/>
            <a:ext cx="1543050" cy="514350"/>
          </a:xfrm>
          <a:prstGeom prst="rect">
            <a:avLst/>
          </a:prstGeom>
          <a:solidFill>
            <a:srgbClr val="FF9900"/>
          </a:solidFill>
          <a:ln w="9525">
            <a:solidFill>
              <a:schemeClr val="tx1"/>
            </a:solidFill>
            <a:miter lim="800000"/>
            <a:headEnd/>
            <a:tailEnd/>
          </a:ln>
        </p:spPr>
        <p:txBody>
          <a:bodyPr wrap="none" lIns="68555" tIns="34277" rIns="68555" bIns="34277" anchor="ctr"/>
          <a:lstStyle/>
          <a:p>
            <a:pPr algn="ctr"/>
            <a:r>
              <a:rPr lang="fr-FR" sz="1350"/>
              <a:t>Sales-volume</a:t>
            </a:r>
          </a:p>
          <a:p>
            <a:pPr algn="ctr"/>
            <a:r>
              <a:rPr lang="fr-FR" sz="1350"/>
              <a:t>Variance on sales</a:t>
            </a:r>
          </a:p>
        </p:txBody>
      </p:sp>
      <p:sp>
        <p:nvSpPr>
          <p:cNvPr id="17414" name="Rectangle 6"/>
          <p:cNvSpPr>
            <a:spLocks noChangeArrowheads="1"/>
          </p:cNvSpPr>
          <p:nvPr/>
        </p:nvSpPr>
        <p:spPr bwMode="auto">
          <a:xfrm>
            <a:off x="3143250" y="2971800"/>
            <a:ext cx="1543050" cy="514350"/>
          </a:xfrm>
          <a:prstGeom prst="rect">
            <a:avLst/>
          </a:prstGeom>
          <a:solidFill>
            <a:srgbClr val="FFCC00"/>
          </a:solidFill>
          <a:ln w="9525">
            <a:solidFill>
              <a:schemeClr val="tx1"/>
            </a:solidFill>
            <a:miter lim="800000"/>
            <a:headEnd/>
            <a:tailEnd/>
          </a:ln>
        </p:spPr>
        <p:txBody>
          <a:bodyPr wrap="none" lIns="68555" tIns="34277" rIns="68555" bIns="34277" anchor="ctr"/>
          <a:lstStyle/>
          <a:p>
            <a:pPr algn="ctr"/>
            <a:r>
              <a:rPr lang="fr-FR" sz="1350">
                <a:latin typeface="Times New Roman" pitchFamily="18" charset="0"/>
              </a:rPr>
              <a:t>Sales-mix</a:t>
            </a:r>
          </a:p>
          <a:p>
            <a:pPr algn="ctr"/>
            <a:r>
              <a:rPr lang="fr-FR" sz="1350">
                <a:latin typeface="Times New Roman" pitchFamily="18" charset="0"/>
              </a:rPr>
              <a:t>Variance</a:t>
            </a:r>
          </a:p>
        </p:txBody>
      </p:sp>
      <p:sp>
        <p:nvSpPr>
          <p:cNvPr id="17415" name="Rectangle 7"/>
          <p:cNvSpPr>
            <a:spLocks noChangeArrowheads="1"/>
          </p:cNvSpPr>
          <p:nvPr/>
        </p:nvSpPr>
        <p:spPr bwMode="auto">
          <a:xfrm>
            <a:off x="4914900" y="2971800"/>
            <a:ext cx="1543050" cy="514350"/>
          </a:xfrm>
          <a:prstGeom prst="rect">
            <a:avLst/>
          </a:prstGeom>
          <a:solidFill>
            <a:srgbClr val="FFCC00"/>
          </a:solidFill>
          <a:ln w="9525">
            <a:solidFill>
              <a:schemeClr val="tx1"/>
            </a:solidFill>
            <a:miter lim="800000"/>
            <a:headEnd/>
            <a:tailEnd/>
          </a:ln>
        </p:spPr>
        <p:txBody>
          <a:bodyPr wrap="none" lIns="68555" tIns="34277" rIns="68555" bIns="34277" anchor="ctr"/>
          <a:lstStyle/>
          <a:p>
            <a:pPr algn="ctr"/>
            <a:r>
              <a:rPr lang="fr-FR" sz="1350">
                <a:latin typeface="Times New Roman" pitchFamily="18" charset="0"/>
              </a:rPr>
              <a:t>Sales-quantity</a:t>
            </a:r>
          </a:p>
          <a:p>
            <a:pPr algn="ctr"/>
            <a:r>
              <a:rPr lang="fr-FR" sz="1350">
                <a:latin typeface="Times New Roman" pitchFamily="18" charset="0"/>
              </a:rPr>
              <a:t>Variance</a:t>
            </a:r>
          </a:p>
        </p:txBody>
      </p:sp>
      <p:sp>
        <p:nvSpPr>
          <p:cNvPr id="17416" name="Line 10"/>
          <p:cNvSpPr>
            <a:spLocks noChangeShapeType="1"/>
          </p:cNvSpPr>
          <p:nvPr/>
        </p:nvSpPr>
        <p:spPr bwMode="auto">
          <a:xfrm>
            <a:off x="4800600" y="2571750"/>
            <a:ext cx="0" cy="171450"/>
          </a:xfrm>
          <a:prstGeom prst="line">
            <a:avLst/>
          </a:prstGeom>
          <a:noFill/>
          <a:ln w="9525">
            <a:solidFill>
              <a:schemeClr val="tx1"/>
            </a:solidFill>
            <a:round/>
            <a:headEnd/>
            <a:tailEnd/>
          </a:ln>
        </p:spPr>
        <p:txBody>
          <a:bodyPr/>
          <a:lstStyle/>
          <a:p>
            <a:endParaRPr lang="fr-FR" sz="1350"/>
          </a:p>
        </p:txBody>
      </p:sp>
      <p:sp>
        <p:nvSpPr>
          <p:cNvPr id="17417" name="Line 11"/>
          <p:cNvSpPr>
            <a:spLocks noChangeShapeType="1"/>
          </p:cNvSpPr>
          <p:nvPr/>
        </p:nvSpPr>
        <p:spPr bwMode="auto">
          <a:xfrm>
            <a:off x="3943350" y="2743200"/>
            <a:ext cx="1657350" cy="0"/>
          </a:xfrm>
          <a:prstGeom prst="line">
            <a:avLst/>
          </a:prstGeom>
          <a:noFill/>
          <a:ln w="9525">
            <a:solidFill>
              <a:schemeClr val="tx1"/>
            </a:solidFill>
            <a:round/>
            <a:headEnd/>
            <a:tailEnd/>
          </a:ln>
        </p:spPr>
        <p:txBody>
          <a:bodyPr/>
          <a:lstStyle/>
          <a:p>
            <a:endParaRPr lang="fr-FR" sz="1350"/>
          </a:p>
        </p:txBody>
      </p:sp>
      <p:sp>
        <p:nvSpPr>
          <p:cNvPr id="17418" name="Line 12"/>
          <p:cNvSpPr>
            <a:spLocks noChangeShapeType="1"/>
          </p:cNvSpPr>
          <p:nvPr/>
        </p:nvSpPr>
        <p:spPr bwMode="auto">
          <a:xfrm>
            <a:off x="3943350" y="2743200"/>
            <a:ext cx="0" cy="171450"/>
          </a:xfrm>
          <a:prstGeom prst="line">
            <a:avLst/>
          </a:prstGeom>
          <a:noFill/>
          <a:ln w="9525">
            <a:solidFill>
              <a:schemeClr val="tx1"/>
            </a:solidFill>
            <a:round/>
            <a:headEnd/>
            <a:tailEnd type="triangle" w="med" len="med"/>
          </a:ln>
        </p:spPr>
        <p:txBody>
          <a:bodyPr/>
          <a:lstStyle/>
          <a:p>
            <a:endParaRPr lang="fr-FR" sz="1350"/>
          </a:p>
        </p:txBody>
      </p:sp>
      <p:sp>
        <p:nvSpPr>
          <p:cNvPr id="17419" name="Line 13"/>
          <p:cNvSpPr>
            <a:spLocks noChangeShapeType="1"/>
          </p:cNvSpPr>
          <p:nvPr/>
        </p:nvSpPr>
        <p:spPr bwMode="auto">
          <a:xfrm>
            <a:off x="5600700" y="2743200"/>
            <a:ext cx="0" cy="171450"/>
          </a:xfrm>
          <a:prstGeom prst="line">
            <a:avLst/>
          </a:prstGeom>
          <a:noFill/>
          <a:ln w="9525">
            <a:solidFill>
              <a:schemeClr val="tx1"/>
            </a:solidFill>
            <a:round/>
            <a:headEnd/>
            <a:tailEnd type="triangle" w="med" len="med"/>
          </a:ln>
        </p:spPr>
        <p:txBody>
          <a:bodyPr/>
          <a:lstStyle/>
          <a:p>
            <a:endParaRPr lang="fr-FR" sz="1350"/>
          </a:p>
        </p:txBody>
      </p:sp>
      <p:sp>
        <p:nvSpPr>
          <p:cNvPr id="17420" name="Line 18"/>
          <p:cNvSpPr>
            <a:spLocks noChangeShapeType="1"/>
          </p:cNvSpPr>
          <p:nvPr/>
        </p:nvSpPr>
        <p:spPr bwMode="auto">
          <a:xfrm>
            <a:off x="3943350" y="1657350"/>
            <a:ext cx="0" cy="171450"/>
          </a:xfrm>
          <a:prstGeom prst="line">
            <a:avLst/>
          </a:prstGeom>
          <a:noFill/>
          <a:ln w="9525">
            <a:solidFill>
              <a:schemeClr val="tx1"/>
            </a:solidFill>
            <a:round/>
            <a:headEnd/>
            <a:tailEnd/>
          </a:ln>
        </p:spPr>
        <p:txBody>
          <a:bodyPr/>
          <a:lstStyle/>
          <a:p>
            <a:endParaRPr lang="fr-FR" sz="1350"/>
          </a:p>
        </p:txBody>
      </p:sp>
      <p:sp>
        <p:nvSpPr>
          <p:cNvPr id="17421" name="Line 19"/>
          <p:cNvSpPr>
            <a:spLocks noChangeShapeType="1"/>
          </p:cNvSpPr>
          <p:nvPr/>
        </p:nvSpPr>
        <p:spPr bwMode="auto">
          <a:xfrm>
            <a:off x="3086100" y="1828800"/>
            <a:ext cx="1657350" cy="0"/>
          </a:xfrm>
          <a:prstGeom prst="line">
            <a:avLst/>
          </a:prstGeom>
          <a:noFill/>
          <a:ln w="9525">
            <a:solidFill>
              <a:schemeClr val="tx1"/>
            </a:solidFill>
            <a:round/>
            <a:headEnd/>
            <a:tailEnd/>
          </a:ln>
        </p:spPr>
        <p:txBody>
          <a:bodyPr/>
          <a:lstStyle/>
          <a:p>
            <a:endParaRPr lang="fr-FR" sz="1350"/>
          </a:p>
        </p:txBody>
      </p:sp>
      <p:sp>
        <p:nvSpPr>
          <p:cNvPr id="17422" name="Line 20"/>
          <p:cNvSpPr>
            <a:spLocks noChangeShapeType="1"/>
          </p:cNvSpPr>
          <p:nvPr/>
        </p:nvSpPr>
        <p:spPr bwMode="auto">
          <a:xfrm>
            <a:off x="3086100" y="1828800"/>
            <a:ext cx="0" cy="171450"/>
          </a:xfrm>
          <a:prstGeom prst="line">
            <a:avLst/>
          </a:prstGeom>
          <a:noFill/>
          <a:ln w="9525">
            <a:solidFill>
              <a:schemeClr val="tx1"/>
            </a:solidFill>
            <a:round/>
            <a:headEnd/>
            <a:tailEnd type="triangle" w="med" len="med"/>
          </a:ln>
        </p:spPr>
        <p:txBody>
          <a:bodyPr/>
          <a:lstStyle/>
          <a:p>
            <a:endParaRPr lang="fr-FR" sz="1350"/>
          </a:p>
        </p:txBody>
      </p:sp>
      <p:sp>
        <p:nvSpPr>
          <p:cNvPr id="17423" name="Line 21"/>
          <p:cNvSpPr>
            <a:spLocks noChangeShapeType="1"/>
          </p:cNvSpPr>
          <p:nvPr/>
        </p:nvSpPr>
        <p:spPr bwMode="auto">
          <a:xfrm>
            <a:off x="4743450" y="1828800"/>
            <a:ext cx="0" cy="171450"/>
          </a:xfrm>
          <a:prstGeom prst="line">
            <a:avLst/>
          </a:prstGeom>
          <a:noFill/>
          <a:ln w="9525">
            <a:solidFill>
              <a:schemeClr val="tx1"/>
            </a:solidFill>
            <a:round/>
            <a:headEnd/>
            <a:tailEnd type="triangle" w="med" len="med"/>
          </a:ln>
        </p:spPr>
        <p:txBody>
          <a:bodyPr/>
          <a:lstStyle/>
          <a:p>
            <a:endParaRPr lang="fr-FR" sz="135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ChangeArrowheads="1"/>
          </p:cNvSpPr>
          <p:nvPr/>
        </p:nvSpPr>
        <p:spPr bwMode="auto">
          <a:xfrm>
            <a:off x="6624638" y="4245769"/>
            <a:ext cx="1241822" cy="702469"/>
          </a:xfrm>
          <a:prstGeom prst="rect">
            <a:avLst/>
          </a:prstGeom>
          <a:solidFill>
            <a:schemeClr val="bg1"/>
          </a:solidFill>
          <a:ln w="9525">
            <a:noFill/>
            <a:miter lim="800000"/>
            <a:headEnd/>
            <a:tailEnd/>
          </a:ln>
        </p:spPr>
        <p:txBody>
          <a:bodyPr wrap="none" anchor="ctr"/>
          <a:lstStyle/>
          <a:p>
            <a:endParaRPr lang="fr-FR" sz="1350"/>
          </a:p>
        </p:txBody>
      </p:sp>
      <p:sp>
        <p:nvSpPr>
          <p:cNvPr id="177155" name="Rectangle 3"/>
          <p:cNvSpPr>
            <a:spLocks noGrp="1" noChangeArrowheads="1"/>
          </p:cNvSpPr>
          <p:nvPr>
            <p:ph idx="1"/>
          </p:nvPr>
        </p:nvSpPr>
        <p:spPr>
          <a:xfrm>
            <a:off x="397215" y="364875"/>
            <a:ext cx="8463869" cy="4771479"/>
          </a:xfrm>
          <a:solidFill>
            <a:schemeClr val="bg1"/>
          </a:solidFill>
        </p:spPr>
        <p:txBody>
          <a:bodyPr/>
          <a:lstStyle/>
          <a:p>
            <a:pPr marL="0" indent="0">
              <a:lnSpc>
                <a:spcPct val="90000"/>
              </a:lnSpc>
            </a:pPr>
            <a:r>
              <a:rPr lang="fr-FR" sz="1800" dirty="0">
                <a:solidFill>
                  <a:schemeClr val="tx1"/>
                </a:solidFill>
              </a:rPr>
              <a:t>Sales from </a:t>
            </a:r>
            <a:r>
              <a:rPr lang="fr-FR" sz="1800" dirty="0" err="1">
                <a:solidFill>
                  <a:schemeClr val="tx1"/>
                </a:solidFill>
              </a:rPr>
              <a:t>static</a:t>
            </a:r>
            <a:r>
              <a:rPr lang="fr-FR" sz="1800" dirty="0">
                <a:solidFill>
                  <a:schemeClr val="tx1"/>
                </a:solidFill>
              </a:rPr>
              <a:t> budget (in €):</a:t>
            </a:r>
          </a:p>
          <a:p>
            <a:pPr marL="0" indent="0">
              <a:lnSpc>
                <a:spcPct val="90000"/>
              </a:lnSpc>
            </a:pPr>
            <a:r>
              <a:rPr lang="fr-FR" sz="1800" dirty="0"/>
              <a:t>Business = 20,000 x 20% x 2,400 = 9,600,000</a:t>
            </a:r>
          </a:p>
          <a:p>
            <a:pPr marL="0" indent="0">
              <a:lnSpc>
                <a:spcPct val="90000"/>
              </a:lnSpc>
            </a:pPr>
            <a:r>
              <a:rPr lang="fr-FR" sz="1800" dirty="0"/>
              <a:t>Economy = 20,000 x 80% x 900 = 14,400,000</a:t>
            </a:r>
          </a:p>
          <a:p>
            <a:pPr marL="0" indent="0">
              <a:lnSpc>
                <a:spcPct val="90000"/>
              </a:lnSpc>
            </a:pPr>
            <a:r>
              <a:rPr lang="fr-FR" sz="1800" dirty="0">
                <a:solidFill>
                  <a:srgbClr val="FF3300"/>
                </a:solidFill>
              </a:rPr>
              <a:t>OR</a:t>
            </a:r>
          </a:p>
          <a:p>
            <a:pPr marL="0" indent="0">
              <a:lnSpc>
                <a:spcPct val="90000"/>
              </a:lnSpc>
            </a:pPr>
            <a:r>
              <a:rPr lang="fr-FR" sz="1800" dirty="0"/>
              <a:t>Total </a:t>
            </a:r>
            <a:r>
              <a:rPr lang="fr-FR" sz="1800" dirty="0" err="1"/>
              <a:t>budgeted</a:t>
            </a:r>
            <a:r>
              <a:rPr lang="fr-FR" sz="1800" dirty="0"/>
              <a:t> sales = 20,000 x 1,200 = 24,000,000</a:t>
            </a:r>
          </a:p>
          <a:p>
            <a:pPr marL="0" indent="0">
              <a:lnSpc>
                <a:spcPct val="90000"/>
              </a:lnSpc>
            </a:pPr>
            <a:r>
              <a:rPr lang="fr-FR" sz="1800" dirty="0" err="1">
                <a:solidFill>
                  <a:schemeClr val="tx1"/>
                </a:solidFill>
              </a:rPr>
              <a:t>Budgeted</a:t>
            </a:r>
            <a:r>
              <a:rPr lang="fr-FR" sz="1800" dirty="0">
                <a:solidFill>
                  <a:schemeClr val="tx1"/>
                </a:solidFill>
              </a:rPr>
              <a:t> Sales </a:t>
            </a:r>
            <a:r>
              <a:rPr lang="fr-FR" sz="1800" dirty="0">
                <a:solidFill>
                  <a:srgbClr val="FF3300"/>
                </a:solidFill>
              </a:rPr>
              <a:t>with </a:t>
            </a:r>
            <a:r>
              <a:rPr lang="fr-FR" sz="1800" dirty="0" err="1">
                <a:solidFill>
                  <a:srgbClr val="FF3300"/>
                </a:solidFill>
              </a:rPr>
              <a:t>actual</a:t>
            </a:r>
            <a:r>
              <a:rPr lang="fr-FR" sz="1800" dirty="0">
                <a:solidFill>
                  <a:srgbClr val="FF3300"/>
                </a:solidFill>
              </a:rPr>
              <a:t> total sales </a:t>
            </a:r>
            <a:r>
              <a:rPr lang="fr-FR" sz="1800" dirty="0" err="1">
                <a:solidFill>
                  <a:srgbClr val="FF3300"/>
                </a:solidFill>
              </a:rPr>
              <a:t>quantities</a:t>
            </a:r>
            <a:r>
              <a:rPr lang="fr-FR" sz="1800" dirty="0">
                <a:solidFill>
                  <a:srgbClr val="FF3300"/>
                </a:solidFill>
              </a:rPr>
              <a:t>.</a:t>
            </a:r>
            <a:r>
              <a:rPr lang="fr-FR" sz="1800" dirty="0">
                <a:solidFill>
                  <a:schemeClr val="tx1"/>
                </a:solidFill>
              </a:rPr>
              <a:t> (in €):</a:t>
            </a:r>
          </a:p>
          <a:p>
            <a:pPr marL="0" indent="0">
              <a:lnSpc>
                <a:spcPct val="90000"/>
              </a:lnSpc>
            </a:pPr>
            <a:r>
              <a:rPr lang="fr-FR" sz="1800" dirty="0"/>
              <a:t>Business = 25,000 x 20% x 2,400 = 12,000,000</a:t>
            </a:r>
          </a:p>
          <a:p>
            <a:pPr marL="0" indent="0">
              <a:lnSpc>
                <a:spcPct val="90000"/>
              </a:lnSpc>
            </a:pPr>
            <a:r>
              <a:rPr lang="fr-FR" sz="1800" dirty="0"/>
              <a:t>Economy = 25,000 x 80% x 900 = 18,000,000</a:t>
            </a:r>
          </a:p>
          <a:p>
            <a:pPr marL="0" indent="0">
              <a:lnSpc>
                <a:spcPct val="90000"/>
              </a:lnSpc>
            </a:pPr>
            <a:r>
              <a:rPr lang="fr-FR" sz="1800" dirty="0">
                <a:solidFill>
                  <a:srgbClr val="FF3300"/>
                </a:solidFill>
              </a:rPr>
              <a:t>AND</a:t>
            </a:r>
          </a:p>
          <a:p>
            <a:pPr marL="0" indent="0">
              <a:lnSpc>
                <a:spcPct val="90000"/>
              </a:lnSpc>
            </a:pPr>
            <a:r>
              <a:rPr lang="fr-FR" sz="1800" dirty="0"/>
              <a:t>Sales </a:t>
            </a:r>
            <a:r>
              <a:rPr lang="fr-FR" sz="1800" dirty="0" err="1"/>
              <a:t>quantity</a:t>
            </a:r>
            <a:r>
              <a:rPr lang="fr-FR" sz="1800" dirty="0"/>
              <a:t> var. on sales = (25,000 – 20,000) x 1,200 = 6,000,000 F</a:t>
            </a:r>
          </a:p>
          <a:p>
            <a:pPr marL="0" indent="0">
              <a:lnSpc>
                <a:spcPct val="90000"/>
              </a:lnSpc>
            </a:pPr>
            <a:r>
              <a:rPr lang="fr-FR" sz="1800" dirty="0" err="1">
                <a:solidFill>
                  <a:schemeClr val="tx1"/>
                </a:solidFill>
              </a:rPr>
              <a:t>Budgeted</a:t>
            </a:r>
            <a:r>
              <a:rPr lang="fr-FR" sz="1800" dirty="0">
                <a:solidFill>
                  <a:schemeClr val="tx1"/>
                </a:solidFill>
              </a:rPr>
              <a:t> Sales with </a:t>
            </a:r>
            <a:r>
              <a:rPr lang="fr-FR" sz="1800" dirty="0" err="1">
                <a:solidFill>
                  <a:schemeClr val="tx1"/>
                </a:solidFill>
              </a:rPr>
              <a:t>actual</a:t>
            </a:r>
            <a:r>
              <a:rPr lang="fr-FR" sz="1800" dirty="0">
                <a:solidFill>
                  <a:schemeClr val="tx1"/>
                </a:solidFill>
              </a:rPr>
              <a:t> </a:t>
            </a:r>
            <a:r>
              <a:rPr lang="fr-FR" sz="1800" dirty="0" err="1">
                <a:solidFill>
                  <a:schemeClr val="tx1"/>
                </a:solidFill>
              </a:rPr>
              <a:t>quantities</a:t>
            </a:r>
            <a:r>
              <a:rPr lang="fr-FR" sz="1800" dirty="0">
                <a:solidFill>
                  <a:schemeClr val="tx1"/>
                </a:solidFill>
              </a:rPr>
              <a:t> </a:t>
            </a:r>
            <a:r>
              <a:rPr lang="fr-FR" sz="1800" dirty="0">
                <a:solidFill>
                  <a:srgbClr val="FF3300"/>
                </a:solidFill>
              </a:rPr>
              <a:t>and mix</a:t>
            </a:r>
            <a:r>
              <a:rPr lang="fr-FR" sz="1800" dirty="0">
                <a:solidFill>
                  <a:schemeClr val="tx1"/>
                </a:solidFill>
              </a:rPr>
              <a:t> (in €):</a:t>
            </a:r>
          </a:p>
          <a:p>
            <a:pPr marL="0" indent="0">
              <a:lnSpc>
                <a:spcPct val="90000"/>
              </a:lnSpc>
            </a:pPr>
            <a:r>
              <a:rPr lang="fr-FR" sz="1800" dirty="0"/>
              <a:t>Business = 25,000 x 40% x 2,400 = 24,000,000</a:t>
            </a:r>
          </a:p>
          <a:p>
            <a:pPr marL="0" indent="0">
              <a:lnSpc>
                <a:spcPct val="90000"/>
              </a:lnSpc>
            </a:pPr>
            <a:r>
              <a:rPr lang="fr-FR" sz="1800" dirty="0"/>
              <a:t>Economy = 25,000 x 60% x 900 = 13,500,000</a:t>
            </a:r>
          </a:p>
          <a:p>
            <a:pPr marL="0" indent="0">
              <a:lnSpc>
                <a:spcPct val="90000"/>
              </a:lnSpc>
            </a:pPr>
            <a:r>
              <a:rPr lang="fr-FR" sz="1800" dirty="0">
                <a:solidFill>
                  <a:srgbClr val="FF3300"/>
                </a:solidFill>
              </a:rPr>
              <a:t>AND</a:t>
            </a:r>
          </a:p>
          <a:p>
            <a:pPr marL="0" indent="0">
              <a:lnSpc>
                <a:spcPct val="90000"/>
              </a:lnSpc>
            </a:pPr>
            <a:r>
              <a:rPr lang="fr-FR" sz="1800" dirty="0"/>
              <a:t>Sales mix var. on sales = (1,500 – 1,200) x 25,000 = 7,500,000 F</a:t>
            </a:r>
          </a:p>
        </p:txBody>
      </p:sp>
      <p:sp>
        <p:nvSpPr>
          <p:cNvPr id="18435" name="Rectangle 2"/>
          <p:cNvSpPr>
            <a:spLocks noGrp="1" noChangeArrowheads="1"/>
          </p:cNvSpPr>
          <p:nvPr>
            <p:ph type="title"/>
          </p:nvPr>
        </p:nvSpPr>
        <p:spPr>
          <a:xfrm>
            <a:off x="337841" y="7146"/>
            <a:ext cx="8464632" cy="375046"/>
          </a:xfrm>
          <a:solidFill>
            <a:schemeClr val="bg1"/>
          </a:solidFill>
        </p:spPr>
        <p:txBody>
          <a:bodyPr/>
          <a:lstStyle/>
          <a:p>
            <a:pPr eaLnBrk="1" hangingPunct="1"/>
            <a:r>
              <a:rPr lang="fr-FR" sz="2100" dirty="0"/>
              <a:t>Global Air: Variance </a:t>
            </a:r>
            <a:r>
              <a:rPr lang="fr-FR" sz="2100" dirty="0" err="1"/>
              <a:t>analysis</a:t>
            </a:r>
            <a:r>
              <a:rPr lang="fr-FR" sz="2100" dirty="0"/>
              <a:t> on sales </a:t>
            </a:r>
            <a:r>
              <a:rPr lang="fr-FR" sz="2100" b="1" dirty="0">
                <a:solidFill>
                  <a:srgbClr val="FF3300"/>
                </a:solidFill>
              </a:rPr>
              <a:t>(1bis)</a:t>
            </a:r>
          </a:p>
        </p:txBody>
      </p:sp>
      <p:sp>
        <p:nvSpPr>
          <p:cNvPr id="18437" name="Line 8"/>
          <p:cNvSpPr>
            <a:spLocks noChangeShapeType="1"/>
          </p:cNvSpPr>
          <p:nvPr/>
        </p:nvSpPr>
        <p:spPr bwMode="auto">
          <a:xfrm>
            <a:off x="5922169" y="2247230"/>
            <a:ext cx="0" cy="378619"/>
          </a:xfrm>
          <a:prstGeom prst="line">
            <a:avLst/>
          </a:prstGeom>
          <a:noFill/>
          <a:ln w="31750">
            <a:solidFill>
              <a:schemeClr val="tx1"/>
            </a:solidFill>
            <a:round/>
            <a:headEnd/>
            <a:tailEnd/>
          </a:ln>
        </p:spPr>
        <p:txBody>
          <a:bodyPr/>
          <a:lstStyle/>
          <a:p>
            <a:endParaRPr lang="fr-FR" sz="1350"/>
          </a:p>
        </p:txBody>
      </p:sp>
      <p:sp>
        <p:nvSpPr>
          <p:cNvPr id="18438" name="Text Box 9"/>
          <p:cNvSpPr txBox="1">
            <a:spLocks noChangeArrowheads="1"/>
          </p:cNvSpPr>
          <p:nvPr/>
        </p:nvSpPr>
        <p:spPr bwMode="auto">
          <a:xfrm>
            <a:off x="5922169" y="2273424"/>
            <a:ext cx="1241822" cy="323165"/>
          </a:xfrm>
          <a:prstGeom prst="rect">
            <a:avLst/>
          </a:prstGeom>
          <a:noFill/>
          <a:ln w="9525">
            <a:noFill/>
            <a:miter lim="800000"/>
            <a:headEnd/>
            <a:tailEnd/>
          </a:ln>
        </p:spPr>
        <p:txBody>
          <a:bodyPr>
            <a:spAutoFit/>
          </a:bodyPr>
          <a:lstStyle/>
          <a:p>
            <a:pPr>
              <a:spcBef>
                <a:spcPct val="50000"/>
              </a:spcBef>
            </a:pPr>
            <a:r>
              <a:rPr lang="fr-FR" sz="1500" b="1"/>
              <a:t>30,000,000</a:t>
            </a:r>
          </a:p>
        </p:txBody>
      </p:sp>
      <p:sp>
        <p:nvSpPr>
          <p:cNvPr id="18439" name="Line 10"/>
          <p:cNvSpPr>
            <a:spLocks noChangeShapeType="1"/>
          </p:cNvSpPr>
          <p:nvPr/>
        </p:nvSpPr>
        <p:spPr bwMode="auto">
          <a:xfrm>
            <a:off x="5922169" y="733946"/>
            <a:ext cx="0" cy="378619"/>
          </a:xfrm>
          <a:prstGeom prst="line">
            <a:avLst/>
          </a:prstGeom>
          <a:noFill/>
          <a:ln w="31750">
            <a:solidFill>
              <a:schemeClr val="tx1"/>
            </a:solidFill>
            <a:round/>
            <a:headEnd/>
            <a:tailEnd/>
          </a:ln>
        </p:spPr>
        <p:txBody>
          <a:bodyPr/>
          <a:lstStyle/>
          <a:p>
            <a:endParaRPr lang="fr-FR" sz="1350"/>
          </a:p>
        </p:txBody>
      </p:sp>
      <p:sp>
        <p:nvSpPr>
          <p:cNvPr id="18440" name="Text Box 11"/>
          <p:cNvSpPr txBox="1">
            <a:spLocks noChangeArrowheads="1"/>
          </p:cNvSpPr>
          <p:nvPr/>
        </p:nvSpPr>
        <p:spPr bwMode="auto">
          <a:xfrm>
            <a:off x="5922169" y="760140"/>
            <a:ext cx="1241822" cy="323165"/>
          </a:xfrm>
          <a:prstGeom prst="rect">
            <a:avLst/>
          </a:prstGeom>
          <a:noFill/>
          <a:ln w="9525">
            <a:noFill/>
            <a:miter lim="800000"/>
            <a:headEnd/>
            <a:tailEnd/>
          </a:ln>
        </p:spPr>
        <p:txBody>
          <a:bodyPr>
            <a:spAutoFit/>
          </a:bodyPr>
          <a:lstStyle/>
          <a:p>
            <a:pPr>
              <a:spcBef>
                <a:spcPct val="50000"/>
              </a:spcBef>
            </a:pPr>
            <a:r>
              <a:rPr lang="fr-FR" sz="1500" b="1"/>
              <a:t>24,000,000</a:t>
            </a:r>
          </a:p>
        </p:txBody>
      </p:sp>
      <p:sp>
        <p:nvSpPr>
          <p:cNvPr id="177164" name="Line 12"/>
          <p:cNvSpPr>
            <a:spLocks noChangeShapeType="1"/>
          </p:cNvSpPr>
          <p:nvPr/>
        </p:nvSpPr>
        <p:spPr bwMode="auto">
          <a:xfrm>
            <a:off x="6948488" y="735136"/>
            <a:ext cx="0" cy="377429"/>
          </a:xfrm>
          <a:prstGeom prst="line">
            <a:avLst/>
          </a:prstGeom>
          <a:noFill/>
          <a:ln w="31750">
            <a:solidFill>
              <a:srgbClr val="99CC00"/>
            </a:solidFill>
            <a:round/>
            <a:headEnd/>
            <a:tailEnd/>
          </a:ln>
        </p:spPr>
        <p:txBody>
          <a:bodyPr/>
          <a:lstStyle/>
          <a:p>
            <a:endParaRPr lang="fr-FR" sz="1350"/>
          </a:p>
        </p:txBody>
      </p:sp>
      <p:sp>
        <p:nvSpPr>
          <p:cNvPr id="177165" name="Line 13"/>
          <p:cNvSpPr>
            <a:spLocks noChangeShapeType="1"/>
          </p:cNvSpPr>
          <p:nvPr/>
        </p:nvSpPr>
        <p:spPr bwMode="auto">
          <a:xfrm>
            <a:off x="6948488" y="2247230"/>
            <a:ext cx="0" cy="377429"/>
          </a:xfrm>
          <a:prstGeom prst="line">
            <a:avLst/>
          </a:prstGeom>
          <a:noFill/>
          <a:ln w="31750">
            <a:solidFill>
              <a:srgbClr val="99CC00"/>
            </a:solidFill>
            <a:round/>
            <a:headEnd/>
            <a:tailEnd/>
          </a:ln>
        </p:spPr>
        <p:txBody>
          <a:bodyPr/>
          <a:lstStyle/>
          <a:p>
            <a:endParaRPr lang="fr-FR" sz="1350"/>
          </a:p>
        </p:txBody>
      </p:sp>
      <p:sp>
        <p:nvSpPr>
          <p:cNvPr id="177166" name="Line 14"/>
          <p:cNvSpPr>
            <a:spLocks noChangeShapeType="1"/>
          </p:cNvSpPr>
          <p:nvPr/>
        </p:nvSpPr>
        <p:spPr bwMode="auto">
          <a:xfrm>
            <a:off x="7325916" y="951830"/>
            <a:ext cx="0" cy="1835944"/>
          </a:xfrm>
          <a:prstGeom prst="line">
            <a:avLst/>
          </a:prstGeom>
          <a:noFill/>
          <a:ln w="31750">
            <a:solidFill>
              <a:srgbClr val="99CC00"/>
            </a:solidFill>
            <a:round/>
            <a:headEnd/>
            <a:tailEnd type="triangle" w="med" len="med"/>
          </a:ln>
        </p:spPr>
        <p:txBody>
          <a:bodyPr/>
          <a:lstStyle/>
          <a:p>
            <a:endParaRPr lang="fr-FR" sz="1350"/>
          </a:p>
        </p:txBody>
      </p:sp>
      <p:sp>
        <p:nvSpPr>
          <p:cNvPr id="177167" name="Line 15"/>
          <p:cNvSpPr>
            <a:spLocks noChangeShapeType="1"/>
          </p:cNvSpPr>
          <p:nvPr/>
        </p:nvSpPr>
        <p:spPr bwMode="auto">
          <a:xfrm>
            <a:off x="6948487" y="950640"/>
            <a:ext cx="377429" cy="0"/>
          </a:xfrm>
          <a:prstGeom prst="line">
            <a:avLst/>
          </a:prstGeom>
          <a:noFill/>
          <a:ln w="31750">
            <a:solidFill>
              <a:srgbClr val="99CC00"/>
            </a:solidFill>
            <a:round/>
            <a:headEnd/>
            <a:tailEnd/>
          </a:ln>
        </p:spPr>
        <p:txBody>
          <a:bodyPr/>
          <a:lstStyle/>
          <a:p>
            <a:endParaRPr lang="fr-FR" sz="1350"/>
          </a:p>
        </p:txBody>
      </p:sp>
      <p:sp>
        <p:nvSpPr>
          <p:cNvPr id="177168" name="Line 16"/>
          <p:cNvSpPr>
            <a:spLocks noChangeShapeType="1"/>
          </p:cNvSpPr>
          <p:nvPr/>
        </p:nvSpPr>
        <p:spPr bwMode="auto">
          <a:xfrm>
            <a:off x="6948487" y="2462734"/>
            <a:ext cx="377429" cy="0"/>
          </a:xfrm>
          <a:prstGeom prst="line">
            <a:avLst/>
          </a:prstGeom>
          <a:noFill/>
          <a:ln w="31750">
            <a:solidFill>
              <a:srgbClr val="99CC00"/>
            </a:solidFill>
            <a:round/>
            <a:headEnd/>
            <a:tailEnd/>
          </a:ln>
        </p:spPr>
        <p:txBody>
          <a:bodyPr/>
          <a:lstStyle/>
          <a:p>
            <a:endParaRPr lang="fr-FR" sz="1350"/>
          </a:p>
        </p:txBody>
      </p:sp>
      <p:sp>
        <p:nvSpPr>
          <p:cNvPr id="177169" name="Text Box 17"/>
          <p:cNvSpPr txBox="1">
            <a:spLocks noChangeArrowheads="1"/>
          </p:cNvSpPr>
          <p:nvPr/>
        </p:nvSpPr>
        <p:spPr bwMode="auto">
          <a:xfrm>
            <a:off x="5922169" y="3948113"/>
            <a:ext cx="1241822" cy="323165"/>
          </a:xfrm>
          <a:prstGeom prst="rect">
            <a:avLst/>
          </a:prstGeom>
          <a:noFill/>
          <a:ln w="9525">
            <a:noFill/>
            <a:miter lim="800000"/>
            <a:headEnd/>
            <a:tailEnd/>
          </a:ln>
        </p:spPr>
        <p:txBody>
          <a:bodyPr>
            <a:spAutoFit/>
          </a:bodyPr>
          <a:lstStyle/>
          <a:p>
            <a:pPr>
              <a:spcBef>
                <a:spcPct val="50000"/>
              </a:spcBef>
            </a:pPr>
            <a:r>
              <a:rPr lang="fr-FR" sz="1500" b="1"/>
              <a:t>37,500,000</a:t>
            </a:r>
          </a:p>
        </p:txBody>
      </p:sp>
      <p:sp>
        <p:nvSpPr>
          <p:cNvPr id="177170" name="Line 18"/>
          <p:cNvSpPr>
            <a:spLocks noChangeShapeType="1"/>
          </p:cNvSpPr>
          <p:nvPr/>
        </p:nvSpPr>
        <p:spPr bwMode="auto">
          <a:xfrm>
            <a:off x="5922169" y="3921919"/>
            <a:ext cx="0" cy="378619"/>
          </a:xfrm>
          <a:prstGeom prst="line">
            <a:avLst/>
          </a:prstGeom>
          <a:noFill/>
          <a:ln w="31750">
            <a:solidFill>
              <a:schemeClr val="tx1"/>
            </a:solidFill>
            <a:round/>
            <a:headEnd/>
            <a:tailEnd/>
          </a:ln>
        </p:spPr>
        <p:txBody>
          <a:bodyPr/>
          <a:lstStyle/>
          <a:p>
            <a:endParaRPr lang="fr-FR" sz="1350"/>
          </a:p>
        </p:txBody>
      </p:sp>
      <p:sp>
        <p:nvSpPr>
          <p:cNvPr id="177171" name="Line 19"/>
          <p:cNvSpPr>
            <a:spLocks noChangeShapeType="1"/>
          </p:cNvSpPr>
          <p:nvPr/>
        </p:nvSpPr>
        <p:spPr bwMode="auto">
          <a:xfrm>
            <a:off x="7002066" y="2464594"/>
            <a:ext cx="0" cy="377429"/>
          </a:xfrm>
          <a:prstGeom prst="line">
            <a:avLst/>
          </a:prstGeom>
          <a:noFill/>
          <a:ln w="31750">
            <a:solidFill>
              <a:srgbClr val="FF6600"/>
            </a:solidFill>
            <a:round/>
            <a:headEnd/>
            <a:tailEnd/>
          </a:ln>
        </p:spPr>
        <p:txBody>
          <a:bodyPr/>
          <a:lstStyle/>
          <a:p>
            <a:endParaRPr lang="fr-FR" sz="1350"/>
          </a:p>
        </p:txBody>
      </p:sp>
      <p:sp>
        <p:nvSpPr>
          <p:cNvPr id="177172" name="Line 20"/>
          <p:cNvSpPr>
            <a:spLocks noChangeShapeType="1"/>
          </p:cNvSpPr>
          <p:nvPr/>
        </p:nvSpPr>
        <p:spPr bwMode="auto">
          <a:xfrm>
            <a:off x="7002066" y="3976687"/>
            <a:ext cx="0" cy="377429"/>
          </a:xfrm>
          <a:prstGeom prst="line">
            <a:avLst/>
          </a:prstGeom>
          <a:noFill/>
          <a:ln w="31750">
            <a:solidFill>
              <a:srgbClr val="FF6600"/>
            </a:solidFill>
            <a:round/>
            <a:headEnd/>
            <a:tailEnd/>
          </a:ln>
        </p:spPr>
        <p:txBody>
          <a:bodyPr/>
          <a:lstStyle/>
          <a:p>
            <a:endParaRPr lang="fr-FR" sz="1350"/>
          </a:p>
        </p:txBody>
      </p:sp>
      <p:sp>
        <p:nvSpPr>
          <p:cNvPr id="177173" name="Line 21"/>
          <p:cNvSpPr>
            <a:spLocks noChangeShapeType="1"/>
          </p:cNvSpPr>
          <p:nvPr/>
        </p:nvSpPr>
        <p:spPr bwMode="auto">
          <a:xfrm>
            <a:off x="7379494" y="2680098"/>
            <a:ext cx="0" cy="1835944"/>
          </a:xfrm>
          <a:prstGeom prst="line">
            <a:avLst/>
          </a:prstGeom>
          <a:noFill/>
          <a:ln w="31750">
            <a:solidFill>
              <a:srgbClr val="FF6600"/>
            </a:solidFill>
            <a:round/>
            <a:headEnd/>
            <a:tailEnd type="triangle" w="med" len="med"/>
          </a:ln>
        </p:spPr>
        <p:txBody>
          <a:bodyPr/>
          <a:lstStyle/>
          <a:p>
            <a:endParaRPr lang="fr-FR" sz="1350"/>
          </a:p>
        </p:txBody>
      </p:sp>
      <p:sp>
        <p:nvSpPr>
          <p:cNvPr id="177174" name="Line 22"/>
          <p:cNvSpPr>
            <a:spLocks noChangeShapeType="1"/>
          </p:cNvSpPr>
          <p:nvPr/>
        </p:nvSpPr>
        <p:spPr bwMode="auto">
          <a:xfrm>
            <a:off x="7002066" y="2680097"/>
            <a:ext cx="377428" cy="0"/>
          </a:xfrm>
          <a:prstGeom prst="line">
            <a:avLst/>
          </a:prstGeom>
          <a:noFill/>
          <a:ln w="31750">
            <a:solidFill>
              <a:srgbClr val="FF6600"/>
            </a:solidFill>
            <a:round/>
            <a:headEnd/>
            <a:tailEnd/>
          </a:ln>
        </p:spPr>
        <p:txBody>
          <a:bodyPr/>
          <a:lstStyle/>
          <a:p>
            <a:endParaRPr lang="fr-FR" sz="1350"/>
          </a:p>
        </p:txBody>
      </p:sp>
      <p:sp>
        <p:nvSpPr>
          <p:cNvPr id="177175" name="Line 23"/>
          <p:cNvSpPr>
            <a:spLocks noChangeShapeType="1"/>
          </p:cNvSpPr>
          <p:nvPr/>
        </p:nvSpPr>
        <p:spPr bwMode="auto">
          <a:xfrm>
            <a:off x="7002066" y="4192191"/>
            <a:ext cx="377428" cy="0"/>
          </a:xfrm>
          <a:prstGeom prst="line">
            <a:avLst/>
          </a:prstGeom>
          <a:noFill/>
          <a:ln w="31750">
            <a:solidFill>
              <a:srgbClr val="FF6600"/>
            </a:solidFill>
            <a:round/>
            <a:headEnd/>
            <a:tailEnd/>
          </a:ln>
        </p:spPr>
        <p:txBody>
          <a:bodyPr/>
          <a:lstStyle/>
          <a:p>
            <a:endParaRPr lang="fr-FR" sz="1350"/>
          </a:p>
        </p:txBody>
      </p:sp>
      <p:sp>
        <p:nvSpPr>
          <p:cNvPr id="21" name="Rectangle 4"/>
          <p:cNvSpPr>
            <a:spLocks noChangeArrowheads="1"/>
          </p:cNvSpPr>
          <p:nvPr/>
        </p:nvSpPr>
        <p:spPr bwMode="auto">
          <a:xfrm>
            <a:off x="5616822" y="3086101"/>
            <a:ext cx="683370" cy="269081"/>
          </a:xfrm>
          <a:prstGeom prst="rect">
            <a:avLst/>
          </a:prstGeom>
          <a:noFill/>
          <a:ln w="15875">
            <a:solidFill>
              <a:srgbClr val="FF0000"/>
            </a:solidFill>
            <a:miter lim="800000"/>
            <a:headEnd/>
            <a:tailEnd/>
          </a:ln>
        </p:spPr>
        <p:txBody>
          <a:bodyPr wrap="none" anchor="ctr"/>
          <a:lstStyle/>
          <a:p>
            <a:endParaRPr lang="fr-FR" sz="1350"/>
          </a:p>
        </p:txBody>
      </p:sp>
      <p:sp>
        <p:nvSpPr>
          <p:cNvPr id="22" name="Text Box 6"/>
          <p:cNvSpPr txBox="1">
            <a:spLocks noChangeArrowheads="1"/>
          </p:cNvSpPr>
          <p:nvPr/>
        </p:nvSpPr>
        <p:spPr bwMode="auto">
          <a:xfrm>
            <a:off x="5950242" y="3501606"/>
            <a:ext cx="2281238" cy="300082"/>
          </a:xfrm>
          <a:prstGeom prst="rect">
            <a:avLst/>
          </a:prstGeom>
          <a:noFill/>
          <a:ln w="9525">
            <a:noFill/>
            <a:miter lim="800000"/>
            <a:headEnd/>
            <a:tailEnd/>
          </a:ln>
        </p:spPr>
        <p:txBody>
          <a:bodyPr>
            <a:spAutoFit/>
          </a:bodyPr>
          <a:lstStyle/>
          <a:p>
            <a:pPr>
              <a:spcBef>
                <a:spcPct val="50000"/>
              </a:spcBef>
            </a:pPr>
            <a:r>
              <a:rPr lang="fr-FR" sz="1350" dirty="0" err="1">
                <a:solidFill>
                  <a:srgbClr val="FF3300"/>
                </a:solidFill>
              </a:rPr>
              <a:t>Budgeted</a:t>
            </a:r>
            <a:r>
              <a:rPr lang="fr-FR" sz="1350" dirty="0">
                <a:solidFill>
                  <a:srgbClr val="FF3300"/>
                </a:solidFill>
              </a:rPr>
              <a:t> </a:t>
            </a:r>
            <a:r>
              <a:rPr lang="fr-FR" sz="1350" dirty="0" err="1">
                <a:solidFill>
                  <a:srgbClr val="FF3300"/>
                </a:solidFill>
              </a:rPr>
              <a:t>avge</a:t>
            </a:r>
            <a:r>
              <a:rPr lang="fr-FR" sz="1350" dirty="0">
                <a:solidFill>
                  <a:srgbClr val="FF3300"/>
                </a:solidFill>
              </a:rPr>
              <a:t> </a:t>
            </a:r>
            <a:r>
              <a:rPr lang="fr-FR" sz="1350" dirty="0" err="1">
                <a:solidFill>
                  <a:srgbClr val="FF3300"/>
                </a:solidFill>
              </a:rPr>
              <a:t>selling</a:t>
            </a:r>
            <a:r>
              <a:rPr lang="fr-FR" sz="1350" dirty="0">
                <a:solidFill>
                  <a:srgbClr val="FF3300"/>
                </a:solidFill>
              </a:rPr>
              <a:t> </a:t>
            </a:r>
            <a:r>
              <a:rPr lang="fr-FR" sz="1350" dirty="0" err="1">
                <a:solidFill>
                  <a:srgbClr val="FF3300"/>
                </a:solidFill>
              </a:rPr>
              <a:t>price</a:t>
            </a:r>
            <a:endParaRPr lang="fr-FR" sz="1350" dirty="0">
              <a:solidFill>
                <a:srgbClr val="FF3300"/>
              </a:solidFill>
            </a:endParaRPr>
          </a:p>
        </p:txBody>
      </p:sp>
      <p:sp>
        <p:nvSpPr>
          <p:cNvPr id="23" name="Line 5"/>
          <p:cNvSpPr>
            <a:spLocks noChangeShapeType="1"/>
          </p:cNvSpPr>
          <p:nvPr/>
        </p:nvSpPr>
        <p:spPr bwMode="auto">
          <a:xfrm>
            <a:off x="6012159" y="3361641"/>
            <a:ext cx="216023" cy="146213"/>
          </a:xfrm>
          <a:prstGeom prst="line">
            <a:avLst/>
          </a:prstGeom>
          <a:noFill/>
          <a:ln w="15875">
            <a:solidFill>
              <a:srgbClr val="FF3300"/>
            </a:solidFill>
            <a:round/>
            <a:headEnd/>
            <a:tailEnd/>
          </a:ln>
        </p:spPr>
        <p:txBody>
          <a:bodyPr/>
          <a:lstStyle/>
          <a:p>
            <a:endParaRPr lang="fr-FR" sz="1350"/>
          </a:p>
        </p:txBody>
      </p:sp>
      <p:sp>
        <p:nvSpPr>
          <p:cNvPr id="24" name="Rectangle 4"/>
          <p:cNvSpPr>
            <a:spLocks noChangeArrowheads="1"/>
          </p:cNvSpPr>
          <p:nvPr/>
        </p:nvSpPr>
        <p:spPr bwMode="auto">
          <a:xfrm>
            <a:off x="3248943" y="4599385"/>
            <a:ext cx="615553" cy="269081"/>
          </a:xfrm>
          <a:prstGeom prst="rect">
            <a:avLst/>
          </a:prstGeom>
          <a:noFill/>
          <a:ln w="15875">
            <a:solidFill>
              <a:srgbClr val="FF0000"/>
            </a:solidFill>
            <a:miter lim="800000"/>
            <a:headEnd/>
            <a:tailEnd/>
          </a:ln>
        </p:spPr>
        <p:txBody>
          <a:bodyPr wrap="none" anchor="ctr"/>
          <a:lstStyle/>
          <a:p>
            <a:endParaRPr lang="fr-FR" sz="1350"/>
          </a:p>
        </p:txBody>
      </p:sp>
      <p:sp>
        <p:nvSpPr>
          <p:cNvPr id="25" name="Line 5"/>
          <p:cNvSpPr>
            <a:spLocks noChangeShapeType="1"/>
          </p:cNvSpPr>
          <p:nvPr/>
        </p:nvSpPr>
        <p:spPr bwMode="auto">
          <a:xfrm flipH="1">
            <a:off x="3248942" y="4863703"/>
            <a:ext cx="323850" cy="108347"/>
          </a:xfrm>
          <a:prstGeom prst="line">
            <a:avLst/>
          </a:prstGeom>
          <a:noFill/>
          <a:ln w="15875">
            <a:solidFill>
              <a:srgbClr val="FF3300"/>
            </a:solidFill>
            <a:round/>
            <a:headEnd/>
            <a:tailEnd/>
          </a:ln>
        </p:spPr>
        <p:txBody>
          <a:bodyPr/>
          <a:lstStyle/>
          <a:p>
            <a:endParaRPr lang="fr-FR" sz="1350"/>
          </a:p>
        </p:txBody>
      </p:sp>
      <p:sp>
        <p:nvSpPr>
          <p:cNvPr id="26" name="Text Box 6"/>
          <p:cNvSpPr txBox="1">
            <a:spLocks noChangeArrowheads="1"/>
          </p:cNvSpPr>
          <p:nvPr/>
        </p:nvSpPr>
        <p:spPr bwMode="auto">
          <a:xfrm>
            <a:off x="899592" y="4868466"/>
            <a:ext cx="3003947" cy="300082"/>
          </a:xfrm>
          <a:prstGeom prst="rect">
            <a:avLst/>
          </a:prstGeom>
          <a:noFill/>
          <a:ln w="9525">
            <a:noFill/>
            <a:miter lim="800000"/>
            <a:headEnd/>
            <a:tailEnd/>
          </a:ln>
        </p:spPr>
        <p:txBody>
          <a:bodyPr>
            <a:spAutoFit/>
          </a:bodyPr>
          <a:lstStyle/>
          <a:p>
            <a:pPr>
              <a:spcBef>
                <a:spcPct val="50000"/>
              </a:spcBef>
            </a:pPr>
            <a:r>
              <a:rPr lang="fr-FR" sz="1350" dirty="0" err="1">
                <a:solidFill>
                  <a:srgbClr val="FF3300"/>
                </a:solidFill>
              </a:rPr>
              <a:t>Flexed</a:t>
            </a:r>
            <a:r>
              <a:rPr lang="fr-FR" sz="1350" dirty="0">
                <a:solidFill>
                  <a:srgbClr val="FF3300"/>
                </a:solidFill>
              </a:rPr>
              <a:t> Budget </a:t>
            </a:r>
            <a:r>
              <a:rPr lang="fr-FR" sz="1350" dirty="0" err="1">
                <a:solidFill>
                  <a:srgbClr val="FF3300"/>
                </a:solidFill>
              </a:rPr>
              <a:t>avge</a:t>
            </a:r>
            <a:r>
              <a:rPr lang="fr-FR" sz="1350" dirty="0">
                <a:solidFill>
                  <a:srgbClr val="FF3300"/>
                </a:solidFill>
              </a:rPr>
              <a:t> </a:t>
            </a:r>
            <a:r>
              <a:rPr lang="fr-FR" sz="1350" dirty="0" err="1">
                <a:solidFill>
                  <a:srgbClr val="FF3300"/>
                </a:solidFill>
              </a:rPr>
              <a:t>selling</a:t>
            </a:r>
            <a:r>
              <a:rPr lang="fr-FR" sz="1350" dirty="0">
                <a:solidFill>
                  <a:srgbClr val="FF3300"/>
                </a:solidFill>
              </a:rPr>
              <a:t> </a:t>
            </a:r>
            <a:r>
              <a:rPr lang="fr-FR" sz="1350" dirty="0" err="1">
                <a:solidFill>
                  <a:srgbClr val="FF3300"/>
                </a:solidFill>
              </a:rPr>
              <a:t>price</a:t>
            </a:r>
            <a:endParaRPr lang="fr-FR" sz="1350" dirty="0">
              <a:solidFill>
                <a:srgbClr val="FF3300"/>
              </a:solidFill>
            </a:endParaRPr>
          </a:p>
        </p:txBody>
      </p:sp>
      <p:sp>
        <p:nvSpPr>
          <p:cNvPr id="27" name="Rectangle 4"/>
          <p:cNvSpPr>
            <a:spLocks noChangeArrowheads="1"/>
          </p:cNvSpPr>
          <p:nvPr/>
        </p:nvSpPr>
        <p:spPr bwMode="auto">
          <a:xfrm>
            <a:off x="4068091" y="4629151"/>
            <a:ext cx="581025" cy="269081"/>
          </a:xfrm>
          <a:prstGeom prst="rect">
            <a:avLst/>
          </a:prstGeom>
          <a:noFill/>
          <a:ln w="15875">
            <a:solidFill>
              <a:srgbClr val="FF0000"/>
            </a:solidFill>
            <a:miter lim="800000"/>
            <a:headEnd/>
            <a:tailEnd/>
          </a:ln>
        </p:spPr>
        <p:txBody>
          <a:bodyPr wrap="none" anchor="ctr"/>
          <a:lstStyle/>
          <a:p>
            <a:endParaRPr lang="fr-FR" sz="1350"/>
          </a:p>
        </p:txBody>
      </p:sp>
      <p:sp>
        <p:nvSpPr>
          <p:cNvPr id="28" name="Text Box 6"/>
          <p:cNvSpPr txBox="1">
            <a:spLocks noChangeArrowheads="1"/>
          </p:cNvSpPr>
          <p:nvPr/>
        </p:nvSpPr>
        <p:spPr bwMode="auto">
          <a:xfrm>
            <a:off x="4811042" y="4857750"/>
            <a:ext cx="2281238" cy="300082"/>
          </a:xfrm>
          <a:prstGeom prst="rect">
            <a:avLst/>
          </a:prstGeom>
          <a:noFill/>
          <a:ln w="9525">
            <a:noFill/>
            <a:miter lim="800000"/>
            <a:headEnd/>
            <a:tailEnd/>
          </a:ln>
        </p:spPr>
        <p:txBody>
          <a:bodyPr>
            <a:spAutoFit/>
          </a:bodyPr>
          <a:lstStyle/>
          <a:p>
            <a:pPr>
              <a:spcBef>
                <a:spcPct val="50000"/>
              </a:spcBef>
            </a:pPr>
            <a:r>
              <a:rPr lang="fr-FR" sz="1350">
                <a:solidFill>
                  <a:srgbClr val="FF3300"/>
                </a:solidFill>
              </a:rPr>
              <a:t>Budgeted avge selling price</a:t>
            </a:r>
          </a:p>
        </p:txBody>
      </p:sp>
      <p:sp>
        <p:nvSpPr>
          <p:cNvPr id="29" name="Line 5"/>
          <p:cNvSpPr>
            <a:spLocks noChangeShapeType="1"/>
          </p:cNvSpPr>
          <p:nvPr/>
        </p:nvSpPr>
        <p:spPr bwMode="auto">
          <a:xfrm flipH="1" flipV="1">
            <a:off x="4468142" y="4914900"/>
            <a:ext cx="381000" cy="114300"/>
          </a:xfrm>
          <a:prstGeom prst="line">
            <a:avLst/>
          </a:prstGeom>
          <a:noFill/>
          <a:ln w="15875">
            <a:solidFill>
              <a:srgbClr val="FF3300"/>
            </a:solidFill>
            <a:round/>
            <a:headEnd/>
            <a:tailEnd/>
          </a:ln>
        </p:spPr>
        <p:txBody>
          <a:bodyPr/>
          <a:lstStyle/>
          <a:p>
            <a:endParaRPr lang="fr-FR" sz="135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7155">
                                            <p:txEl>
                                              <p:pRg st="10" end="10"/>
                                            </p:txEl>
                                          </p:spTgt>
                                        </p:tgtEl>
                                        <p:attrNameLst>
                                          <p:attrName>style.visibility</p:attrName>
                                        </p:attrNameLst>
                                      </p:cBhvr>
                                      <p:to>
                                        <p:strVal val="visible"/>
                                      </p:to>
                                    </p:set>
                                    <p:anim calcmode="lin" valueType="num">
                                      <p:cBhvr additive="base">
                                        <p:cTn id="7" dur="500" fill="hold"/>
                                        <p:tgtEl>
                                          <p:spTgt spid="177155">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7155">
                                            <p:txEl>
                                              <p:pRg st="10" end="1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77155">
                                            <p:txEl>
                                              <p:pRg st="11" end="11"/>
                                            </p:txEl>
                                          </p:spTgt>
                                        </p:tgtEl>
                                        <p:attrNameLst>
                                          <p:attrName>style.visibility</p:attrName>
                                        </p:attrNameLst>
                                      </p:cBhvr>
                                      <p:to>
                                        <p:strVal val="visible"/>
                                      </p:to>
                                    </p:set>
                                    <p:anim calcmode="lin" valueType="num">
                                      <p:cBhvr additive="base">
                                        <p:cTn id="11" dur="500" fill="hold"/>
                                        <p:tgtEl>
                                          <p:spTgt spid="177155">
                                            <p:txEl>
                                              <p:pRg st="11" end="1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77155">
                                            <p:txEl>
                                              <p:pRg st="11" end="1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77155">
                                            <p:txEl>
                                              <p:pRg st="12" end="12"/>
                                            </p:txEl>
                                          </p:spTgt>
                                        </p:tgtEl>
                                        <p:attrNameLst>
                                          <p:attrName>style.visibility</p:attrName>
                                        </p:attrNameLst>
                                      </p:cBhvr>
                                      <p:to>
                                        <p:strVal val="visible"/>
                                      </p:to>
                                    </p:set>
                                    <p:anim calcmode="lin" valueType="num">
                                      <p:cBhvr additive="base">
                                        <p:cTn id="15" dur="500" fill="hold"/>
                                        <p:tgtEl>
                                          <p:spTgt spid="177155">
                                            <p:txEl>
                                              <p:pRg st="12" end="1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77155">
                                            <p:txEl>
                                              <p:pRg st="12" end="1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77155">
                                            <p:txEl>
                                              <p:pRg st="13" end="13"/>
                                            </p:txEl>
                                          </p:spTgt>
                                        </p:tgtEl>
                                        <p:attrNameLst>
                                          <p:attrName>style.visibility</p:attrName>
                                        </p:attrNameLst>
                                      </p:cBhvr>
                                      <p:to>
                                        <p:strVal val="visible"/>
                                      </p:to>
                                    </p:set>
                                    <p:anim calcmode="lin" valueType="num">
                                      <p:cBhvr additive="base">
                                        <p:cTn id="19" dur="500" fill="hold"/>
                                        <p:tgtEl>
                                          <p:spTgt spid="177155">
                                            <p:txEl>
                                              <p:pRg st="13" end="1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7155">
                                            <p:txEl>
                                              <p:pRg st="13" end="1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77155">
                                            <p:txEl>
                                              <p:pRg st="14" end="14"/>
                                            </p:txEl>
                                          </p:spTgt>
                                        </p:tgtEl>
                                        <p:attrNameLst>
                                          <p:attrName>style.visibility</p:attrName>
                                        </p:attrNameLst>
                                      </p:cBhvr>
                                      <p:to>
                                        <p:strVal val="visible"/>
                                      </p:to>
                                    </p:set>
                                    <p:anim calcmode="lin" valueType="num">
                                      <p:cBhvr additive="base">
                                        <p:cTn id="23" dur="500" fill="hold"/>
                                        <p:tgtEl>
                                          <p:spTgt spid="177155">
                                            <p:txEl>
                                              <p:pRg st="14" end="1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77155">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77170"/>
                                        </p:tgtEl>
                                        <p:attrNameLst>
                                          <p:attrName>style.visibility</p:attrName>
                                        </p:attrNameLst>
                                      </p:cBhvr>
                                      <p:to>
                                        <p:strVal val="visible"/>
                                      </p:to>
                                    </p:set>
                                    <p:anim calcmode="lin" valueType="num">
                                      <p:cBhvr additive="base">
                                        <p:cTn id="29" dur="500" fill="hold"/>
                                        <p:tgtEl>
                                          <p:spTgt spid="177170"/>
                                        </p:tgtEl>
                                        <p:attrNameLst>
                                          <p:attrName>ppt_x</p:attrName>
                                        </p:attrNameLst>
                                      </p:cBhvr>
                                      <p:tavLst>
                                        <p:tav tm="0">
                                          <p:val>
                                            <p:strVal val="#ppt_x"/>
                                          </p:val>
                                        </p:tav>
                                        <p:tav tm="100000">
                                          <p:val>
                                            <p:strVal val="#ppt_x"/>
                                          </p:val>
                                        </p:tav>
                                      </p:tavLst>
                                    </p:anim>
                                    <p:anim calcmode="lin" valueType="num">
                                      <p:cBhvr additive="base">
                                        <p:cTn id="30" dur="500" fill="hold"/>
                                        <p:tgtEl>
                                          <p:spTgt spid="17717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77169"/>
                                        </p:tgtEl>
                                        <p:attrNameLst>
                                          <p:attrName>style.visibility</p:attrName>
                                        </p:attrNameLst>
                                      </p:cBhvr>
                                      <p:to>
                                        <p:strVal val="visible"/>
                                      </p:to>
                                    </p:set>
                                    <p:anim calcmode="lin" valueType="num">
                                      <p:cBhvr additive="base">
                                        <p:cTn id="33" dur="500" fill="hold"/>
                                        <p:tgtEl>
                                          <p:spTgt spid="177169"/>
                                        </p:tgtEl>
                                        <p:attrNameLst>
                                          <p:attrName>ppt_x</p:attrName>
                                        </p:attrNameLst>
                                      </p:cBhvr>
                                      <p:tavLst>
                                        <p:tav tm="0">
                                          <p:val>
                                            <p:strVal val="#ppt_x"/>
                                          </p:val>
                                        </p:tav>
                                        <p:tav tm="100000">
                                          <p:val>
                                            <p:strVal val="#ppt_x"/>
                                          </p:val>
                                        </p:tav>
                                      </p:tavLst>
                                    </p:anim>
                                    <p:anim calcmode="lin" valueType="num">
                                      <p:cBhvr additive="base">
                                        <p:cTn id="34" dur="500" fill="hold"/>
                                        <p:tgtEl>
                                          <p:spTgt spid="177169"/>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77164"/>
                                        </p:tgtEl>
                                        <p:attrNameLst>
                                          <p:attrName>style.visibility</p:attrName>
                                        </p:attrNameLst>
                                      </p:cBhvr>
                                      <p:to>
                                        <p:strVal val="visible"/>
                                      </p:to>
                                    </p:set>
                                    <p:anim calcmode="lin" valueType="num">
                                      <p:cBhvr additive="base">
                                        <p:cTn id="39" dur="500" fill="hold"/>
                                        <p:tgtEl>
                                          <p:spTgt spid="177164"/>
                                        </p:tgtEl>
                                        <p:attrNameLst>
                                          <p:attrName>ppt_x</p:attrName>
                                        </p:attrNameLst>
                                      </p:cBhvr>
                                      <p:tavLst>
                                        <p:tav tm="0">
                                          <p:val>
                                            <p:strVal val="#ppt_x"/>
                                          </p:val>
                                        </p:tav>
                                        <p:tav tm="100000">
                                          <p:val>
                                            <p:strVal val="#ppt_x"/>
                                          </p:val>
                                        </p:tav>
                                      </p:tavLst>
                                    </p:anim>
                                    <p:anim calcmode="lin" valueType="num">
                                      <p:cBhvr additive="base">
                                        <p:cTn id="40" dur="500" fill="hold"/>
                                        <p:tgtEl>
                                          <p:spTgt spid="177164"/>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77167"/>
                                        </p:tgtEl>
                                        <p:attrNameLst>
                                          <p:attrName>style.visibility</p:attrName>
                                        </p:attrNameLst>
                                      </p:cBhvr>
                                      <p:to>
                                        <p:strVal val="visible"/>
                                      </p:to>
                                    </p:set>
                                    <p:anim calcmode="lin" valueType="num">
                                      <p:cBhvr additive="base">
                                        <p:cTn id="43" dur="500" fill="hold"/>
                                        <p:tgtEl>
                                          <p:spTgt spid="177167"/>
                                        </p:tgtEl>
                                        <p:attrNameLst>
                                          <p:attrName>ppt_x</p:attrName>
                                        </p:attrNameLst>
                                      </p:cBhvr>
                                      <p:tavLst>
                                        <p:tav tm="0">
                                          <p:val>
                                            <p:strVal val="#ppt_x"/>
                                          </p:val>
                                        </p:tav>
                                        <p:tav tm="100000">
                                          <p:val>
                                            <p:strVal val="#ppt_x"/>
                                          </p:val>
                                        </p:tav>
                                      </p:tavLst>
                                    </p:anim>
                                    <p:anim calcmode="lin" valueType="num">
                                      <p:cBhvr additive="base">
                                        <p:cTn id="44" dur="500" fill="hold"/>
                                        <p:tgtEl>
                                          <p:spTgt spid="177167"/>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77166"/>
                                        </p:tgtEl>
                                        <p:attrNameLst>
                                          <p:attrName>style.visibility</p:attrName>
                                        </p:attrNameLst>
                                      </p:cBhvr>
                                      <p:to>
                                        <p:strVal val="visible"/>
                                      </p:to>
                                    </p:set>
                                    <p:anim calcmode="lin" valueType="num">
                                      <p:cBhvr additive="base">
                                        <p:cTn id="47" dur="500" fill="hold"/>
                                        <p:tgtEl>
                                          <p:spTgt spid="177166"/>
                                        </p:tgtEl>
                                        <p:attrNameLst>
                                          <p:attrName>ppt_x</p:attrName>
                                        </p:attrNameLst>
                                      </p:cBhvr>
                                      <p:tavLst>
                                        <p:tav tm="0">
                                          <p:val>
                                            <p:strVal val="#ppt_x"/>
                                          </p:val>
                                        </p:tav>
                                        <p:tav tm="100000">
                                          <p:val>
                                            <p:strVal val="#ppt_x"/>
                                          </p:val>
                                        </p:tav>
                                      </p:tavLst>
                                    </p:anim>
                                    <p:anim calcmode="lin" valueType="num">
                                      <p:cBhvr additive="base">
                                        <p:cTn id="48" dur="500" fill="hold"/>
                                        <p:tgtEl>
                                          <p:spTgt spid="177166"/>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77168"/>
                                        </p:tgtEl>
                                        <p:attrNameLst>
                                          <p:attrName>style.visibility</p:attrName>
                                        </p:attrNameLst>
                                      </p:cBhvr>
                                      <p:to>
                                        <p:strVal val="visible"/>
                                      </p:to>
                                    </p:set>
                                    <p:anim calcmode="lin" valueType="num">
                                      <p:cBhvr additive="base">
                                        <p:cTn id="51" dur="500" fill="hold"/>
                                        <p:tgtEl>
                                          <p:spTgt spid="177168"/>
                                        </p:tgtEl>
                                        <p:attrNameLst>
                                          <p:attrName>ppt_x</p:attrName>
                                        </p:attrNameLst>
                                      </p:cBhvr>
                                      <p:tavLst>
                                        <p:tav tm="0">
                                          <p:val>
                                            <p:strVal val="#ppt_x"/>
                                          </p:val>
                                        </p:tav>
                                        <p:tav tm="100000">
                                          <p:val>
                                            <p:strVal val="#ppt_x"/>
                                          </p:val>
                                        </p:tav>
                                      </p:tavLst>
                                    </p:anim>
                                    <p:anim calcmode="lin" valueType="num">
                                      <p:cBhvr additive="base">
                                        <p:cTn id="52" dur="500" fill="hold"/>
                                        <p:tgtEl>
                                          <p:spTgt spid="177168"/>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77165"/>
                                        </p:tgtEl>
                                        <p:attrNameLst>
                                          <p:attrName>style.visibility</p:attrName>
                                        </p:attrNameLst>
                                      </p:cBhvr>
                                      <p:to>
                                        <p:strVal val="visible"/>
                                      </p:to>
                                    </p:set>
                                    <p:anim calcmode="lin" valueType="num">
                                      <p:cBhvr additive="base">
                                        <p:cTn id="55" dur="500" fill="hold"/>
                                        <p:tgtEl>
                                          <p:spTgt spid="177165"/>
                                        </p:tgtEl>
                                        <p:attrNameLst>
                                          <p:attrName>ppt_x</p:attrName>
                                        </p:attrNameLst>
                                      </p:cBhvr>
                                      <p:tavLst>
                                        <p:tav tm="0">
                                          <p:val>
                                            <p:strVal val="#ppt_x"/>
                                          </p:val>
                                        </p:tav>
                                        <p:tav tm="100000">
                                          <p:val>
                                            <p:strVal val="#ppt_x"/>
                                          </p:val>
                                        </p:tav>
                                      </p:tavLst>
                                    </p:anim>
                                    <p:anim calcmode="lin" valueType="num">
                                      <p:cBhvr additive="base">
                                        <p:cTn id="56" dur="500" fill="hold"/>
                                        <p:tgtEl>
                                          <p:spTgt spid="17716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77173"/>
                                        </p:tgtEl>
                                        <p:attrNameLst>
                                          <p:attrName>style.visibility</p:attrName>
                                        </p:attrNameLst>
                                      </p:cBhvr>
                                      <p:to>
                                        <p:strVal val="visible"/>
                                      </p:to>
                                    </p:set>
                                    <p:anim calcmode="lin" valueType="num">
                                      <p:cBhvr additive="base">
                                        <p:cTn id="61" dur="500" fill="hold"/>
                                        <p:tgtEl>
                                          <p:spTgt spid="177173"/>
                                        </p:tgtEl>
                                        <p:attrNameLst>
                                          <p:attrName>ppt_x</p:attrName>
                                        </p:attrNameLst>
                                      </p:cBhvr>
                                      <p:tavLst>
                                        <p:tav tm="0">
                                          <p:val>
                                            <p:strVal val="#ppt_x"/>
                                          </p:val>
                                        </p:tav>
                                        <p:tav tm="100000">
                                          <p:val>
                                            <p:strVal val="#ppt_x"/>
                                          </p:val>
                                        </p:tav>
                                      </p:tavLst>
                                    </p:anim>
                                    <p:anim calcmode="lin" valueType="num">
                                      <p:cBhvr additive="base">
                                        <p:cTn id="62" dur="500" fill="hold"/>
                                        <p:tgtEl>
                                          <p:spTgt spid="177173"/>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77174"/>
                                        </p:tgtEl>
                                        <p:attrNameLst>
                                          <p:attrName>style.visibility</p:attrName>
                                        </p:attrNameLst>
                                      </p:cBhvr>
                                      <p:to>
                                        <p:strVal val="visible"/>
                                      </p:to>
                                    </p:set>
                                    <p:anim calcmode="lin" valueType="num">
                                      <p:cBhvr additive="base">
                                        <p:cTn id="65" dur="500" fill="hold"/>
                                        <p:tgtEl>
                                          <p:spTgt spid="177174"/>
                                        </p:tgtEl>
                                        <p:attrNameLst>
                                          <p:attrName>ppt_x</p:attrName>
                                        </p:attrNameLst>
                                      </p:cBhvr>
                                      <p:tavLst>
                                        <p:tav tm="0">
                                          <p:val>
                                            <p:strVal val="#ppt_x"/>
                                          </p:val>
                                        </p:tav>
                                        <p:tav tm="100000">
                                          <p:val>
                                            <p:strVal val="#ppt_x"/>
                                          </p:val>
                                        </p:tav>
                                      </p:tavLst>
                                    </p:anim>
                                    <p:anim calcmode="lin" valueType="num">
                                      <p:cBhvr additive="base">
                                        <p:cTn id="66" dur="500" fill="hold"/>
                                        <p:tgtEl>
                                          <p:spTgt spid="177174"/>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77171"/>
                                        </p:tgtEl>
                                        <p:attrNameLst>
                                          <p:attrName>style.visibility</p:attrName>
                                        </p:attrNameLst>
                                      </p:cBhvr>
                                      <p:to>
                                        <p:strVal val="visible"/>
                                      </p:to>
                                    </p:set>
                                    <p:anim calcmode="lin" valueType="num">
                                      <p:cBhvr additive="base">
                                        <p:cTn id="69" dur="500" fill="hold"/>
                                        <p:tgtEl>
                                          <p:spTgt spid="177171"/>
                                        </p:tgtEl>
                                        <p:attrNameLst>
                                          <p:attrName>ppt_x</p:attrName>
                                        </p:attrNameLst>
                                      </p:cBhvr>
                                      <p:tavLst>
                                        <p:tav tm="0">
                                          <p:val>
                                            <p:strVal val="#ppt_x"/>
                                          </p:val>
                                        </p:tav>
                                        <p:tav tm="100000">
                                          <p:val>
                                            <p:strVal val="#ppt_x"/>
                                          </p:val>
                                        </p:tav>
                                      </p:tavLst>
                                    </p:anim>
                                    <p:anim calcmode="lin" valueType="num">
                                      <p:cBhvr additive="base">
                                        <p:cTn id="70" dur="500" fill="hold"/>
                                        <p:tgtEl>
                                          <p:spTgt spid="177171"/>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177175"/>
                                        </p:tgtEl>
                                        <p:attrNameLst>
                                          <p:attrName>style.visibility</p:attrName>
                                        </p:attrNameLst>
                                      </p:cBhvr>
                                      <p:to>
                                        <p:strVal val="visible"/>
                                      </p:to>
                                    </p:set>
                                    <p:anim calcmode="lin" valueType="num">
                                      <p:cBhvr additive="base">
                                        <p:cTn id="73" dur="500" fill="hold"/>
                                        <p:tgtEl>
                                          <p:spTgt spid="177175"/>
                                        </p:tgtEl>
                                        <p:attrNameLst>
                                          <p:attrName>ppt_x</p:attrName>
                                        </p:attrNameLst>
                                      </p:cBhvr>
                                      <p:tavLst>
                                        <p:tav tm="0">
                                          <p:val>
                                            <p:strVal val="#ppt_x"/>
                                          </p:val>
                                        </p:tav>
                                        <p:tav tm="100000">
                                          <p:val>
                                            <p:strVal val="#ppt_x"/>
                                          </p:val>
                                        </p:tav>
                                      </p:tavLst>
                                    </p:anim>
                                    <p:anim calcmode="lin" valueType="num">
                                      <p:cBhvr additive="base">
                                        <p:cTn id="74" dur="500" fill="hold"/>
                                        <p:tgtEl>
                                          <p:spTgt spid="177175"/>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177172"/>
                                        </p:tgtEl>
                                        <p:attrNameLst>
                                          <p:attrName>style.visibility</p:attrName>
                                        </p:attrNameLst>
                                      </p:cBhvr>
                                      <p:to>
                                        <p:strVal val="visible"/>
                                      </p:to>
                                    </p:set>
                                    <p:anim calcmode="lin" valueType="num">
                                      <p:cBhvr additive="base">
                                        <p:cTn id="77" dur="500" fill="hold"/>
                                        <p:tgtEl>
                                          <p:spTgt spid="177172"/>
                                        </p:tgtEl>
                                        <p:attrNameLst>
                                          <p:attrName>ppt_x</p:attrName>
                                        </p:attrNameLst>
                                      </p:cBhvr>
                                      <p:tavLst>
                                        <p:tav tm="0">
                                          <p:val>
                                            <p:strVal val="#ppt_x"/>
                                          </p:val>
                                        </p:tav>
                                        <p:tav tm="100000">
                                          <p:val>
                                            <p:strVal val="#ppt_x"/>
                                          </p:val>
                                        </p:tav>
                                      </p:tavLst>
                                    </p:anim>
                                    <p:anim calcmode="lin" valueType="num">
                                      <p:cBhvr additive="base">
                                        <p:cTn id="78" dur="500" fill="hold"/>
                                        <p:tgtEl>
                                          <p:spTgt spid="177172"/>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22"/>
                                        </p:tgtEl>
                                        <p:attrNameLst>
                                          <p:attrName>style.visibility</p:attrName>
                                        </p:attrNameLst>
                                      </p:cBhvr>
                                      <p:to>
                                        <p:strVal val="visible"/>
                                      </p:to>
                                    </p:set>
                                    <p:anim calcmode="lin" valueType="num">
                                      <p:cBhvr additive="base">
                                        <p:cTn id="83" dur="500" fill="hold"/>
                                        <p:tgtEl>
                                          <p:spTgt spid="22"/>
                                        </p:tgtEl>
                                        <p:attrNameLst>
                                          <p:attrName>ppt_x</p:attrName>
                                        </p:attrNameLst>
                                      </p:cBhvr>
                                      <p:tavLst>
                                        <p:tav tm="0">
                                          <p:val>
                                            <p:strVal val="#ppt_x"/>
                                          </p:val>
                                        </p:tav>
                                        <p:tav tm="100000">
                                          <p:val>
                                            <p:strVal val="#ppt_x"/>
                                          </p:val>
                                        </p:tav>
                                      </p:tavLst>
                                    </p:anim>
                                    <p:anim calcmode="lin" valueType="num">
                                      <p:cBhvr additive="base">
                                        <p:cTn id="84" dur="500" fill="hold"/>
                                        <p:tgtEl>
                                          <p:spTgt spid="22"/>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21"/>
                                        </p:tgtEl>
                                        <p:attrNameLst>
                                          <p:attrName>style.visibility</p:attrName>
                                        </p:attrNameLst>
                                      </p:cBhvr>
                                      <p:to>
                                        <p:strVal val="visible"/>
                                      </p:to>
                                    </p:set>
                                    <p:anim calcmode="lin" valueType="num">
                                      <p:cBhvr additive="base">
                                        <p:cTn id="87" dur="500" fill="hold"/>
                                        <p:tgtEl>
                                          <p:spTgt spid="21"/>
                                        </p:tgtEl>
                                        <p:attrNameLst>
                                          <p:attrName>ppt_x</p:attrName>
                                        </p:attrNameLst>
                                      </p:cBhvr>
                                      <p:tavLst>
                                        <p:tav tm="0">
                                          <p:val>
                                            <p:strVal val="#ppt_x"/>
                                          </p:val>
                                        </p:tav>
                                        <p:tav tm="100000">
                                          <p:val>
                                            <p:strVal val="#ppt_x"/>
                                          </p:val>
                                        </p:tav>
                                      </p:tavLst>
                                    </p:anim>
                                    <p:anim calcmode="lin" valueType="num">
                                      <p:cBhvr additive="base">
                                        <p:cTn id="88" dur="500" fill="hold"/>
                                        <p:tgtEl>
                                          <p:spTgt spid="21"/>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23"/>
                                        </p:tgtEl>
                                        <p:attrNameLst>
                                          <p:attrName>style.visibility</p:attrName>
                                        </p:attrNameLst>
                                      </p:cBhvr>
                                      <p:to>
                                        <p:strVal val="visible"/>
                                      </p:to>
                                    </p:set>
                                    <p:anim calcmode="lin" valueType="num">
                                      <p:cBhvr additive="base">
                                        <p:cTn id="91" dur="500" fill="hold"/>
                                        <p:tgtEl>
                                          <p:spTgt spid="23"/>
                                        </p:tgtEl>
                                        <p:attrNameLst>
                                          <p:attrName>ppt_x</p:attrName>
                                        </p:attrNameLst>
                                      </p:cBhvr>
                                      <p:tavLst>
                                        <p:tav tm="0">
                                          <p:val>
                                            <p:strVal val="#ppt_x"/>
                                          </p:val>
                                        </p:tav>
                                        <p:tav tm="100000">
                                          <p:val>
                                            <p:strVal val="#ppt_x"/>
                                          </p:val>
                                        </p:tav>
                                      </p:tavLst>
                                    </p:anim>
                                    <p:anim calcmode="lin" valueType="num">
                                      <p:cBhvr additive="base">
                                        <p:cTn id="9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26"/>
                                        </p:tgtEl>
                                        <p:attrNameLst>
                                          <p:attrName>style.visibility</p:attrName>
                                        </p:attrNameLst>
                                      </p:cBhvr>
                                      <p:to>
                                        <p:strVal val="visible"/>
                                      </p:to>
                                    </p:set>
                                    <p:anim calcmode="lin" valueType="num">
                                      <p:cBhvr additive="base">
                                        <p:cTn id="97" dur="500" fill="hold"/>
                                        <p:tgtEl>
                                          <p:spTgt spid="26"/>
                                        </p:tgtEl>
                                        <p:attrNameLst>
                                          <p:attrName>ppt_x</p:attrName>
                                        </p:attrNameLst>
                                      </p:cBhvr>
                                      <p:tavLst>
                                        <p:tav tm="0">
                                          <p:val>
                                            <p:strVal val="#ppt_x"/>
                                          </p:val>
                                        </p:tav>
                                        <p:tav tm="100000">
                                          <p:val>
                                            <p:strVal val="#ppt_x"/>
                                          </p:val>
                                        </p:tav>
                                      </p:tavLst>
                                    </p:anim>
                                    <p:anim calcmode="lin" valueType="num">
                                      <p:cBhvr additive="base">
                                        <p:cTn id="98" dur="500" fill="hold"/>
                                        <p:tgtEl>
                                          <p:spTgt spid="26"/>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25"/>
                                        </p:tgtEl>
                                        <p:attrNameLst>
                                          <p:attrName>style.visibility</p:attrName>
                                        </p:attrNameLst>
                                      </p:cBhvr>
                                      <p:to>
                                        <p:strVal val="visible"/>
                                      </p:to>
                                    </p:set>
                                    <p:anim calcmode="lin" valueType="num">
                                      <p:cBhvr additive="base">
                                        <p:cTn id="101" dur="500" fill="hold"/>
                                        <p:tgtEl>
                                          <p:spTgt spid="25"/>
                                        </p:tgtEl>
                                        <p:attrNameLst>
                                          <p:attrName>ppt_x</p:attrName>
                                        </p:attrNameLst>
                                      </p:cBhvr>
                                      <p:tavLst>
                                        <p:tav tm="0">
                                          <p:val>
                                            <p:strVal val="#ppt_x"/>
                                          </p:val>
                                        </p:tav>
                                        <p:tav tm="100000">
                                          <p:val>
                                            <p:strVal val="#ppt_x"/>
                                          </p:val>
                                        </p:tav>
                                      </p:tavLst>
                                    </p:anim>
                                    <p:anim calcmode="lin" valueType="num">
                                      <p:cBhvr additive="base">
                                        <p:cTn id="102" dur="500" fill="hold"/>
                                        <p:tgtEl>
                                          <p:spTgt spid="25"/>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24"/>
                                        </p:tgtEl>
                                        <p:attrNameLst>
                                          <p:attrName>style.visibility</p:attrName>
                                        </p:attrNameLst>
                                      </p:cBhvr>
                                      <p:to>
                                        <p:strVal val="visible"/>
                                      </p:to>
                                    </p:set>
                                    <p:anim calcmode="lin" valueType="num">
                                      <p:cBhvr additive="base">
                                        <p:cTn id="105" dur="500" fill="hold"/>
                                        <p:tgtEl>
                                          <p:spTgt spid="24"/>
                                        </p:tgtEl>
                                        <p:attrNameLst>
                                          <p:attrName>ppt_x</p:attrName>
                                        </p:attrNameLst>
                                      </p:cBhvr>
                                      <p:tavLst>
                                        <p:tav tm="0">
                                          <p:val>
                                            <p:strVal val="#ppt_x"/>
                                          </p:val>
                                        </p:tav>
                                        <p:tav tm="100000">
                                          <p:val>
                                            <p:strVal val="#ppt_x"/>
                                          </p:val>
                                        </p:tav>
                                      </p:tavLst>
                                    </p:anim>
                                    <p:anim calcmode="lin" valueType="num">
                                      <p:cBhvr additive="base">
                                        <p:cTn id="10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ntr" presetSubtype="4" fill="hold" grpId="0" nodeType="clickEffect">
                                  <p:stCondLst>
                                    <p:cond delay="0"/>
                                  </p:stCondLst>
                                  <p:childTnLst>
                                    <p:set>
                                      <p:cBhvr>
                                        <p:cTn id="110" dur="1" fill="hold">
                                          <p:stCondLst>
                                            <p:cond delay="0"/>
                                          </p:stCondLst>
                                        </p:cTn>
                                        <p:tgtEl>
                                          <p:spTgt spid="28"/>
                                        </p:tgtEl>
                                        <p:attrNameLst>
                                          <p:attrName>style.visibility</p:attrName>
                                        </p:attrNameLst>
                                      </p:cBhvr>
                                      <p:to>
                                        <p:strVal val="visible"/>
                                      </p:to>
                                    </p:set>
                                    <p:anim calcmode="lin" valueType="num">
                                      <p:cBhvr additive="base">
                                        <p:cTn id="111" dur="500" fill="hold"/>
                                        <p:tgtEl>
                                          <p:spTgt spid="28"/>
                                        </p:tgtEl>
                                        <p:attrNameLst>
                                          <p:attrName>ppt_x</p:attrName>
                                        </p:attrNameLst>
                                      </p:cBhvr>
                                      <p:tavLst>
                                        <p:tav tm="0">
                                          <p:val>
                                            <p:strVal val="#ppt_x"/>
                                          </p:val>
                                        </p:tav>
                                        <p:tav tm="100000">
                                          <p:val>
                                            <p:strVal val="#ppt_x"/>
                                          </p:val>
                                        </p:tav>
                                      </p:tavLst>
                                    </p:anim>
                                    <p:anim calcmode="lin" valueType="num">
                                      <p:cBhvr additive="base">
                                        <p:cTn id="112" dur="500" fill="hold"/>
                                        <p:tgtEl>
                                          <p:spTgt spid="28"/>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27"/>
                                        </p:tgtEl>
                                        <p:attrNameLst>
                                          <p:attrName>style.visibility</p:attrName>
                                        </p:attrNameLst>
                                      </p:cBhvr>
                                      <p:to>
                                        <p:strVal val="visible"/>
                                      </p:to>
                                    </p:set>
                                    <p:anim calcmode="lin" valueType="num">
                                      <p:cBhvr additive="base">
                                        <p:cTn id="115" dur="500" fill="hold"/>
                                        <p:tgtEl>
                                          <p:spTgt spid="27"/>
                                        </p:tgtEl>
                                        <p:attrNameLst>
                                          <p:attrName>ppt_x</p:attrName>
                                        </p:attrNameLst>
                                      </p:cBhvr>
                                      <p:tavLst>
                                        <p:tav tm="0">
                                          <p:val>
                                            <p:strVal val="#ppt_x"/>
                                          </p:val>
                                        </p:tav>
                                        <p:tav tm="100000">
                                          <p:val>
                                            <p:strVal val="#ppt_x"/>
                                          </p:val>
                                        </p:tav>
                                      </p:tavLst>
                                    </p:anim>
                                    <p:anim calcmode="lin" valueType="num">
                                      <p:cBhvr additive="base">
                                        <p:cTn id="116" dur="500" fill="hold"/>
                                        <p:tgtEl>
                                          <p:spTgt spid="27"/>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29"/>
                                        </p:tgtEl>
                                        <p:attrNameLst>
                                          <p:attrName>style.visibility</p:attrName>
                                        </p:attrNameLst>
                                      </p:cBhvr>
                                      <p:to>
                                        <p:strVal val="visible"/>
                                      </p:to>
                                    </p:set>
                                    <p:anim calcmode="lin" valueType="num">
                                      <p:cBhvr additive="base">
                                        <p:cTn id="119" dur="500" fill="hold"/>
                                        <p:tgtEl>
                                          <p:spTgt spid="29"/>
                                        </p:tgtEl>
                                        <p:attrNameLst>
                                          <p:attrName>ppt_x</p:attrName>
                                        </p:attrNameLst>
                                      </p:cBhvr>
                                      <p:tavLst>
                                        <p:tav tm="0">
                                          <p:val>
                                            <p:strVal val="#ppt_x"/>
                                          </p:val>
                                        </p:tav>
                                        <p:tav tm="100000">
                                          <p:val>
                                            <p:strVal val="#ppt_x"/>
                                          </p:val>
                                        </p:tav>
                                      </p:tavLst>
                                    </p:anim>
                                    <p:anim calcmode="lin" valueType="num">
                                      <p:cBhvr additive="base">
                                        <p:cTn id="12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2" presetClass="exit" presetSubtype="4" fill="hold" grpId="1" nodeType="clickEffect">
                                  <p:stCondLst>
                                    <p:cond delay="0"/>
                                  </p:stCondLst>
                                  <p:childTnLst>
                                    <p:anim calcmode="lin" valueType="num">
                                      <p:cBhvr additive="base">
                                        <p:cTn id="124" dur="500"/>
                                        <p:tgtEl>
                                          <p:spTgt spid="26"/>
                                        </p:tgtEl>
                                        <p:attrNameLst>
                                          <p:attrName>ppt_x</p:attrName>
                                        </p:attrNameLst>
                                      </p:cBhvr>
                                      <p:tavLst>
                                        <p:tav tm="0">
                                          <p:val>
                                            <p:strVal val="ppt_x"/>
                                          </p:val>
                                        </p:tav>
                                        <p:tav tm="100000">
                                          <p:val>
                                            <p:strVal val="ppt_x"/>
                                          </p:val>
                                        </p:tav>
                                      </p:tavLst>
                                    </p:anim>
                                    <p:anim calcmode="lin" valueType="num">
                                      <p:cBhvr additive="base">
                                        <p:cTn id="125" dur="500"/>
                                        <p:tgtEl>
                                          <p:spTgt spid="26"/>
                                        </p:tgtEl>
                                        <p:attrNameLst>
                                          <p:attrName>ppt_y</p:attrName>
                                        </p:attrNameLst>
                                      </p:cBhvr>
                                      <p:tavLst>
                                        <p:tav tm="0">
                                          <p:val>
                                            <p:strVal val="ppt_y"/>
                                          </p:val>
                                        </p:tav>
                                        <p:tav tm="100000">
                                          <p:val>
                                            <p:strVal val="1+ppt_h/2"/>
                                          </p:val>
                                        </p:tav>
                                      </p:tavLst>
                                    </p:anim>
                                    <p:set>
                                      <p:cBhvr>
                                        <p:cTn id="126" dur="1" fill="hold">
                                          <p:stCondLst>
                                            <p:cond delay="499"/>
                                          </p:stCondLst>
                                        </p:cTn>
                                        <p:tgtEl>
                                          <p:spTgt spid="26"/>
                                        </p:tgtEl>
                                        <p:attrNameLst>
                                          <p:attrName>style.visibility</p:attrName>
                                        </p:attrNameLst>
                                      </p:cBhvr>
                                      <p:to>
                                        <p:strVal val="hidden"/>
                                      </p:to>
                                    </p:set>
                                  </p:childTnLst>
                                </p:cTn>
                              </p:par>
                              <p:par>
                                <p:cTn id="127" presetID="2" presetClass="exit" presetSubtype="4" fill="hold" grpId="1" nodeType="withEffect">
                                  <p:stCondLst>
                                    <p:cond delay="0"/>
                                  </p:stCondLst>
                                  <p:childTnLst>
                                    <p:anim calcmode="lin" valueType="num">
                                      <p:cBhvr additive="base">
                                        <p:cTn id="128" dur="500"/>
                                        <p:tgtEl>
                                          <p:spTgt spid="25"/>
                                        </p:tgtEl>
                                        <p:attrNameLst>
                                          <p:attrName>ppt_x</p:attrName>
                                        </p:attrNameLst>
                                      </p:cBhvr>
                                      <p:tavLst>
                                        <p:tav tm="0">
                                          <p:val>
                                            <p:strVal val="ppt_x"/>
                                          </p:val>
                                        </p:tav>
                                        <p:tav tm="100000">
                                          <p:val>
                                            <p:strVal val="ppt_x"/>
                                          </p:val>
                                        </p:tav>
                                      </p:tavLst>
                                    </p:anim>
                                    <p:anim calcmode="lin" valueType="num">
                                      <p:cBhvr additive="base">
                                        <p:cTn id="129" dur="500"/>
                                        <p:tgtEl>
                                          <p:spTgt spid="25"/>
                                        </p:tgtEl>
                                        <p:attrNameLst>
                                          <p:attrName>ppt_y</p:attrName>
                                        </p:attrNameLst>
                                      </p:cBhvr>
                                      <p:tavLst>
                                        <p:tav tm="0">
                                          <p:val>
                                            <p:strVal val="ppt_y"/>
                                          </p:val>
                                        </p:tav>
                                        <p:tav tm="100000">
                                          <p:val>
                                            <p:strVal val="1+ppt_h/2"/>
                                          </p:val>
                                        </p:tav>
                                      </p:tavLst>
                                    </p:anim>
                                    <p:set>
                                      <p:cBhvr>
                                        <p:cTn id="130" dur="1" fill="hold">
                                          <p:stCondLst>
                                            <p:cond delay="499"/>
                                          </p:stCondLst>
                                        </p:cTn>
                                        <p:tgtEl>
                                          <p:spTgt spid="25"/>
                                        </p:tgtEl>
                                        <p:attrNameLst>
                                          <p:attrName>style.visibility</p:attrName>
                                        </p:attrNameLst>
                                      </p:cBhvr>
                                      <p:to>
                                        <p:strVal val="hidden"/>
                                      </p:to>
                                    </p:set>
                                  </p:childTnLst>
                                </p:cTn>
                              </p:par>
                              <p:par>
                                <p:cTn id="131" presetID="2" presetClass="exit" presetSubtype="4" fill="hold" grpId="1" nodeType="withEffect">
                                  <p:stCondLst>
                                    <p:cond delay="0"/>
                                  </p:stCondLst>
                                  <p:childTnLst>
                                    <p:anim calcmode="lin" valueType="num">
                                      <p:cBhvr additive="base">
                                        <p:cTn id="132" dur="500"/>
                                        <p:tgtEl>
                                          <p:spTgt spid="24"/>
                                        </p:tgtEl>
                                        <p:attrNameLst>
                                          <p:attrName>ppt_x</p:attrName>
                                        </p:attrNameLst>
                                      </p:cBhvr>
                                      <p:tavLst>
                                        <p:tav tm="0">
                                          <p:val>
                                            <p:strVal val="ppt_x"/>
                                          </p:val>
                                        </p:tav>
                                        <p:tav tm="100000">
                                          <p:val>
                                            <p:strVal val="ppt_x"/>
                                          </p:val>
                                        </p:tav>
                                      </p:tavLst>
                                    </p:anim>
                                    <p:anim calcmode="lin" valueType="num">
                                      <p:cBhvr additive="base">
                                        <p:cTn id="133" dur="500"/>
                                        <p:tgtEl>
                                          <p:spTgt spid="24"/>
                                        </p:tgtEl>
                                        <p:attrNameLst>
                                          <p:attrName>ppt_y</p:attrName>
                                        </p:attrNameLst>
                                      </p:cBhvr>
                                      <p:tavLst>
                                        <p:tav tm="0">
                                          <p:val>
                                            <p:strVal val="ppt_y"/>
                                          </p:val>
                                        </p:tav>
                                        <p:tav tm="100000">
                                          <p:val>
                                            <p:strVal val="1+ppt_h/2"/>
                                          </p:val>
                                        </p:tav>
                                      </p:tavLst>
                                    </p:anim>
                                    <p:set>
                                      <p:cBhvr>
                                        <p:cTn id="134" dur="1" fill="hold">
                                          <p:stCondLst>
                                            <p:cond delay="499"/>
                                          </p:stCondLst>
                                        </p:cTn>
                                        <p:tgtEl>
                                          <p:spTgt spid="24"/>
                                        </p:tgtEl>
                                        <p:attrNameLst>
                                          <p:attrName>style.visibility</p:attrName>
                                        </p:attrNameLst>
                                      </p:cBhvr>
                                      <p:to>
                                        <p:strVal val="hidden"/>
                                      </p:to>
                                    </p:set>
                                  </p:childTnLst>
                                </p:cTn>
                              </p:par>
                              <p:par>
                                <p:cTn id="135" presetID="2" presetClass="exit" presetSubtype="4" fill="hold" grpId="1" nodeType="withEffect">
                                  <p:stCondLst>
                                    <p:cond delay="0"/>
                                  </p:stCondLst>
                                  <p:childTnLst>
                                    <p:anim calcmode="lin" valueType="num">
                                      <p:cBhvr additive="base">
                                        <p:cTn id="136" dur="500"/>
                                        <p:tgtEl>
                                          <p:spTgt spid="27"/>
                                        </p:tgtEl>
                                        <p:attrNameLst>
                                          <p:attrName>ppt_x</p:attrName>
                                        </p:attrNameLst>
                                      </p:cBhvr>
                                      <p:tavLst>
                                        <p:tav tm="0">
                                          <p:val>
                                            <p:strVal val="ppt_x"/>
                                          </p:val>
                                        </p:tav>
                                        <p:tav tm="100000">
                                          <p:val>
                                            <p:strVal val="ppt_x"/>
                                          </p:val>
                                        </p:tav>
                                      </p:tavLst>
                                    </p:anim>
                                    <p:anim calcmode="lin" valueType="num">
                                      <p:cBhvr additive="base">
                                        <p:cTn id="137" dur="500"/>
                                        <p:tgtEl>
                                          <p:spTgt spid="27"/>
                                        </p:tgtEl>
                                        <p:attrNameLst>
                                          <p:attrName>ppt_y</p:attrName>
                                        </p:attrNameLst>
                                      </p:cBhvr>
                                      <p:tavLst>
                                        <p:tav tm="0">
                                          <p:val>
                                            <p:strVal val="ppt_y"/>
                                          </p:val>
                                        </p:tav>
                                        <p:tav tm="100000">
                                          <p:val>
                                            <p:strVal val="1+ppt_h/2"/>
                                          </p:val>
                                        </p:tav>
                                      </p:tavLst>
                                    </p:anim>
                                    <p:set>
                                      <p:cBhvr>
                                        <p:cTn id="138" dur="1" fill="hold">
                                          <p:stCondLst>
                                            <p:cond delay="499"/>
                                          </p:stCondLst>
                                        </p:cTn>
                                        <p:tgtEl>
                                          <p:spTgt spid="27"/>
                                        </p:tgtEl>
                                        <p:attrNameLst>
                                          <p:attrName>style.visibility</p:attrName>
                                        </p:attrNameLst>
                                      </p:cBhvr>
                                      <p:to>
                                        <p:strVal val="hidden"/>
                                      </p:to>
                                    </p:set>
                                  </p:childTnLst>
                                </p:cTn>
                              </p:par>
                              <p:par>
                                <p:cTn id="139" presetID="2" presetClass="exit" presetSubtype="4" fill="hold" grpId="1" nodeType="withEffect">
                                  <p:stCondLst>
                                    <p:cond delay="0"/>
                                  </p:stCondLst>
                                  <p:childTnLst>
                                    <p:anim calcmode="lin" valueType="num">
                                      <p:cBhvr additive="base">
                                        <p:cTn id="140" dur="500"/>
                                        <p:tgtEl>
                                          <p:spTgt spid="29"/>
                                        </p:tgtEl>
                                        <p:attrNameLst>
                                          <p:attrName>ppt_x</p:attrName>
                                        </p:attrNameLst>
                                      </p:cBhvr>
                                      <p:tavLst>
                                        <p:tav tm="0">
                                          <p:val>
                                            <p:strVal val="ppt_x"/>
                                          </p:val>
                                        </p:tav>
                                        <p:tav tm="100000">
                                          <p:val>
                                            <p:strVal val="ppt_x"/>
                                          </p:val>
                                        </p:tav>
                                      </p:tavLst>
                                    </p:anim>
                                    <p:anim calcmode="lin" valueType="num">
                                      <p:cBhvr additive="base">
                                        <p:cTn id="141" dur="500"/>
                                        <p:tgtEl>
                                          <p:spTgt spid="29"/>
                                        </p:tgtEl>
                                        <p:attrNameLst>
                                          <p:attrName>ppt_y</p:attrName>
                                        </p:attrNameLst>
                                      </p:cBhvr>
                                      <p:tavLst>
                                        <p:tav tm="0">
                                          <p:val>
                                            <p:strVal val="ppt_y"/>
                                          </p:val>
                                        </p:tav>
                                        <p:tav tm="100000">
                                          <p:val>
                                            <p:strVal val="1+ppt_h/2"/>
                                          </p:val>
                                        </p:tav>
                                      </p:tavLst>
                                    </p:anim>
                                    <p:set>
                                      <p:cBhvr>
                                        <p:cTn id="142" dur="1" fill="hold">
                                          <p:stCondLst>
                                            <p:cond delay="499"/>
                                          </p:stCondLst>
                                        </p:cTn>
                                        <p:tgtEl>
                                          <p:spTgt spid="29"/>
                                        </p:tgtEl>
                                        <p:attrNameLst>
                                          <p:attrName>style.visibility</p:attrName>
                                        </p:attrNameLst>
                                      </p:cBhvr>
                                      <p:to>
                                        <p:strVal val="hidden"/>
                                      </p:to>
                                    </p:set>
                                  </p:childTnLst>
                                </p:cTn>
                              </p:par>
                              <p:par>
                                <p:cTn id="143" presetID="2" presetClass="exit" presetSubtype="4" fill="hold" grpId="1" nodeType="withEffect">
                                  <p:stCondLst>
                                    <p:cond delay="0"/>
                                  </p:stCondLst>
                                  <p:childTnLst>
                                    <p:anim calcmode="lin" valueType="num">
                                      <p:cBhvr additive="base">
                                        <p:cTn id="144" dur="500"/>
                                        <p:tgtEl>
                                          <p:spTgt spid="28"/>
                                        </p:tgtEl>
                                        <p:attrNameLst>
                                          <p:attrName>ppt_x</p:attrName>
                                        </p:attrNameLst>
                                      </p:cBhvr>
                                      <p:tavLst>
                                        <p:tav tm="0">
                                          <p:val>
                                            <p:strVal val="ppt_x"/>
                                          </p:val>
                                        </p:tav>
                                        <p:tav tm="100000">
                                          <p:val>
                                            <p:strVal val="ppt_x"/>
                                          </p:val>
                                        </p:tav>
                                      </p:tavLst>
                                    </p:anim>
                                    <p:anim calcmode="lin" valueType="num">
                                      <p:cBhvr additive="base">
                                        <p:cTn id="145" dur="500"/>
                                        <p:tgtEl>
                                          <p:spTgt spid="28"/>
                                        </p:tgtEl>
                                        <p:attrNameLst>
                                          <p:attrName>ppt_y</p:attrName>
                                        </p:attrNameLst>
                                      </p:cBhvr>
                                      <p:tavLst>
                                        <p:tav tm="0">
                                          <p:val>
                                            <p:strVal val="ppt_y"/>
                                          </p:val>
                                        </p:tav>
                                        <p:tav tm="100000">
                                          <p:val>
                                            <p:strVal val="1+ppt_h/2"/>
                                          </p:val>
                                        </p:tav>
                                      </p:tavLst>
                                    </p:anim>
                                    <p:set>
                                      <p:cBhvr>
                                        <p:cTn id="146" dur="1" fill="hold">
                                          <p:stCondLst>
                                            <p:cond delay="499"/>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64" grpId="0" animBg="1"/>
      <p:bldP spid="177165" grpId="0" animBg="1"/>
      <p:bldP spid="177166" grpId="0" animBg="1"/>
      <p:bldP spid="177167" grpId="0" animBg="1"/>
      <p:bldP spid="177168" grpId="0" animBg="1"/>
      <p:bldP spid="177169" grpId="0"/>
      <p:bldP spid="177170" grpId="0" animBg="1"/>
      <p:bldP spid="177171" grpId="0" animBg="1"/>
      <p:bldP spid="177172" grpId="0" animBg="1"/>
      <p:bldP spid="177173" grpId="0" animBg="1"/>
      <p:bldP spid="177174" grpId="0" animBg="1"/>
      <p:bldP spid="177175" grpId="0" animBg="1"/>
      <p:bldP spid="21" grpId="0" animBg="1"/>
      <p:bldP spid="22" grpId="0"/>
      <p:bldP spid="23" grpId="0" animBg="1"/>
      <p:bldP spid="24" grpId="0" animBg="1"/>
      <p:bldP spid="24" grpId="1" animBg="1"/>
      <p:bldP spid="25" grpId="0" animBg="1"/>
      <p:bldP spid="25" grpId="1" animBg="1"/>
      <p:bldP spid="26" grpId="0"/>
      <p:bldP spid="26" grpId="1"/>
      <p:bldP spid="27" grpId="0" animBg="1"/>
      <p:bldP spid="27" grpId="1" animBg="1"/>
      <p:bldP spid="28" grpId="0"/>
      <p:bldP spid="28" grpId="1"/>
      <p:bldP spid="29" grpId="0" animBg="1"/>
      <p:bldP spid="29"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ChangeArrowheads="1"/>
          </p:cNvSpPr>
          <p:nvPr/>
        </p:nvSpPr>
        <p:spPr bwMode="auto">
          <a:xfrm>
            <a:off x="6624638" y="4245769"/>
            <a:ext cx="1241822" cy="702469"/>
          </a:xfrm>
          <a:prstGeom prst="rect">
            <a:avLst/>
          </a:prstGeom>
          <a:solidFill>
            <a:schemeClr val="bg1"/>
          </a:solidFill>
          <a:ln w="9525">
            <a:noFill/>
            <a:miter lim="800000"/>
            <a:headEnd/>
            <a:tailEnd/>
          </a:ln>
        </p:spPr>
        <p:txBody>
          <a:bodyPr wrap="none" anchor="ctr"/>
          <a:lstStyle/>
          <a:p>
            <a:endParaRPr lang="fr-FR" sz="1350"/>
          </a:p>
        </p:txBody>
      </p:sp>
      <p:sp>
        <p:nvSpPr>
          <p:cNvPr id="177155" name="Rectangle 3"/>
          <p:cNvSpPr>
            <a:spLocks noGrp="1" noChangeArrowheads="1"/>
          </p:cNvSpPr>
          <p:nvPr>
            <p:ph idx="1"/>
          </p:nvPr>
        </p:nvSpPr>
        <p:spPr>
          <a:xfrm>
            <a:off x="340065" y="411510"/>
            <a:ext cx="8463869" cy="4664918"/>
          </a:xfrm>
          <a:solidFill>
            <a:schemeClr val="bg1"/>
          </a:solidFill>
        </p:spPr>
        <p:txBody>
          <a:bodyPr/>
          <a:lstStyle/>
          <a:p>
            <a:pPr marL="0" indent="0">
              <a:lnSpc>
                <a:spcPct val="90000"/>
              </a:lnSpc>
            </a:pPr>
            <a:r>
              <a:rPr lang="fr-FR" sz="1800" dirty="0">
                <a:solidFill>
                  <a:schemeClr val="tx1"/>
                </a:solidFill>
              </a:rPr>
              <a:t>Sales from </a:t>
            </a:r>
            <a:r>
              <a:rPr lang="fr-FR" sz="1800" dirty="0" err="1">
                <a:solidFill>
                  <a:schemeClr val="tx1"/>
                </a:solidFill>
              </a:rPr>
              <a:t>static</a:t>
            </a:r>
            <a:r>
              <a:rPr lang="fr-FR" sz="1800" dirty="0">
                <a:solidFill>
                  <a:schemeClr val="tx1"/>
                </a:solidFill>
              </a:rPr>
              <a:t> budget (in €):</a:t>
            </a:r>
          </a:p>
          <a:p>
            <a:pPr marL="0" indent="0">
              <a:lnSpc>
                <a:spcPct val="90000"/>
              </a:lnSpc>
            </a:pPr>
            <a:r>
              <a:rPr lang="fr-FR" sz="1800" dirty="0"/>
              <a:t>Business = 20,000 x 20% x 2,400 = 9,600,000</a:t>
            </a:r>
          </a:p>
          <a:p>
            <a:pPr marL="0" indent="0">
              <a:lnSpc>
                <a:spcPct val="90000"/>
              </a:lnSpc>
            </a:pPr>
            <a:r>
              <a:rPr lang="fr-FR" sz="1800" dirty="0"/>
              <a:t>Economy = 20,000 x 80% x 900 = 14,400,000</a:t>
            </a:r>
          </a:p>
          <a:p>
            <a:pPr marL="0" indent="0">
              <a:lnSpc>
                <a:spcPct val="90000"/>
              </a:lnSpc>
            </a:pPr>
            <a:r>
              <a:rPr lang="fr-FR" sz="1800" dirty="0">
                <a:solidFill>
                  <a:srgbClr val="FF3300"/>
                </a:solidFill>
              </a:rPr>
              <a:t>OR</a:t>
            </a:r>
          </a:p>
          <a:p>
            <a:pPr marL="0" indent="0">
              <a:lnSpc>
                <a:spcPct val="90000"/>
              </a:lnSpc>
            </a:pPr>
            <a:r>
              <a:rPr lang="fr-FR" sz="1800" dirty="0"/>
              <a:t>Total </a:t>
            </a:r>
            <a:r>
              <a:rPr lang="fr-FR" sz="1800" dirty="0" err="1"/>
              <a:t>budgeted</a:t>
            </a:r>
            <a:r>
              <a:rPr lang="fr-FR" sz="1800" dirty="0"/>
              <a:t> sales = 20,000 x 1,200 = 24,000,000</a:t>
            </a:r>
          </a:p>
          <a:p>
            <a:pPr marL="0" indent="0">
              <a:lnSpc>
                <a:spcPct val="90000"/>
              </a:lnSpc>
            </a:pPr>
            <a:r>
              <a:rPr lang="fr-FR" sz="1800" dirty="0" err="1">
                <a:solidFill>
                  <a:schemeClr val="tx1"/>
                </a:solidFill>
              </a:rPr>
              <a:t>Budgeted</a:t>
            </a:r>
            <a:r>
              <a:rPr lang="fr-FR" sz="1800" dirty="0">
                <a:solidFill>
                  <a:schemeClr val="tx1"/>
                </a:solidFill>
              </a:rPr>
              <a:t> Sales </a:t>
            </a:r>
            <a:r>
              <a:rPr lang="fr-FR" sz="1800" dirty="0">
                <a:solidFill>
                  <a:srgbClr val="FF3300"/>
                </a:solidFill>
              </a:rPr>
              <a:t>with </a:t>
            </a:r>
            <a:r>
              <a:rPr lang="fr-FR" sz="1800" dirty="0" err="1">
                <a:solidFill>
                  <a:srgbClr val="FF3300"/>
                </a:solidFill>
              </a:rPr>
              <a:t>actual</a:t>
            </a:r>
            <a:r>
              <a:rPr lang="fr-FR" sz="1800" dirty="0">
                <a:solidFill>
                  <a:srgbClr val="FF3300"/>
                </a:solidFill>
              </a:rPr>
              <a:t> total sales </a:t>
            </a:r>
            <a:r>
              <a:rPr lang="fr-FR" sz="1800" dirty="0" err="1">
                <a:solidFill>
                  <a:srgbClr val="FF3300"/>
                </a:solidFill>
              </a:rPr>
              <a:t>quantities</a:t>
            </a:r>
            <a:r>
              <a:rPr lang="fr-FR" sz="1800" dirty="0">
                <a:solidFill>
                  <a:srgbClr val="FF3300"/>
                </a:solidFill>
              </a:rPr>
              <a:t>.</a:t>
            </a:r>
            <a:r>
              <a:rPr lang="fr-FR" sz="1800" dirty="0">
                <a:solidFill>
                  <a:schemeClr val="tx1"/>
                </a:solidFill>
              </a:rPr>
              <a:t> (in €):</a:t>
            </a:r>
          </a:p>
          <a:p>
            <a:pPr marL="0" indent="0">
              <a:lnSpc>
                <a:spcPct val="90000"/>
              </a:lnSpc>
            </a:pPr>
            <a:r>
              <a:rPr lang="fr-FR" sz="1800" dirty="0"/>
              <a:t>Business = 25,000 x 20% x 2,400 = 12,000,000</a:t>
            </a:r>
          </a:p>
          <a:p>
            <a:pPr marL="0" indent="0">
              <a:lnSpc>
                <a:spcPct val="90000"/>
              </a:lnSpc>
            </a:pPr>
            <a:r>
              <a:rPr lang="fr-FR" sz="1800" dirty="0"/>
              <a:t>Economy = 25,000 x 80% x 900 = 18,000,000</a:t>
            </a:r>
          </a:p>
          <a:p>
            <a:pPr marL="0" indent="0">
              <a:lnSpc>
                <a:spcPct val="90000"/>
              </a:lnSpc>
            </a:pPr>
            <a:r>
              <a:rPr lang="fr-FR" sz="1800" dirty="0">
                <a:solidFill>
                  <a:srgbClr val="FF3300"/>
                </a:solidFill>
              </a:rPr>
              <a:t>AND</a:t>
            </a:r>
          </a:p>
          <a:p>
            <a:pPr marL="0" indent="0">
              <a:lnSpc>
                <a:spcPct val="90000"/>
              </a:lnSpc>
            </a:pPr>
            <a:r>
              <a:rPr lang="fr-FR" sz="1800" dirty="0"/>
              <a:t>Sales </a:t>
            </a:r>
            <a:r>
              <a:rPr lang="fr-FR" sz="1800" dirty="0" err="1"/>
              <a:t>quantity</a:t>
            </a:r>
            <a:r>
              <a:rPr lang="fr-FR" sz="1800" dirty="0"/>
              <a:t> var. on sales = (25,000 – 20,000) x 1,200 = 6,000,000 F</a:t>
            </a:r>
          </a:p>
          <a:p>
            <a:pPr marL="0" indent="0">
              <a:lnSpc>
                <a:spcPct val="90000"/>
              </a:lnSpc>
            </a:pPr>
            <a:r>
              <a:rPr lang="fr-FR" sz="1800" dirty="0" err="1">
                <a:solidFill>
                  <a:schemeClr val="tx1"/>
                </a:solidFill>
              </a:rPr>
              <a:t>Budgeted</a:t>
            </a:r>
            <a:r>
              <a:rPr lang="fr-FR" sz="1800" dirty="0">
                <a:solidFill>
                  <a:schemeClr val="tx1"/>
                </a:solidFill>
              </a:rPr>
              <a:t> Sales with </a:t>
            </a:r>
            <a:r>
              <a:rPr lang="fr-FR" sz="1800" dirty="0" err="1">
                <a:solidFill>
                  <a:schemeClr val="tx1"/>
                </a:solidFill>
              </a:rPr>
              <a:t>actual</a:t>
            </a:r>
            <a:r>
              <a:rPr lang="fr-FR" sz="1800" dirty="0">
                <a:solidFill>
                  <a:schemeClr val="tx1"/>
                </a:solidFill>
              </a:rPr>
              <a:t> </a:t>
            </a:r>
            <a:r>
              <a:rPr lang="fr-FR" sz="1800" dirty="0" err="1">
                <a:solidFill>
                  <a:schemeClr val="tx1"/>
                </a:solidFill>
              </a:rPr>
              <a:t>quantities</a:t>
            </a:r>
            <a:r>
              <a:rPr lang="fr-FR" sz="1800" dirty="0">
                <a:solidFill>
                  <a:schemeClr val="tx1"/>
                </a:solidFill>
              </a:rPr>
              <a:t> </a:t>
            </a:r>
            <a:r>
              <a:rPr lang="fr-FR" sz="1800" dirty="0">
                <a:solidFill>
                  <a:srgbClr val="FF3300"/>
                </a:solidFill>
              </a:rPr>
              <a:t>and mix</a:t>
            </a:r>
            <a:r>
              <a:rPr lang="fr-FR" sz="1800" dirty="0">
                <a:solidFill>
                  <a:schemeClr val="tx1"/>
                </a:solidFill>
              </a:rPr>
              <a:t> (in €):</a:t>
            </a:r>
          </a:p>
          <a:p>
            <a:pPr marL="0" indent="0">
              <a:lnSpc>
                <a:spcPct val="90000"/>
              </a:lnSpc>
            </a:pPr>
            <a:r>
              <a:rPr lang="fr-FR" sz="1800" dirty="0"/>
              <a:t>Business = 25,000 x 40% x 2,400 = 24,000,000</a:t>
            </a:r>
          </a:p>
          <a:p>
            <a:pPr marL="0" indent="0">
              <a:lnSpc>
                <a:spcPct val="90000"/>
              </a:lnSpc>
            </a:pPr>
            <a:r>
              <a:rPr lang="fr-FR" sz="1800" dirty="0"/>
              <a:t>Economy = 25,000 x 60% x 900 = 13,500,000</a:t>
            </a:r>
          </a:p>
          <a:p>
            <a:pPr marL="0" indent="0">
              <a:lnSpc>
                <a:spcPct val="90000"/>
              </a:lnSpc>
            </a:pPr>
            <a:r>
              <a:rPr lang="fr-FR" sz="1800" dirty="0">
                <a:solidFill>
                  <a:srgbClr val="FF3300"/>
                </a:solidFill>
              </a:rPr>
              <a:t>AND</a:t>
            </a:r>
          </a:p>
          <a:p>
            <a:pPr marL="0" indent="0">
              <a:lnSpc>
                <a:spcPct val="90000"/>
              </a:lnSpc>
            </a:pPr>
            <a:r>
              <a:rPr lang="fr-FR" sz="1800" dirty="0"/>
              <a:t>Sales mix var. on sales = (1,500 – 1,200) x 25,000 = 7,500,000 F</a:t>
            </a:r>
          </a:p>
        </p:txBody>
      </p:sp>
      <p:sp>
        <p:nvSpPr>
          <p:cNvPr id="19459" name="Rectangle 2"/>
          <p:cNvSpPr>
            <a:spLocks noGrp="1" noChangeArrowheads="1"/>
          </p:cNvSpPr>
          <p:nvPr>
            <p:ph type="title"/>
          </p:nvPr>
        </p:nvSpPr>
        <p:spPr>
          <a:xfrm>
            <a:off x="1259632" y="82195"/>
            <a:ext cx="6696739" cy="475265"/>
          </a:xfrm>
        </p:spPr>
        <p:txBody>
          <a:bodyPr/>
          <a:lstStyle/>
          <a:p>
            <a:pPr eaLnBrk="1" hangingPunct="1"/>
            <a:r>
              <a:rPr lang="fr-FR" sz="2100"/>
              <a:t>Global Air: Variance analysis on sales </a:t>
            </a:r>
            <a:r>
              <a:rPr lang="fr-FR" sz="2100" b="1">
                <a:solidFill>
                  <a:srgbClr val="FF3300"/>
                </a:solidFill>
              </a:rPr>
              <a:t>(1bis)</a:t>
            </a:r>
          </a:p>
        </p:txBody>
      </p:sp>
      <p:sp>
        <p:nvSpPr>
          <p:cNvPr id="19461" name="Line 8"/>
          <p:cNvSpPr>
            <a:spLocks noChangeShapeType="1"/>
          </p:cNvSpPr>
          <p:nvPr/>
        </p:nvSpPr>
        <p:spPr bwMode="auto">
          <a:xfrm>
            <a:off x="5922169" y="2409825"/>
            <a:ext cx="0" cy="378619"/>
          </a:xfrm>
          <a:prstGeom prst="line">
            <a:avLst/>
          </a:prstGeom>
          <a:noFill/>
          <a:ln w="31750">
            <a:solidFill>
              <a:schemeClr val="tx1"/>
            </a:solidFill>
            <a:round/>
            <a:headEnd/>
            <a:tailEnd/>
          </a:ln>
        </p:spPr>
        <p:txBody>
          <a:bodyPr/>
          <a:lstStyle/>
          <a:p>
            <a:endParaRPr lang="fr-FR" sz="1350"/>
          </a:p>
        </p:txBody>
      </p:sp>
      <p:sp>
        <p:nvSpPr>
          <p:cNvPr id="19462" name="Text Box 9"/>
          <p:cNvSpPr txBox="1">
            <a:spLocks noChangeArrowheads="1"/>
          </p:cNvSpPr>
          <p:nvPr/>
        </p:nvSpPr>
        <p:spPr bwMode="auto">
          <a:xfrm>
            <a:off x="5922169" y="2436019"/>
            <a:ext cx="1241822" cy="323165"/>
          </a:xfrm>
          <a:prstGeom prst="rect">
            <a:avLst/>
          </a:prstGeom>
          <a:noFill/>
          <a:ln w="9525">
            <a:noFill/>
            <a:miter lim="800000"/>
            <a:headEnd/>
            <a:tailEnd/>
          </a:ln>
        </p:spPr>
        <p:txBody>
          <a:bodyPr>
            <a:spAutoFit/>
          </a:bodyPr>
          <a:lstStyle/>
          <a:p>
            <a:pPr>
              <a:spcBef>
                <a:spcPct val="50000"/>
              </a:spcBef>
            </a:pPr>
            <a:r>
              <a:rPr lang="fr-FR" sz="1500" b="1"/>
              <a:t>30,000,000</a:t>
            </a:r>
          </a:p>
        </p:txBody>
      </p:sp>
      <p:sp>
        <p:nvSpPr>
          <p:cNvPr id="19463" name="Line 10"/>
          <p:cNvSpPr>
            <a:spLocks noChangeShapeType="1"/>
          </p:cNvSpPr>
          <p:nvPr/>
        </p:nvSpPr>
        <p:spPr bwMode="auto">
          <a:xfrm>
            <a:off x="5922169" y="896541"/>
            <a:ext cx="0" cy="378619"/>
          </a:xfrm>
          <a:prstGeom prst="line">
            <a:avLst/>
          </a:prstGeom>
          <a:noFill/>
          <a:ln w="31750">
            <a:solidFill>
              <a:schemeClr val="tx1"/>
            </a:solidFill>
            <a:round/>
            <a:headEnd/>
            <a:tailEnd/>
          </a:ln>
        </p:spPr>
        <p:txBody>
          <a:bodyPr/>
          <a:lstStyle/>
          <a:p>
            <a:endParaRPr lang="fr-FR" sz="1350"/>
          </a:p>
        </p:txBody>
      </p:sp>
      <p:sp>
        <p:nvSpPr>
          <p:cNvPr id="19464" name="Text Box 11"/>
          <p:cNvSpPr txBox="1">
            <a:spLocks noChangeArrowheads="1"/>
          </p:cNvSpPr>
          <p:nvPr/>
        </p:nvSpPr>
        <p:spPr bwMode="auto">
          <a:xfrm>
            <a:off x="5922169" y="922735"/>
            <a:ext cx="1241822" cy="323165"/>
          </a:xfrm>
          <a:prstGeom prst="rect">
            <a:avLst/>
          </a:prstGeom>
          <a:noFill/>
          <a:ln w="9525">
            <a:noFill/>
            <a:miter lim="800000"/>
            <a:headEnd/>
            <a:tailEnd/>
          </a:ln>
        </p:spPr>
        <p:txBody>
          <a:bodyPr>
            <a:spAutoFit/>
          </a:bodyPr>
          <a:lstStyle/>
          <a:p>
            <a:pPr>
              <a:spcBef>
                <a:spcPct val="50000"/>
              </a:spcBef>
            </a:pPr>
            <a:r>
              <a:rPr lang="fr-FR" sz="1500" b="1"/>
              <a:t>24,000,000</a:t>
            </a:r>
          </a:p>
        </p:txBody>
      </p:sp>
      <p:sp>
        <p:nvSpPr>
          <p:cNvPr id="177164" name="Line 12"/>
          <p:cNvSpPr>
            <a:spLocks noChangeShapeType="1"/>
          </p:cNvSpPr>
          <p:nvPr/>
        </p:nvSpPr>
        <p:spPr bwMode="auto">
          <a:xfrm>
            <a:off x="6948488" y="897731"/>
            <a:ext cx="0" cy="377429"/>
          </a:xfrm>
          <a:prstGeom prst="line">
            <a:avLst/>
          </a:prstGeom>
          <a:noFill/>
          <a:ln w="31750">
            <a:solidFill>
              <a:srgbClr val="99CC00"/>
            </a:solidFill>
            <a:round/>
            <a:headEnd/>
            <a:tailEnd/>
          </a:ln>
        </p:spPr>
        <p:txBody>
          <a:bodyPr/>
          <a:lstStyle/>
          <a:p>
            <a:endParaRPr lang="fr-FR" sz="1350"/>
          </a:p>
        </p:txBody>
      </p:sp>
      <p:sp>
        <p:nvSpPr>
          <p:cNvPr id="177165" name="Line 13"/>
          <p:cNvSpPr>
            <a:spLocks noChangeShapeType="1"/>
          </p:cNvSpPr>
          <p:nvPr/>
        </p:nvSpPr>
        <p:spPr bwMode="auto">
          <a:xfrm>
            <a:off x="6948488" y="2409825"/>
            <a:ext cx="0" cy="377429"/>
          </a:xfrm>
          <a:prstGeom prst="line">
            <a:avLst/>
          </a:prstGeom>
          <a:noFill/>
          <a:ln w="31750">
            <a:solidFill>
              <a:srgbClr val="99CC00"/>
            </a:solidFill>
            <a:round/>
            <a:headEnd/>
            <a:tailEnd/>
          </a:ln>
        </p:spPr>
        <p:txBody>
          <a:bodyPr/>
          <a:lstStyle/>
          <a:p>
            <a:endParaRPr lang="fr-FR" sz="1350"/>
          </a:p>
        </p:txBody>
      </p:sp>
      <p:sp>
        <p:nvSpPr>
          <p:cNvPr id="177166" name="Line 14"/>
          <p:cNvSpPr>
            <a:spLocks noChangeShapeType="1"/>
          </p:cNvSpPr>
          <p:nvPr/>
        </p:nvSpPr>
        <p:spPr bwMode="auto">
          <a:xfrm>
            <a:off x="7325916" y="1114425"/>
            <a:ext cx="0" cy="1835944"/>
          </a:xfrm>
          <a:prstGeom prst="line">
            <a:avLst/>
          </a:prstGeom>
          <a:noFill/>
          <a:ln w="31750">
            <a:solidFill>
              <a:srgbClr val="99CC00"/>
            </a:solidFill>
            <a:round/>
            <a:headEnd/>
            <a:tailEnd type="triangle" w="med" len="med"/>
          </a:ln>
        </p:spPr>
        <p:txBody>
          <a:bodyPr/>
          <a:lstStyle/>
          <a:p>
            <a:endParaRPr lang="fr-FR" sz="1350"/>
          </a:p>
        </p:txBody>
      </p:sp>
      <p:sp>
        <p:nvSpPr>
          <p:cNvPr id="177167" name="Line 15"/>
          <p:cNvSpPr>
            <a:spLocks noChangeShapeType="1"/>
          </p:cNvSpPr>
          <p:nvPr/>
        </p:nvSpPr>
        <p:spPr bwMode="auto">
          <a:xfrm>
            <a:off x="6948487" y="1113235"/>
            <a:ext cx="377429" cy="0"/>
          </a:xfrm>
          <a:prstGeom prst="line">
            <a:avLst/>
          </a:prstGeom>
          <a:noFill/>
          <a:ln w="31750">
            <a:solidFill>
              <a:srgbClr val="99CC00"/>
            </a:solidFill>
            <a:round/>
            <a:headEnd/>
            <a:tailEnd/>
          </a:ln>
        </p:spPr>
        <p:txBody>
          <a:bodyPr/>
          <a:lstStyle/>
          <a:p>
            <a:endParaRPr lang="fr-FR" sz="1350"/>
          </a:p>
        </p:txBody>
      </p:sp>
      <p:sp>
        <p:nvSpPr>
          <p:cNvPr id="177168" name="Line 16"/>
          <p:cNvSpPr>
            <a:spLocks noChangeShapeType="1"/>
          </p:cNvSpPr>
          <p:nvPr/>
        </p:nvSpPr>
        <p:spPr bwMode="auto">
          <a:xfrm>
            <a:off x="6948487" y="2625329"/>
            <a:ext cx="377429" cy="0"/>
          </a:xfrm>
          <a:prstGeom prst="line">
            <a:avLst/>
          </a:prstGeom>
          <a:noFill/>
          <a:ln w="31750">
            <a:solidFill>
              <a:srgbClr val="99CC00"/>
            </a:solidFill>
            <a:round/>
            <a:headEnd/>
            <a:tailEnd/>
          </a:ln>
        </p:spPr>
        <p:txBody>
          <a:bodyPr/>
          <a:lstStyle/>
          <a:p>
            <a:endParaRPr lang="fr-FR" sz="1350"/>
          </a:p>
        </p:txBody>
      </p:sp>
      <p:sp>
        <p:nvSpPr>
          <p:cNvPr id="177169" name="Text Box 17"/>
          <p:cNvSpPr txBox="1">
            <a:spLocks noChangeArrowheads="1"/>
          </p:cNvSpPr>
          <p:nvPr/>
        </p:nvSpPr>
        <p:spPr bwMode="auto">
          <a:xfrm>
            <a:off x="5922169" y="3948113"/>
            <a:ext cx="1241822" cy="323165"/>
          </a:xfrm>
          <a:prstGeom prst="rect">
            <a:avLst/>
          </a:prstGeom>
          <a:noFill/>
          <a:ln w="9525">
            <a:noFill/>
            <a:miter lim="800000"/>
            <a:headEnd/>
            <a:tailEnd/>
          </a:ln>
        </p:spPr>
        <p:txBody>
          <a:bodyPr>
            <a:spAutoFit/>
          </a:bodyPr>
          <a:lstStyle/>
          <a:p>
            <a:pPr>
              <a:spcBef>
                <a:spcPct val="50000"/>
              </a:spcBef>
            </a:pPr>
            <a:r>
              <a:rPr lang="fr-FR" sz="1500" b="1"/>
              <a:t>37,500,000</a:t>
            </a:r>
          </a:p>
        </p:txBody>
      </p:sp>
      <p:sp>
        <p:nvSpPr>
          <p:cNvPr id="177170" name="Line 18"/>
          <p:cNvSpPr>
            <a:spLocks noChangeShapeType="1"/>
          </p:cNvSpPr>
          <p:nvPr/>
        </p:nvSpPr>
        <p:spPr bwMode="auto">
          <a:xfrm>
            <a:off x="5922169" y="3921919"/>
            <a:ext cx="0" cy="378619"/>
          </a:xfrm>
          <a:prstGeom prst="line">
            <a:avLst/>
          </a:prstGeom>
          <a:noFill/>
          <a:ln w="31750">
            <a:solidFill>
              <a:schemeClr val="tx1"/>
            </a:solidFill>
            <a:round/>
            <a:headEnd/>
            <a:tailEnd/>
          </a:ln>
        </p:spPr>
        <p:txBody>
          <a:bodyPr/>
          <a:lstStyle/>
          <a:p>
            <a:endParaRPr lang="fr-FR" sz="1350"/>
          </a:p>
        </p:txBody>
      </p:sp>
      <p:sp>
        <p:nvSpPr>
          <p:cNvPr id="177171" name="Line 19"/>
          <p:cNvSpPr>
            <a:spLocks noChangeShapeType="1"/>
          </p:cNvSpPr>
          <p:nvPr/>
        </p:nvSpPr>
        <p:spPr bwMode="auto">
          <a:xfrm>
            <a:off x="7002066" y="2464594"/>
            <a:ext cx="0" cy="377429"/>
          </a:xfrm>
          <a:prstGeom prst="line">
            <a:avLst/>
          </a:prstGeom>
          <a:noFill/>
          <a:ln w="31750">
            <a:solidFill>
              <a:srgbClr val="FF6600"/>
            </a:solidFill>
            <a:round/>
            <a:headEnd/>
            <a:tailEnd/>
          </a:ln>
        </p:spPr>
        <p:txBody>
          <a:bodyPr/>
          <a:lstStyle/>
          <a:p>
            <a:endParaRPr lang="fr-FR" sz="1350"/>
          </a:p>
        </p:txBody>
      </p:sp>
      <p:sp>
        <p:nvSpPr>
          <p:cNvPr id="177172" name="Line 20"/>
          <p:cNvSpPr>
            <a:spLocks noChangeShapeType="1"/>
          </p:cNvSpPr>
          <p:nvPr/>
        </p:nvSpPr>
        <p:spPr bwMode="auto">
          <a:xfrm>
            <a:off x="7002066" y="3976687"/>
            <a:ext cx="0" cy="377429"/>
          </a:xfrm>
          <a:prstGeom prst="line">
            <a:avLst/>
          </a:prstGeom>
          <a:noFill/>
          <a:ln w="31750">
            <a:solidFill>
              <a:srgbClr val="FF6600"/>
            </a:solidFill>
            <a:round/>
            <a:headEnd/>
            <a:tailEnd/>
          </a:ln>
        </p:spPr>
        <p:txBody>
          <a:bodyPr/>
          <a:lstStyle/>
          <a:p>
            <a:endParaRPr lang="fr-FR" sz="1350"/>
          </a:p>
        </p:txBody>
      </p:sp>
      <p:sp>
        <p:nvSpPr>
          <p:cNvPr id="177173" name="Line 21"/>
          <p:cNvSpPr>
            <a:spLocks noChangeShapeType="1"/>
          </p:cNvSpPr>
          <p:nvPr/>
        </p:nvSpPr>
        <p:spPr bwMode="auto">
          <a:xfrm>
            <a:off x="7379494" y="2680098"/>
            <a:ext cx="0" cy="1835944"/>
          </a:xfrm>
          <a:prstGeom prst="line">
            <a:avLst/>
          </a:prstGeom>
          <a:noFill/>
          <a:ln w="31750">
            <a:solidFill>
              <a:srgbClr val="FF6600"/>
            </a:solidFill>
            <a:round/>
            <a:headEnd/>
            <a:tailEnd type="triangle" w="med" len="med"/>
          </a:ln>
        </p:spPr>
        <p:txBody>
          <a:bodyPr/>
          <a:lstStyle/>
          <a:p>
            <a:endParaRPr lang="fr-FR" sz="1350"/>
          </a:p>
        </p:txBody>
      </p:sp>
      <p:sp>
        <p:nvSpPr>
          <p:cNvPr id="177174" name="Line 22"/>
          <p:cNvSpPr>
            <a:spLocks noChangeShapeType="1"/>
          </p:cNvSpPr>
          <p:nvPr/>
        </p:nvSpPr>
        <p:spPr bwMode="auto">
          <a:xfrm>
            <a:off x="7002066" y="2680097"/>
            <a:ext cx="377428" cy="0"/>
          </a:xfrm>
          <a:prstGeom prst="line">
            <a:avLst/>
          </a:prstGeom>
          <a:noFill/>
          <a:ln w="31750">
            <a:solidFill>
              <a:srgbClr val="FF6600"/>
            </a:solidFill>
            <a:round/>
            <a:headEnd/>
            <a:tailEnd/>
          </a:ln>
        </p:spPr>
        <p:txBody>
          <a:bodyPr/>
          <a:lstStyle/>
          <a:p>
            <a:endParaRPr lang="fr-FR" sz="1350"/>
          </a:p>
        </p:txBody>
      </p:sp>
      <p:sp>
        <p:nvSpPr>
          <p:cNvPr id="177175" name="Line 23"/>
          <p:cNvSpPr>
            <a:spLocks noChangeShapeType="1"/>
          </p:cNvSpPr>
          <p:nvPr/>
        </p:nvSpPr>
        <p:spPr bwMode="auto">
          <a:xfrm>
            <a:off x="7002066" y="4192191"/>
            <a:ext cx="377428" cy="0"/>
          </a:xfrm>
          <a:prstGeom prst="line">
            <a:avLst/>
          </a:prstGeom>
          <a:noFill/>
          <a:ln w="31750">
            <a:solidFill>
              <a:srgbClr val="FF6600"/>
            </a:solidFill>
            <a:round/>
            <a:headEnd/>
            <a:tailEnd/>
          </a:ln>
        </p:spPr>
        <p:txBody>
          <a:bodyPr/>
          <a:lstStyle/>
          <a:p>
            <a:endParaRPr lang="fr-FR" sz="1350"/>
          </a:p>
        </p:txBody>
      </p:sp>
      <p:sp>
        <p:nvSpPr>
          <p:cNvPr id="30" name="Text Box 5"/>
          <p:cNvSpPr txBox="1">
            <a:spLocks noChangeArrowheads="1"/>
          </p:cNvSpPr>
          <p:nvPr/>
        </p:nvSpPr>
        <p:spPr bwMode="auto">
          <a:xfrm rot="16200000">
            <a:off x="6487651" y="2049102"/>
            <a:ext cx="4330452" cy="623221"/>
          </a:xfrm>
          <a:prstGeom prst="rect">
            <a:avLst/>
          </a:prstGeom>
          <a:noFill/>
          <a:ln w="9525">
            <a:solidFill>
              <a:schemeClr val="tx1"/>
            </a:solidFill>
            <a:miter lim="800000"/>
            <a:headEnd/>
            <a:tailEnd/>
          </a:ln>
        </p:spPr>
        <p:txBody>
          <a:bodyPr wrap="square" lIns="68555" tIns="34277" rIns="68555" bIns="34277">
            <a:spAutoFit/>
          </a:bodyPr>
          <a:lstStyle/>
          <a:p>
            <a:pPr eaLnBrk="0" hangingPunct="0">
              <a:spcBef>
                <a:spcPct val="50000"/>
              </a:spcBef>
            </a:pPr>
            <a:r>
              <a:rPr lang="fr-FR" dirty="0">
                <a:latin typeface="Times New Roman" pitchFamily="18" charset="0"/>
              </a:rPr>
              <a:t>Sales-Mix Var.= (</a:t>
            </a:r>
            <a:r>
              <a:rPr lang="fr-FR" dirty="0" err="1">
                <a:latin typeface="Times New Roman" pitchFamily="18" charset="0"/>
              </a:rPr>
              <a:t>Flexed</a:t>
            </a:r>
            <a:r>
              <a:rPr lang="fr-FR" dirty="0">
                <a:latin typeface="Times New Roman" pitchFamily="18" charset="0"/>
              </a:rPr>
              <a:t> BSP </a:t>
            </a:r>
            <a:r>
              <a:rPr lang="fr-FR" dirty="0" err="1">
                <a:latin typeface="Times New Roman" pitchFamily="18" charset="0"/>
              </a:rPr>
              <a:t>pcu</a:t>
            </a:r>
            <a:r>
              <a:rPr lang="fr-FR" dirty="0">
                <a:latin typeface="Times New Roman" pitchFamily="18" charset="0"/>
              </a:rPr>
              <a:t> - BSP </a:t>
            </a:r>
            <a:r>
              <a:rPr lang="fr-FR" dirty="0" err="1">
                <a:latin typeface="Times New Roman" pitchFamily="18" charset="0"/>
              </a:rPr>
              <a:t>pcu</a:t>
            </a:r>
            <a:r>
              <a:rPr lang="fr-FR" dirty="0">
                <a:latin typeface="Times New Roman" pitchFamily="18" charset="0"/>
              </a:rPr>
              <a:t>) x </a:t>
            </a:r>
            <a:r>
              <a:rPr lang="fr-FR" dirty="0" err="1">
                <a:latin typeface="Times New Roman" pitchFamily="18" charset="0"/>
              </a:rPr>
              <a:t>Actual</a:t>
            </a:r>
            <a:r>
              <a:rPr lang="fr-FR" dirty="0">
                <a:latin typeface="Times New Roman" pitchFamily="18" charset="0"/>
              </a:rPr>
              <a:t> Q.</a:t>
            </a:r>
          </a:p>
        </p:txBody>
      </p:sp>
      <p:sp>
        <p:nvSpPr>
          <p:cNvPr id="31" name="Text Box 4"/>
          <p:cNvSpPr txBox="1">
            <a:spLocks noChangeArrowheads="1"/>
          </p:cNvSpPr>
          <p:nvPr/>
        </p:nvSpPr>
        <p:spPr bwMode="auto">
          <a:xfrm rot="16200000">
            <a:off x="5869989" y="2188586"/>
            <a:ext cx="4398490" cy="346222"/>
          </a:xfrm>
          <a:prstGeom prst="rect">
            <a:avLst/>
          </a:prstGeom>
          <a:noFill/>
          <a:ln w="9525">
            <a:solidFill>
              <a:schemeClr val="tx1"/>
            </a:solidFill>
            <a:miter lim="800000"/>
            <a:headEnd/>
            <a:tailEnd/>
          </a:ln>
        </p:spPr>
        <p:txBody>
          <a:bodyPr wrap="square" lIns="68555" tIns="34277" rIns="68555" bIns="34277">
            <a:spAutoFit/>
          </a:bodyPr>
          <a:lstStyle/>
          <a:p>
            <a:pPr eaLnBrk="0" hangingPunct="0">
              <a:spcBef>
                <a:spcPct val="50000"/>
              </a:spcBef>
            </a:pPr>
            <a:r>
              <a:rPr lang="fr-FR" dirty="0">
                <a:latin typeface="Times New Roman" pitchFamily="18" charset="0"/>
              </a:rPr>
              <a:t>Sales-</a:t>
            </a:r>
            <a:r>
              <a:rPr lang="fr-FR" dirty="0" err="1">
                <a:latin typeface="Times New Roman" pitchFamily="18" charset="0"/>
              </a:rPr>
              <a:t>Quantity</a:t>
            </a:r>
            <a:r>
              <a:rPr lang="fr-FR" dirty="0">
                <a:latin typeface="Times New Roman" pitchFamily="18" charset="0"/>
              </a:rPr>
              <a:t> Var.= (AQS- BQS) x BSP </a:t>
            </a:r>
            <a:r>
              <a:rPr lang="fr-FR" dirty="0" err="1">
                <a:latin typeface="Times New Roman" pitchFamily="18" charset="0"/>
              </a:rPr>
              <a:t>pcu</a:t>
            </a:r>
            <a:endParaRPr lang="fr-FR"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7155">
                                            <p:txEl>
                                              <p:pRg st="10" end="10"/>
                                            </p:txEl>
                                          </p:spTgt>
                                        </p:tgtEl>
                                        <p:attrNameLst>
                                          <p:attrName>style.visibility</p:attrName>
                                        </p:attrNameLst>
                                      </p:cBhvr>
                                      <p:to>
                                        <p:strVal val="visible"/>
                                      </p:to>
                                    </p:set>
                                    <p:anim calcmode="lin" valueType="num">
                                      <p:cBhvr additive="base">
                                        <p:cTn id="7" dur="500" fill="hold"/>
                                        <p:tgtEl>
                                          <p:spTgt spid="177155">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7155">
                                            <p:txEl>
                                              <p:pRg st="10" end="1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77155">
                                            <p:txEl>
                                              <p:pRg st="11" end="11"/>
                                            </p:txEl>
                                          </p:spTgt>
                                        </p:tgtEl>
                                        <p:attrNameLst>
                                          <p:attrName>style.visibility</p:attrName>
                                        </p:attrNameLst>
                                      </p:cBhvr>
                                      <p:to>
                                        <p:strVal val="visible"/>
                                      </p:to>
                                    </p:set>
                                    <p:anim calcmode="lin" valueType="num">
                                      <p:cBhvr additive="base">
                                        <p:cTn id="11" dur="500" fill="hold"/>
                                        <p:tgtEl>
                                          <p:spTgt spid="177155">
                                            <p:txEl>
                                              <p:pRg st="11" end="1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77155">
                                            <p:txEl>
                                              <p:pRg st="11" end="1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77155">
                                            <p:txEl>
                                              <p:pRg st="12" end="12"/>
                                            </p:txEl>
                                          </p:spTgt>
                                        </p:tgtEl>
                                        <p:attrNameLst>
                                          <p:attrName>style.visibility</p:attrName>
                                        </p:attrNameLst>
                                      </p:cBhvr>
                                      <p:to>
                                        <p:strVal val="visible"/>
                                      </p:to>
                                    </p:set>
                                    <p:anim calcmode="lin" valueType="num">
                                      <p:cBhvr additive="base">
                                        <p:cTn id="15" dur="500" fill="hold"/>
                                        <p:tgtEl>
                                          <p:spTgt spid="177155">
                                            <p:txEl>
                                              <p:pRg st="12" end="1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77155">
                                            <p:txEl>
                                              <p:pRg st="12" end="1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77155">
                                            <p:txEl>
                                              <p:pRg st="13" end="13"/>
                                            </p:txEl>
                                          </p:spTgt>
                                        </p:tgtEl>
                                        <p:attrNameLst>
                                          <p:attrName>style.visibility</p:attrName>
                                        </p:attrNameLst>
                                      </p:cBhvr>
                                      <p:to>
                                        <p:strVal val="visible"/>
                                      </p:to>
                                    </p:set>
                                    <p:anim calcmode="lin" valueType="num">
                                      <p:cBhvr additive="base">
                                        <p:cTn id="19" dur="500" fill="hold"/>
                                        <p:tgtEl>
                                          <p:spTgt spid="177155">
                                            <p:txEl>
                                              <p:pRg st="13" end="1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7155">
                                            <p:txEl>
                                              <p:pRg st="13" end="1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77155">
                                            <p:txEl>
                                              <p:pRg st="14" end="14"/>
                                            </p:txEl>
                                          </p:spTgt>
                                        </p:tgtEl>
                                        <p:attrNameLst>
                                          <p:attrName>style.visibility</p:attrName>
                                        </p:attrNameLst>
                                      </p:cBhvr>
                                      <p:to>
                                        <p:strVal val="visible"/>
                                      </p:to>
                                    </p:set>
                                    <p:anim calcmode="lin" valueType="num">
                                      <p:cBhvr additive="base">
                                        <p:cTn id="23" dur="500" fill="hold"/>
                                        <p:tgtEl>
                                          <p:spTgt spid="177155">
                                            <p:txEl>
                                              <p:pRg st="14" end="1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77155">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77170"/>
                                        </p:tgtEl>
                                        <p:attrNameLst>
                                          <p:attrName>style.visibility</p:attrName>
                                        </p:attrNameLst>
                                      </p:cBhvr>
                                      <p:to>
                                        <p:strVal val="visible"/>
                                      </p:to>
                                    </p:set>
                                    <p:anim calcmode="lin" valueType="num">
                                      <p:cBhvr additive="base">
                                        <p:cTn id="29" dur="500" fill="hold"/>
                                        <p:tgtEl>
                                          <p:spTgt spid="177170"/>
                                        </p:tgtEl>
                                        <p:attrNameLst>
                                          <p:attrName>ppt_x</p:attrName>
                                        </p:attrNameLst>
                                      </p:cBhvr>
                                      <p:tavLst>
                                        <p:tav tm="0">
                                          <p:val>
                                            <p:strVal val="#ppt_x"/>
                                          </p:val>
                                        </p:tav>
                                        <p:tav tm="100000">
                                          <p:val>
                                            <p:strVal val="#ppt_x"/>
                                          </p:val>
                                        </p:tav>
                                      </p:tavLst>
                                    </p:anim>
                                    <p:anim calcmode="lin" valueType="num">
                                      <p:cBhvr additive="base">
                                        <p:cTn id="30" dur="500" fill="hold"/>
                                        <p:tgtEl>
                                          <p:spTgt spid="17717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77169"/>
                                        </p:tgtEl>
                                        <p:attrNameLst>
                                          <p:attrName>style.visibility</p:attrName>
                                        </p:attrNameLst>
                                      </p:cBhvr>
                                      <p:to>
                                        <p:strVal val="visible"/>
                                      </p:to>
                                    </p:set>
                                    <p:anim calcmode="lin" valueType="num">
                                      <p:cBhvr additive="base">
                                        <p:cTn id="33" dur="500" fill="hold"/>
                                        <p:tgtEl>
                                          <p:spTgt spid="177169"/>
                                        </p:tgtEl>
                                        <p:attrNameLst>
                                          <p:attrName>ppt_x</p:attrName>
                                        </p:attrNameLst>
                                      </p:cBhvr>
                                      <p:tavLst>
                                        <p:tav tm="0">
                                          <p:val>
                                            <p:strVal val="#ppt_x"/>
                                          </p:val>
                                        </p:tav>
                                        <p:tav tm="100000">
                                          <p:val>
                                            <p:strVal val="#ppt_x"/>
                                          </p:val>
                                        </p:tav>
                                      </p:tavLst>
                                    </p:anim>
                                    <p:anim calcmode="lin" valueType="num">
                                      <p:cBhvr additive="base">
                                        <p:cTn id="34" dur="500" fill="hold"/>
                                        <p:tgtEl>
                                          <p:spTgt spid="177169"/>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77164"/>
                                        </p:tgtEl>
                                        <p:attrNameLst>
                                          <p:attrName>style.visibility</p:attrName>
                                        </p:attrNameLst>
                                      </p:cBhvr>
                                      <p:to>
                                        <p:strVal val="visible"/>
                                      </p:to>
                                    </p:set>
                                    <p:anim calcmode="lin" valueType="num">
                                      <p:cBhvr additive="base">
                                        <p:cTn id="39" dur="500" fill="hold"/>
                                        <p:tgtEl>
                                          <p:spTgt spid="177164"/>
                                        </p:tgtEl>
                                        <p:attrNameLst>
                                          <p:attrName>ppt_x</p:attrName>
                                        </p:attrNameLst>
                                      </p:cBhvr>
                                      <p:tavLst>
                                        <p:tav tm="0">
                                          <p:val>
                                            <p:strVal val="#ppt_x"/>
                                          </p:val>
                                        </p:tav>
                                        <p:tav tm="100000">
                                          <p:val>
                                            <p:strVal val="#ppt_x"/>
                                          </p:val>
                                        </p:tav>
                                      </p:tavLst>
                                    </p:anim>
                                    <p:anim calcmode="lin" valueType="num">
                                      <p:cBhvr additive="base">
                                        <p:cTn id="40" dur="500" fill="hold"/>
                                        <p:tgtEl>
                                          <p:spTgt spid="177164"/>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77167"/>
                                        </p:tgtEl>
                                        <p:attrNameLst>
                                          <p:attrName>style.visibility</p:attrName>
                                        </p:attrNameLst>
                                      </p:cBhvr>
                                      <p:to>
                                        <p:strVal val="visible"/>
                                      </p:to>
                                    </p:set>
                                    <p:anim calcmode="lin" valueType="num">
                                      <p:cBhvr additive="base">
                                        <p:cTn id="43" dur="500" fill="hold"/>
                                        <p:tgtEl>
                                          <p:spTgt spid="177167"/>
                                        </p:tgtEl>
                                        <p:attrNameLst>
                                          <p:attrName>ppt_x</p:attrName>
                                        </p:attrNameLst>
                                      </p:cBhvr>
                                      <p:tavLst>
                                        <p:tav tm="0">
                                          <p:val>
                                            <p:strVal val="#ppt_x"/>
                                          </p:val>
                                        </p:tav>
                                        <p:tav tm="100000">
                                          <p:val>
                                            <p:strVal val="#ppt_x"/>
                                          </p:val>
                                        </p:tav>
                                      </p:tavLst>
                                    </p:anim>
                                    <p:anim calcmode="lin" valueType="num">
                                      <p:cBhvr additive="base">
                                        <p:cTn id="44" dur="500" fill="hold"/>
                                        <p:tgtEl>
                                          <p:spTgt spid="177167"/>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77166"/>
                                        </p:tgtEl>
                                        <p:attrNameLst>
                                          <p:attrName>style.visibility</p:attrName>
                                        </p:attrNameLst>
                                      </p:cBhvr>
                                      <p:to>
                                        <p:strVal val="visible"/>
                                      </p:to>
                                    </p:set>
                                    <p:anim calcmode="lin" valueType="num">
                                      <p:cBhvr additive="base">
                                        <p:cTn id="47" dur="500" fill="hold"/>
                                        <p:tgtEl>
                                          <p:spTgt spid="177166"/>
                                        </p:tgtEl>
                                        <p:attrNameLst>
                                          <p:attrName>ppt_x</p:attrName>
                                        </p:attrNameLst>
                                      </p:cBhvr>
                                      <p:tavLst>
                                        <p:tav tm="0">
                                          <p:val>
                                            <p:strVal val="#ppt_x"/>
                                          </p:val>
                                        </p:tav>
                                        <p:tav tm="100000">
                                          <p:val>
                                            <p:strVal val="#ppt_x"/>
                                          </p:val>
                                        </p:tav>
                                      </p:tavLst>
                                    </p:anim>
                                    <p:anim calcmode="lin" valueType="num">
                                      <p:cBhvr additive="base">
                                        <p:cTn id="48" dur="500" fill="hold"/>
                                        <p:tgtEl>
                                          <p:spTgt spid="177166"/>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77168"/>
                                        </p:tgtEl>
                                        <p:attrNameLst>
                                          <p:attrName>style.visibility</p:attrName>
                                        </p:attrNameLst>
                                      </p:cBhvr>
                                      <p:to>
                                        <p:strVal val="visible"/>
                                      </p:to>
                                    </p:set>
                                    <p:anim calcmode="lin" valueType="num">
                                      <p:cBhvr additive="base">
                                        <p:cTn id="51" dur="500" fill="hold"/>
                                        <p:tgtEl>
                                          <p:spTgt spid="177168"/>
                                        </p:tgtEl>
                                        <p:attrNameLst>
                                          <p:attrName>ppt_x</p:attrName>
                                        </p:attrNameLst>
                                      </p:cBhvr>
                                      <p:tavLst>
                                        <p:tav tm="0">
                                          <p:val>
                                            <p:strVal val="#ppt_x"/>
                                          </p:val>
                                        </p:tav>
                                        <p:tav tm="100000">
                                          <p:val>
                                            <p:strVal val="#ppt_x"/>
                                          </p:val>
                                        </p:tav>
                                      </p:tavLst>
                                    </p:anim>
                                    <p:anim calcmode="lin" valueType="num">
                                      <p:cBhvr additive="base">
                                        <p:cTn id="52" dur="500" fill="hold"/>
                                        <p:tgtEl>
                                          <p:spTgt spid="177168"/>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77165"/>
                                        </p:tgtEl>
                                        <p:attrNameLst>
                                          <p:attrName>style.visibility</p:attrName>
                                        </p:attrNameLst>
                                      </p:cBhvr>
                                      <p:to>
                                        <p:strVal val="visible"/>
                                      </p:to>
                                    </p:set>
                                    <p:anim calcmode="lin" valueType="num">
                                      <p:cBhvr additive="base">
                                        <p:cTn id="55" dur="500" fill="hold"/>
                                        <p:tgtEl>
                                          <p:spTgt spid="177165"/>
                                        </p:tgtEl>
                                        <p:attrNameLst>
                                          <p:attrName>ppt_x</p:attrName>
                                        </p:attrNameLst>
                                      </p:cBhvr>
                                      <p:tavLst>
                                        <p:tav tm="0">
                                          <p:val>
                                            <p:strVal val="#ppt_x"/>
                                          </p:val>
                                        </p:tav>
                                        <p:tav tm="100000">
                                          <p:val>
                                            <p:strVal val="#ppt_x"/>
                                          </p:val>
                                        </p:tav>
                                      </p:tavLst>
                                    </p:anim>
                                    <p:anim calcmode="lin" valueType="num">
                                      <p:cBhvr additive="base">
                                        <p:cTn id="56" dur="500" fill="hold"/>
                                        <p:tgtEl>
                                          <p:spTgt spid="17716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77173"/>
                                        </p:tgtEl>
                                        <p:attrNameLst>
                                          <p:attrName>style.visibility</p:attrName>
                                        </p:attrNameLst>
                                      </p:cBhvr>
                                      <p:to>
                                        <p:strVal val="visible"/>
                                      </p:to>
                                    </p:set>
                                    <p:anim calcmode="lin" valueType="num">
                                      <p:cBhvr additive="base">
                                        <p:cTn id="61" dur="500" fill="hold"/>
                                        <p:tgtEl>
                                          <p:spTgt spid="177173"/>
                                        </p:tgtEl>
                                        <p:attrNameLst>
                                          <p:attrName>ppt_x</p:attrName>
                                        </p:attrNameLst>
                                      </p:cBhvr>
                                      <p:tavLst>
                                        <p:tav tm="0">
                                          <p:val>
                                            <p:strVal val="#ppt_x"/>
                                          </p:val>
                                        </p:tav>
                                        <p:tav tm="100000">
                                          <p:val>
                                            <p:strVal val="#ppt_x"/>
                                          </p:val>
                                        </p:tav>
                                      </p:tavLst>
                                    </p:anim>
                                    <p:anim calcmode="lin" valueType="num">
                                      <p:cBhvr additive="base">
                                        <p:cTn id="62" dur="500" fill="hold"/>
                                        <p:tgtEl>
                                          <p:spTgt spid="177173"/>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77174"/>
                                        </p:tgtEl>
                                        <p:attrNameLst>
                                          <p:attrName>style.visibility</p:attrName>
                                        </p:attrNameLst>
                                      </p:cBhvr>
                                      <p:to>
                                        <p:strVal val="visible"/>
                                      </p:to>
                                    </p:set>
                                    <p:anim calcmode="lin" valueType="num">
                                      <p:cBhvr additive="base">
                                        <p:cTn id="65" dur="500" fill="hold"/>
                                        <p:tgtEl>
                                          <p:spTgt spid="177174"/>
                                        </p:tgtEl>
                                        <p:attrNameLst>
                                          <p:attrName>ppt_x</p:attrName>
                                        </p:attrNameLst>
                                      </p:cBhvr>
                                      <p:tavLst>
                                        <p:tav tm="0">
                                          <p:val>
                                            <p:strVal val="#ppt_x"/>
                                          </p:val>
                                        </p:tav>
                                        <p:tav tm="100000">
                                          <p:val>
                                            <p:strVal val="#ppt_x"/>
                                          </p:val>
                                        </p:tav>
                                      </p:tavLst>
                                    </p:anim>
                                    <p:anim calcmode="lin" valueType="num">
                                      <p:cBhvr additive="base">
                                        <p:cTn id="66" dur="500" fill="hold"/>
                                        <p:tgtEl>
                                          <p:spTgt spid="177174"/>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77171"/>
                                        </p:tgtEl>
                                        <p:attrNameLst>
                                          <p:attrName>style.visibility</p:attrName>
                                        </p:attrNameLst>
                                      </p:cBhvr>
                                      <p:to>
                                        <p:strVal val="visible"/>
                                      </p:to>
                                    </p:set>
                                    <p:anim calcmode="lin" valueType="num">
                                      <p:cBhvr additive="base">
                                        <p:cTn id="69" dur="500" fill="hold"/>
                                        <p:tgtEl>
                                          <p:spTgt spid="177171"/>
                                        </p:tgtEl>
                                        <p:attrNameLst>
                                          <p:attrName>ppt_x</p:attrName>
                                        </p:attrNameLst>
                                      </p:cBhvr>
                                      <p:tavLst>
                                        <p:tav tm="0">
                                          <p:val>
                                            <p:strVal val="#ppt_x"/>
                                          </p:val>
                                        </p:tav>
                                        <p:tav tm="100000">
                                          <p:val>
                                            <p:strVal val="#ppt_x"/>
                                          </p:val>
                                        </p:tav>
                                      </p:tavLst>
                                    </p:anim>
                                    <p:anim calcmode="lin" valueType="num">
                                      <p:cBhvr additive="base">
                                        <p:cTn id="70" dur="500" fill="hold"/>
                                        <p:tgtEl>
                                          <p:spTgt spid="177171"/>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177175"/>
                                        </p:tgtEl>
                                        <p:attrNameLst>
                                          <p:attrName>style.visibility</p:attrName>
                                        </p:attrNameLst>
                                      </p:cBhvr>
                                      <p:to>
                                        <p:strVal val="visible"/>
                                      </p:to>
                                    </p:set>
                                    <p:anim calcmode="lin" valueType="num">
                                      <p:cBhvr additive="base">
                                        <p:cTn id="73" dur="500" fill="hold"/>
                                        <p:tgtEl>
                                          <p:spTgt spid="177175"/>
                                        </p:tgtEl>
                                        <p:attrNameLst>
                                          <p:attrName>ppt_x</p:attrName>
                                        </p:attrNameLst>
                                      </p:cBhvr>
                                      <p:tavLst>
                                        <p:tav tm="0">
                                          <p:val>
                                            <p:strVal val="#ppt_x"/>
                                          </p:val>
                                        </p:tav>
                                        <p:tav tm="100000">
                                          <p:val>
                                            <p:strVal val="#ppt_x"/>
                                          </p:val>
                                        </p:tav>
                                      </p:tavLst>
                                    </p:anim>
                                    <p:anim calcmode="lin" valueType="num">
                                      <p:cBhvr additive="base">
                                        <p:cTn id="74" dur="500" fill="hold"/>
                                        <p:tgtEl>
                                          <p:spTgt spid="177175"/>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177172"/>
                                        </p:tgtEl>
                                        <p:attrNameLst>
                                          <p:attrName>style.visibility</p:attrName>
                                        </p:attrNameLst>
                                      </p:cBhvr>
                                      <p:to>
                                        <p:strVal val="visible"/>
                                      </p:to>
                                    </p:set>
                                    <p:anim calcmode="lin" valueType="num">
                                      <p:cBhvr additive="base">
                                        <p:cTn id="77" dur="500" fill="hold"/>
                                        <p:tgtEl>
                                          <p:spTgt spid="177172"/>
                                        </p:tgtEl>
                                        <p:attrNameLst>
                                          <p:attrName>ppt_x</p:attrName>
                                        </p:attrNameLst>
                                      </p:cBhvr>
                                      <p:tavLst>
                                        <p:tav tm="0">
                                          <p:val>
                                            <p:strVal val="#ppt_x"/>
                                          </p:val>
                                        </p:tav>
                                        <p:tav tm="100000">
                                          <p:val>
                                            <p:strVal val="#ppt_x"/>
                                          </p:val>
                                        </p:tav>
                                      </p:tavLst>
                                    </p:anim>
                                    <p:anim calcmode="lin" valueType="num">
                                      <p:cBhvr additive="base">
                                        <p:cTn id="78" dur="500" fill="hold"/>
                                        <p:tgtEl>
                                          <p:spTgt spid="177172"/>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30"/>
                                        </p:tgtEl>
                                        <p:attrNameLst>
                                          <p:attrName>style.visibility</p:attrName>
                                        </p:attrNameLst>
                                      </p:cBhvr>
                                      <p:to>
                                        <p:strVal val="visible"/>
                                      </p:to>
                                    </p:set>
                                    <p:anim calcmode="lin" valueType="num">
                                      <p:cBhvr additive="base">
                                        <p:cTn id="81" dur="500" fill="hold"/>
                                        <p:tgtEl>
                                          <p:spTgt spid="30"/>
                                        </p:tgtEl>
                                        <p:attrNameLst>
                                          <p:attrName>ppt_x</p:attrName>
                                        </p:attrNameLst>
                                      </p:cBhvr>
                                      <p:tavLst>
                                        <p:tav tm="0">
                                          <p:val>
                                            <p:strVal val="#ppt_x"/>
                                          </p:val>
                                        </p:tav>
                                        <p:tav tm="100000">
                                          <p:val>
                                            <p:strVal val="#ppt_x"/>
                                          </p:val>
                                        </p:tav>
                                      </p:tavLst>
                                    </p:anim>
                                    <p:anim calcmode="lin" valueType="num">
                                      <p:cBhvr additive="base">
                                        <p:cTn id="82"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31"/>
                                        </p:tgtEl>
                                        <p:attrNameLst>
                                          <p:attrName>style.visibility</p:attrName>
                                        </p:attrNameLst>
                                      </p:cBhvr>
                                      <p:to>
                                        <p:strVal val="visible"/>
                                      </p:to>
                                    </p:set>
                                    <p:anim calcmode="lin" valueType="num">
                                      <p:cBhvr additive="base">
                                        <p:cTn id="87" dur="500" fill="hold"/>
                                        <p:tgtEl>
                                          <p:spTgt spid="31"/>
                                        </p:tgtEl>
                                        <p:attrNameLst>
                                          <p:attrName>ppt_x</p:attrName>
                                        </p:attrNameLst>
                                      </p:cBhvr>
                                      <p:tavLst>
                                        <p:tav tm="0">
                                          <p:val>
                                            <p:strVal val="#ppt_x"/>
                                          </p:val>
                                        </p:tav>
                                        <p:tav tm="100000">
                                          <p:val>
                                            <p:strVal val="#ppt_x"/>
                                          </p:val>
                                        </p:tav>
                                      </p:tavLst>
                                    </p:anim>
                                    <p:anim calcmode="lin" valueType="num">
                                      <p:cBhvr additive="base">
                                        <p:cTn id="8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64" grpId="0" animBg="1"/>
      <p:bldP spid="177165" grpId="0" animBg="1"/>
      <p:bldP spid="177166" grpId="0" animBg="1"/>
      <p:bldP spid="177167" grpId="0" animBg="1"/>
      <p:bldP spid="177168" grpId="0" animBg="1"/>
      <p:bldP spid="177169" grpId="0"/>
      <p:bldP spid="177170" grpId="0" animBg="1"/>
      <p:bldP spid="177171" grpId="0" animBg="1"/>
      <p:bldP spid="177172" grpId="0" animBg="1"/>
      <p:bldP spid="177173" grpId="0" animBg="1"/>
      <p:bldP spid="177174" grpId="0" animBg="1"/>
      <p:bldP spid="177175" grpId="0" animBg="1"/>
      <p:bldP spid="30" grpId="0" animBg="1"/>
      <p:bldP spid="3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fr-FR" sz="3300"/>
              <a:t>Intermediary step 2</a:t>
            </a:r>
          </a:p>
        </p:txBody>
      </p:sp>
      <p:sp>
        <p:nvSpPr>
          <p:cNvPr id="20483" name="Rectangle 3"/>
          <p:cNvSpPr>
            <a:spLocks noChangeArrowheads="1"/>
          </p:cNvSpPr>
          <p:nvPr/>
        </p:nvSpPr>
        <p:spPr bwMode="auto">
          <a:xfrm>
            <a:off x="3440906" y="951310"/>
            <a:ext cx="1543050" cy="800100"/>
          </a:xfrm>
          <a:prstGeom prst="rect">
            <a:avLst/>
          </a:prstGeom>
          <a:solidFill>
            <a:srgbClr val="99CC00"/>
          </a:solidFill>
          <a:ln w="9525">
            <a:solidFill>
              <a:schemeClr val="tx1"/>
            </a:solidFill>
            <a:miter lim="800000"/>
            <a:headEnd/>
            <a:tailEnd/>
          </a:ln>
        </p:spPr>
        <p:txBody>
          <a:bodyPr wrap="none" lIns="68555" tIns="34277" rIns="68555" bIns="34277" anchor="ctr"/>
          <a:lstStyle/>
          <a:p>
            <a:pPr algn="ctr"/>
            <a:r>
              <a:rPr lang="fr-FR" sz="1350">
                <a:latin typeface="Times New Roman" pitchFamily="18" charset="0"/>
              </a:rPr>
              <a:t>Total sales variance</a:t>
            </a:r>
          </a:p>
          <a:p>
            <a:pPr algn="ctr"/>
            <a:r>
              <a:rPr lang="fr-FR" sz="1350">
                <a:latin typeface="Times New Roman" pitchFamily="18" charset="0"/>
              </a:rPr>
              <a:t>6,000,000 F</a:t>
            </a:r>
          </a:p>
        </p:txBody>
      </p:sp>
      <p:sp>
        <p:nvSpPr>
          <p:cNvPr id="20484" name="Rectangle 4"/>
          <p:cNvSpPr>
            <a:spLocks noChangeArrowheads="1"/>
          </p:cNvSpPr>
          <p:nvPr/>
        </p:nvSpPr>
        <p:spPr bwMode="auto">
          <a:xfrm>
            <a:off x="2412206" y="2151460"/>
            <a:ext cx="1543050" cy="742950"/>
          </a:xfrm>
          <a:prstGeom prst="rect">
            <a:avLst/>
          </a:prstGeom>
          <a:solidFill>
            <a:srgbClr val="FF6600"/>
          </a:solidFill>
          <a:ln w="9525">
            <a:solidFill>
              <a:schemeClr val="tx1"/>
            </a:solidFill>
            <a:miter lim="800000"/>
            <a:headEnd/>
            <a:tailEnd/>
          </a:ln>
        </p:spPr>
        <p:txBody>
          <a:bodyPr wrap="none" lIns="68555" tIns="34277" rIns="68555" bIns="34277" anchor="ctr"/>
          <a:lstStyle/>
          <a:p>
            <a:pPr algn="ctr"/>
            <a:r>
              <a:rPr lang="fr-FR" sz="1350">
                <a:latin typeface="Times New Roman" pitchFamily="18" charset="0"/>
              </a:rPr>
              <a:t>Sales price variance</a:t>
            </a:r>
          </a:p>
          <a:p>
            <a:pPr algn="ctr"/>
            <a:r>
              <a:rPr lang="fr-FR" sz="1350">
                <a:latin typeface="Times New Roman" pitchFamily="18" charset="0"/>
              </a:rPr>
              <a:t>7,500,000 U</a:t>
            </a:r>
          </a:p>
        </p:txBody>
      </p:sp>
      <p:sp>
        <p:nvSpPr>
          <p:cNvPr id="20485" name="Rectangle 5"/>
          <p:cNvSpPr>
            <a:spLocks noChangeArrowheads="1"/>
          </p:cNvSpPr>
          <p:nvPr/>
        </p:nvSpPr>
        <p:spPr bwMode="auto">
          <a:xfrm>
            <a:off x="4298156" y="2151460"/>
            <a:ext cx="1543050" cy="742950"/>
          </a:xfrm>
          <a:prstGeom prst="rect">
            <a:avLst/>
          </a:prstGeom>
          <a:solidFill>
            <a:srgbClr val="99CC00"/>
          </a:solidFill>
          <a:ln w="9525">
            <a:solidFill>
              <a:schemeClr val="tx1"/>
            </a:solidFill>
            <a:miter lim="800000"/>
            <a:headEnd/>
            <a:tailEnd/>
          </a:ln>
        </p:spPr>
        <p:txBody>
          <a:bodyPr wrap="none" lIns="68555" tIns="34277" rIns="68555" bIns="34277" anchor="ctr"/>
          <a:lstStyle/>
          <a:p>
            <a:pPr algn="ctr"/>
            <a:r>
              <a:rPr lang="fr-FR" sz="1350">
                <a:latin typeface="Times New Roman" pitchFamily="18" charset="0"/>
              </a:rPr>
              <a:t>Sales-volume</a:t>
            </a:r>
          </a:p>
          <a:p>
            <a:pPr algn="ctr"/>
            <a:r>
              <a:rPr lang="fr-FR" sz="1350">
                <a:latin typeface="Times New Roman" pitchFamily="18" charset="0"/>
              </a:rPr>
              <a:t>Variance on sales</a:t>
            </a:r>
          </a:p>
          <a:p>
            <a:pPr algn="ctr"/>
            <a:r>
              <a:rPr lang="fr-FR" sz="1350">
                <a:latin typeface="Times New Roman" pitchFamily="18" charset="0"/>
              </a:rPr>
              <a:t>13,500,000 F</a:t>
            </a:r>
          </a:p>
        </p:txBody>
      </p:sp>
      <p:sp>
        <p:nvSpPr>
          <p:cNvPr id="20486" name="Line 6"/>
          <p:cNvSpPr>
            <a:spLocks noChangeShapeType="1"/>
          </p:cNvSpPr>
          <p:nvPr/>
        </p:nvSpPr>
        <p:spPr bwMode="auto">
          <a:xfrm>
            <a:off x="4183856" y="1751410"/>
            <a:ext cx="1191" cy="171450"/>
          </a:xfrm>
          <a:prstGeom prst="line">
            <a:avLst/>
          </a:prstGeom>
          <a:noFill/>
          <a:ln w="9525">
            <a:solidFill>
              <a:schemeClr val="tx1"/>
            </a:solidFill>
            <a:round/>
            <a:headEnd/>
            <a:tailEnd/>
          </a:ln>
        </p:spPr>
        <p:txBody>
          <a:bodyPr/>
          <a:lstStyle/>
          <a:p>
            <a:endParaRPr lang="fr-FR" sz="1350"/>
          </a:p>
        </p:txBody>
      </p:sp>
      <p:sp>
        <p:nvSpPr>
          <p:cNvPr id="20487" name="Line 7"/>
          <p:cNvSpPr>
            <a:spLocks noChangeShapeType="1"/>
          </p:cNvSpPr>
          <p:nvPr/>
        </p:nvSpPr>
        <p:spPr bwMode="auto">
          <a:xfrm>
            <a:off x="3326606" y="1922860"/>
            <a:ext cx="1657350" cy="1190"/>
          </a:xfrm>
          <a:prstGeom prst="line">
            <a:avLst/>
          </a:prstGeom>
          <a:noFill/>
          <a:ln w="9525">
            <a:solidFill>
              <a:schemeClr val="tx1"/>
            </a:solidFill>
            <a:round/>
            <a:headEnd/>
            <a:tailEnd/>
          </a:ln>
        </p:spPr>
        <p:txBody>
          <a:bodyPr/>
          <a:lstStyle/>
          <a:p>
            <a:endParaRPr lang="fr-FR" sz="1350"/>
          </a:p>
        </p:txBody>
      </p:sp>
      <p:sp>
        <p:nvSpPr>
          <p:cNvPr id="20488" name="Line 8"/>
          <p:cNvSpPr>
            <a:spLocks noChangeShapeType="1"/>
          </p:cNvSpPr>
          <p:nvPr/>
        </p:nvSpPr>
        <p:spPr bwMode="auto">
          <a:xfrm>
            <a:off x="3326606" y="1922860"/>
            <a:ext cx="1191" cy="171450"/>
          </a:xfrm>
          <a:prstGeom prst="line">
            <a:avLst/>
          </a:prstGeom>
          <a:noFill/>
          <a:ln w="9525">
            <a:solidFill>
              <a:schemeClr val="tx1"/>
            </a:solidFill>
            <a:round/>
            <a:headEnd/>
            <a:tailEnd type="triangle" w="med" len="med"/>
          </a:ln>
        </p:spPr>
        <p:txBody>
          <a:bodyPr/>
          <a:lstStyle/>
          <a:p>
            <a:endParaRPr lang="fr-FR" sz="1350"/>
          </a:p>
        </p:txBody>
      </p:sp>
      <p:sp>
        <p:nvSpPr>
          <p:cNvPr id="20489" name="Line 9"/>
          <p:cNvSpPr>
            <a:spLocks noChangeShapeType="1"/>
          </p:cNvSpPr>
          <p:nvPr/>
        </p:nvSpPr>
        <p:spPr bwMode="auto">
          <a:xfrm>
            <a:off x="4983956" y="1922860"/>
            <a:ext cx="1191" cy="171450"/>
          </a:xfrm>
          <a:prstGeom prst="line">
            <a:avLst/>
          </a:prstGeom>
          <a:noFill/>
          <a:ln w="9525">
            <a:solidFill>
              <a:schemeClr val="tx1"/>
            </a:solidFill>
            <a:round/>
            <a:headEnd/>
            <a:tailEnd type="triangle" w="med" len="med"/>
          </a:ln>
        </p:spPr>
        <p:txBody>
          <a:bodyPr/>
          <a:lstStyle/>
          <a:p>
            <a:endParaRPr lang="fr-FR" sz="1350"/>
          </a:p>
        </p:txBody>
      </p:sp>
      <p:sp>
        <p:nvSpPr>
          <p:cNvPr id="20490" name="Rectangle 6"/>
          <p:cNvSpPr>
            <a:spLocks noChangeArrowheads="1"/>
          </p:cNvSpPr>
          <p:nvPr/>
        </p:nvSpPr>
        <p:spPr bwMode="auto">
          <a:xfrm>
            <a:off x="3437335" y="3295650"/>
            <a:ext cx="1543050" cy="734616"/>
          </a:xfrm>
          <a:prstGeom prst="rect">
            <a:avLst/>
          </a:prstGeom>
          <a:solidFill>
            <a:srgbClr val="FFCC00"/>
          </a:solidFill>
          <a:ln w="9525">
            <a:solidFill>
              <a:schemeClr val="tx1"/>
            </a:solidFill>
            <a:miter lim="800000"/>
            <a:headEnd/>
            <a:tailEnd/>
          </a:ln>
        </p:spPr>
        <p:txBody>
          <a:bodyPr wrap="none" lIns="68555" tIns="34277" rIns="68555" bIns="34277" anchor="ctr"/>
          <a:lstStyle/>
          <a:p>
            <a:pPr algn="ctr"/>
            <a:r>
              <a:rPr lang="fr-FR" sz="1350">
                <a:latin typeface="Times New Roman" pitchFamily="18" charset="0"/>
              </a:rPr>
              <a:t>Sales-mix</a:t>
            </a:r>
          </a:p>
          <a:p>
            <a:pPr algn="ctr"/>
            <a:r>
              <a:rPr lang="fr-FR" sz="1350">
                <a:latin typeface="Times New Roman" pitchFamily="18" charset="0"/>
              </a:rPr>
              <a:t>Variance</a:t>
            </a:r>
          </a:p>
          <a:p>
            <a:pPr algn="ctr"/>
            <a:r>
              <a:rPr lang="fr-FR" sz="1350">
                <a:latin typeface="Times New Roman" pitchFamily="18" charset="0"/>
              </a:rPr>
              <a:t>7,500,000 F</a:t>
            </a:r>
          </a:p>
        </p:txBody>
      </p:sp>
      <p:sp>
        <p:nvSpPr>
          <p:cNvPr id="20491" name="Rectangle 7"/>
          <p:cNvSpPr>
            <a:spLocks noChangeArrowheads="1"/>
          </p:cNvSpPr>
          <p:nvPr/>
        </p:nvSpPr>
        <p:spPr bwMode="auto">
          <a:xfrm>
            <a:off x="5208985" y="3295650"/>
            <a:ext cx="1543050" cy="734616"/>
          </a:xfrm>
          <a:prstGeom prst="rect">
            <a:avLst/>
          </a:prstGeom>
          <a:solidFill>
            <a:srgbClr val="FFCC00"/>
          </a:solidFill>
          <a:ln w="9525">
            <a:solidFill>
              <a:schemeClr val="tx1"/>
            </a:solidFill>
            <a:miter lim="800000"/>
            <a:headEnd/>
            <a:tailEnd/>
          </a:ln>
        </p:spPr>
        <p:txBody>
          <a:bodyPr wrap="none" lIns="68555" tIns="34277" rIns="68555" bIns="34277" anchor="ctr"/>
          <a:lstStyle/>
          <a:p>
            <a:pPr algn="ctr"/>
            <a:r>
              <a:rPr lang="fr-FR" sz="1350">
                <a:latin typeface="Times New Roman" pitchFamily="18" charset="0"/>
              </a:rPr>
              <a:t>Sales-quantity</a:t>
            </a:r>
          </a:p>
          <a:p>
            <a:pPr algn="ctr"/>
            <a:r>
              <a:rPr lang="fr-FR" sz="1350">
                <a:latin typeface="Times New Roman" pitchFamily="18" charset="0"/>
              </a:rPr>
              <a:t>Variance</a:t>
            </a:r>
          </a:p>
          <a:p>
            <a:pPr algn="ctr"/>
            <a:r>
              <a:rPr lang="fr-FR" sz="1350">
                <a:latin typeface="Times New Roman" pitchFamily="18" charset="0"/>
              </a:rPr>
              <a:t>6,000,000 F</a:t>
            </a:r>
          </a:p>
        </p:txBody>
      </p:sp>
      <p:sp>
        <p:nvSpPr>
          <p:cNvPr id="20492" name="Line 10"/>
          <p:cNvSpPr>
            <a:spLocks noChangeShapeType="1"/>
          </p:cNvSpPr>
          <p:nvPr/>
        </p:nvSpPr>
        <p:spPr bwMode="auto">
          <a:xfrm>
            <a:off x="5094685" y="2895600"/>
            <a:ext cx="0" cy="171450"/>
          </a:xfrm>
          <a:prstGeom prst="line">
            <a:avLst/>
          </a:prstGeom>
          <a:noFill/>
          <a:ln w="9525">
            <a:solidFill>
              <a:schemeClr val="tx1"/>
            </a:solidFill>
            <a:round/>
            <a:headEnd/>
            <a:tailEnd/>
          </a:ln>
        </p:spPr>
        <p:txBody>
          <a:bodyPr/>
          <a:lstStyle/>
          <a:p>
            <a:endParaRPr lang="fr-FR" sz="1350"/>
          </a:p>
        </p:txBody>
      </p:sp>
      <p:sp>
        <p:nvSpPr>
          <p:cNvPr id="20493" name="Line 11"/>
          <p:cNvSpPr>
            <a:spLocks noChangeShapeType="1"/>
          </p:cNvSpPr>
          <p:nvPr/>
        </p:nvSpPr>
        <p:spPr bwMode="auto">
          <a:xfrm>
            <a:off x="4237435" y="3067050"/>
            <a:ext cx="1657350" cy="0"/>
          </a:xfrm>
          <a:prstGeom prst="line">
            <a:avLst/>
          </a:prstGeom>
          <a:noFill/>
          <a:ln w="9525">
            <a:solidFill>
              <a:schemeClr val="tx1"/>
            </a:solidFill>
            <a:round/>
            <a:headEnd/>
            <a:tailEnd/>
          </a:ln>
        </p:spPr>
        <p:txBody>
          <a:bodyPr/>
          <a:lstStyle/>
          <a:p>
            <a:endParaRPr lang="fr-FR" sz="1350"/>
          </a:p>
        </p:txBody>
      </p:sp>
      <p:sp>
        <p:nvSpPr>
          <p:cNvPr id="20494" name="Line 12"/>
          <p:cNvSpPr>
            <a:spLocks noChangeShapeType="1"/>
          </p:cNvSpPr>
          <p:nvPr/>
        </p:nvSpPr>
        <p:spPr bwMode="auto">
          <a:xfrm>
            <a:off x="4237435" y="3067050"/>
            <a:ext cx="0" cy="171450"/>
          </a:xfrm>
          <a:prstGeom prst="line">
            <a:avLst/>
          </a:prstGeom>
          <a:noFill/>
          <a:ln w="9525">
            <a:solidFill>
              <a:schemeClr val="tx1"/>
            </a:solidFill>
            <a:round/>
            <a:headEnd/>
            <a:tailEnd type="triangle" w="med" len="med"/>
          </a:ln>
        </p:spPr>
        <p:txBody>
          <a:bodyPr/>
          <a:lstStyle/>
          <a:p>
            <a:endParaRPr lang="fr-FR" sz="1350"/>
          </a:p>
        </p:txBody>
      </p:sp>
      <p:sp>
        <p:nvSpPr>
          <p:cNvPr id="20495" name="Line 13"/>
          <p:cNvSpPr>
            <a:spLocks noChangeShapeType="1"/>
          </p:cNvSpPr>
          <p:nvPr/>
        </p:nvSpPr>
        <p:spPr bwMode="auto">
          <a:xfrm>
            <a:off x="5894785" y="3067050"/>
            <a:ext cx="0" cy="171450"/>
          </a:xfrm>
          <a:prstGeom prst="line">
            <a:avLst/>
          </a:prstGeom>
          <a:noFill/>
          <a:ln w="9525">
            <a:solidFill>
              <a:schemeClr val="tx1"/>
            </a:solidFill>
            <a:round/>
            <a:headEnd/>
            <a:tailEnd type="triangle" w="med" len="med"/>
          </a:ln>
        </p:spPr>
        <p:txBody>
          <a:bodyPr/>
          <a:lstStyle/>
          <a:p>
            <a:endParaRPr lang="fr-FR" sz="135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Espace réservé du numéro de diapositive 5"/>
          <p:cNvSpPr txBox="1">
            <a:spLocks noGrp="1"/>
          </p:cNvSpPr>
          <p:nvPr/>
        </p:nvSpPr>
        <p:spPr bwMode="auto">
          <a:xfrm>
            <a:off x="6057900" y="4683919"/>
            <a:ext cx="1600200" cy="357188"/>
          </a:xfrm>
          <a:prstGeom prst="rect">
            <a:avLst/>
          </a:prstGeom>
          <a:noFill/>
          <a:ln w="9525">
            <a:noFill/>
            <a:miter lim="800000"/>
            <a:headEnd/>
            <a:tailEnd/>
          </a:ln>
        </p:spPr>
        <p:txBody>
          <a:bodyPr/>
          <a:lstStyle/>
          <a:p>
            <a:pPr algn="r"/>
            <a:endParaRPr lang="fr-FR" sz="1050"/>
          </a:p>
        </p:txBody>
      </p:sp>
      <p:sp>
        <p:nvSpPr>
          <p:cNvPr id="21507" name="Rectangle 2"/>
          <p:cNvSpPr>
            <a:spLocks noGrp="1" noChangeArrowheads="1"/>
          </p:cNvSpPr>
          <p:nvPr>
            <p:ph type="title"/>
          </p:nvPr>
        </p:nvSpPr>
        <p:spPr>
          <a:xfrm>
            <a:off x="355846" y="309019"/>
            <a:ext cx="8464632" cy="966587"/>
          </a:xfrm>
        </p:spPr>
        <p:txBody>
          <a:bodyPr/>
          <a:lstStyle/>
          <a:p>
            <a:pPr eaLnBrk="1" hangingPunct="1"/>
            <a:r>
              <a:rPr lang="fr-FR" dirty="0"/>
              <a:t>Sales Variance Formulas for </a:t>
            </a:r>
            <a:r>
              <a:rPr lang="fr-FR" dirty="0">
                <a:solidFill>
                  <a:schemeClr val="accent2"/>
                </a:solidFill>
              </a:rPr>
              <a:t>Portfolio</a:t>
            </a:r>
            <a:r>
              <a:rPr lang="fr-FR" dirty="0"/>
              <a:t> </a:t>
            </a:r>
            <a:r>
              <a:rPr lang="fr-FR" dirty="0" err="1"/>
              <a:t>analysis</a:t>
            </a:r>
            <a:endParaRPr lang="fr-FR" dirty="0"/>
          </a:p>
        </p:txBody>
      </p:sp>
      <p:sp>
        <p:nvSpPr>
          <p:cNvPr id="21508" name="Text Box 3"/>
          <p:cNvSpPr txBox="1">
            <a:spLocks noChangeArrowheads="1"/>
          </p:cNvSpPr>
          <p:nvPr/>
        </p:nvSpPr>
        <p:spPr bwMode="auto">
          <a:xfrm>
            <a:off x="1485900" y="3086100"/>
            <a:ext cx="6572250" cy="1592717"/>
          </a:xfrm>
          <a:prstGeom prst="rect">
            <a:avLst/>
          </a:prstGeom>
          <a:noFill/>
          <a:ln w="9525">
            <a:noFill/>
            <a:miter lim="800000"/>
            <a:headEnd/>
            <a:tailEnd/>
          </a:ln>
        </p:spPr>
        <p:txBody>
          <a:bodyPr lIns="68555" tIns="34277" rIns="68555" bIns="34277">
            <a:spAutoFit/>
          </a:bodyPr>
          <a:lstStyle/>
          <a:p>
            <a:pPr eaLnBrk="0" hangingPunct="0">
              <a:spcBef>
                <a:spcPct val="50000"/>
              </a:spcBef>
            </a:pPr>
            <a:r>
              <a:rPr lang="fr-FR">
                <a:latin typeface="Times New Roman" pitchFamily="18" charset="0"/>
              </a:rPr>
              <a:t>AQS: Actual Quantities Sold		BSP: Budgeted Selling Price </a:t>
            </a:r>
          </a:p>
          <a:p>
            <a:pPr eaLnBrk="0" hangingPunct="0">
              <a:spcBef>
                <a:spcPct val="50000"/>
              </a:spcBef>
            </a:pPr>
            <a:r>
              <a:rPr lang="fr-FR">
                <a:latin typeface="Times New Roman" pitchFamily="18" charset="0"/>
              </a:rPr>
              <a:t>BQS: Budgeted quantities Sold 	ASP: Actual Selling Price</a:t>
            </a:r>
          </a:p>
          <a:p>
            <a:pPr eaLnBrk="0" hangingPunct="0">
              <a:spcBef>
                <a:spcPct val="50000"/>
              </a:spcBef>
            </a:pPr>
            <a:r>
              <a:rPr lang="fr-FR">
                <a:latin typeface="Times New Roman" pitchFamily="18" charset="0"/>
              </a:rPr>
              <a:t>pcu: per composite unit</a:t>
            </a:r>
            <a:r>
              <a:rPr lang="fr-FR" sz="1350"/>
              <a:t> </a:t>
            </a:r>
            <a:r>
              <a:rPr lang="fr-FR">
                <a:latin typeface="Times New Roman" pitchFamily="18" charset="0"/>
              </a:rPr>
              <a:t>		Flexed: for actual mix</a:t>
            </a:r>
          </a:p>
          <a:p>
            <a:pPr eaLnBrk="0" hangingPunct="0">
              <a:spcBef>
                <a:spcPct val="50000"/>
              </a:spcBef>
            </a:pPr>
            <a:endParaRPr lang="fr-FR">
              <a:latin typeface="Times New Roman" pitchFamily="18" charset="0"/>
            </a:endParaRPr>
          </a:p>
        </p:txBody>
      </p:sp>
      <p:sp>
        <p:nvSpPr>
          <p:cNvPr id="21509" name="Text Box 4"/>
          <p:cNvSpPr txBox="1">
            <a:spLocks noChangeArrowheads="1"/>
          </p:cNvSpPr>
          <p:nvPr/>
        </p:nvSpPr>
        <p:spPr bwMode="auto">
          <a:xfrm>
            <a:off x="1771650" y="2007394"/>
            <a:ext cx="6115050" cy="346222"/>
          </a:xfrm>
          <a:prstGeom prst="rect">
            <a:avLst/>
          </a:prstGeom>
          <a:noFill/>
          <a:ln w="9525">
            <a:solidFill>
              <a:schemeClr val="tx1"/>
            </a:solidFill>
            <a:miter lim="800000"/>
            <a:headEnd/>
            <a:tailEnd/>
          </a:ln>
        </p:spPr>
        <p:txBody>
          <a:bodyPr lIns="68555" tIns="34277" rIns="68555" bIns="34277">
            <a:spAutoFit/>
          </a:bodyPr>
          <a:lstStyle/>
          <a:p>
            <a:pPr eaLnBrk="0" hangingPunct="0">
              <a:spcBef>
                <a:spcPct val="50000"/>
              </a:spcBef>
            </a:pPr>
            <a:r>
              <a:rPr lang="fr-FR">
                <a:latin typeface="Times New Roman" pitchFamily="18" charset="0"/>
              </a:rPr>
              <a:t>Sales-Quantity Var.= (AQS- BQS) x BSP pcu</a:t>
            </a:r>
          </a:p>
        </p:txBody>
      </p:sp>
      <p:sp>
        <p:nvSpPr>
          <p:cNvPr id="21510" name="Text Box 5"/>
          <p:cNvSpPr txBox="1">
            <a:spLocks noChangeArrowheads="1"/>
          </p:cNvSpPr>
          <p:nvPr/>
        </p:nvSpPr>
        <p:spPr bwMode="auto">
          <a:xfrm>
            <a:off x="1771650" y="2521744"/>
            <a:ext cx="6115050" cy="346222"/>
          </a:xfrm>
          <a:prstGeom prst="rect">
            <a:avLst/>
          </a:prstGeom>
          <a:noFill/>
          <a:ln w="9525">
            <a:solidFill>
              <a:schemeClr val="tx1"/>
            </a:solidFill>
            <a:miter lim="800000"/>
            <a:headEnd/>
            <a:tailEnd/>
          </a:ln>
        </p:spPr>
        <p:txBody>
          <a:bodyPr lIns="68555" tIns="34277" rIns="68555" bIns="34277">
            <a:spAutoFit/>
          </a:bodyPr>
          <a:lstStyle/>
          <a:p>
            <a:pPr eaLnBrk="0" hangingPunct="0">
              <a:spcBef>
                <a:spcPct val="50000"/>
              </a:spcBef>
            </a:pPr>
            <a:r>
              <a:rPr lang="fr-FR">
                <a:latin typeface="Times New Roman" pitchFamily="18" charset="0"/>
              </a:rPr>
              <a:t>Sales-Mix Var.= (Flexed BSP pcu - BSP pcu) x Actual Q.</a:t>
            </a:r>
          </a:p>
        </p:txBody>
      </p:sp>
      <p:sp>
        <p:nvSpPr>
          <p:cNvPr id="21511" name="Text Box 6"/>
          <p:cNvSpPr txBox="1">
            <a:spLocks noChangeArrowheads="1"/>
          </p:cNvSpPr>
          <p:nvPr/>
        </p:nvSpPr>
        <p:spPr bwMode="auto">
          <a:xfrm>
            <a:off x="1771650" y="1543050"/>
            <a:ext cx="6115050" cy="346222"/>
          </a:xfrm>
          <a:prstGeom prst="rect">
            <a:avLst/>
          </a:prstGeom>
          <a:noFill/>
          <a:ln w="9525">
            <a:solidFill>
              <a:schemeClr val="tx1"/>
            </a:solidFill>
            <a:miter lim="800000"/>
            <a:headEnd/>
            <a:tailEnd/>
          </a:ln>
        </p:spPr>
        <p:txBody>
          <a:bodyPr lIns="68555" tIns="34277" rIns="68555" bIns="34277">
            <a:spAutoFit/>
          </a:bodyPr>
          <a:lstStyle/>
          <a:p>
            <a:pPr eaLnBrk="0" hangingPunct="0">
              <a:spcBef>
                <a:spcPct val="50000"/>
              </a:spcBef>
            </a:pPr>
            <a:r>
              <a:rPr lang="fr-FR">
                <a:latin typeface="Times New Roman" pitchFamily="18" charset="0"/>
              </a:rPr>
              <a:t>Sales-Price Var.= (ASP pcu – Flexed BSP pcu) x Actual Q.</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fr-FR"/>
              <a:t>Market size &amp; market share variances</a:t>
            </a:r>
          </a:p>
        </p:txBody>
      </p:sp>
      <p:sp>
        <p:nvSpPr>
          <p:cNvPr id="22531" name="Rectangle 3"/>
          <p:cNvSpPr>
            <a:spLocks noChangeArrowheads="1"/>
          </p:cNvSpPr>
          <p:nvPr/>
        </p:nvSpPr>
        <p:spPr bwMode="auto">
          <a:xfrm>
            <a:off x="3115866" y="951310"/>
            <a:ext cx="1543050" cy="514350"/>
          </a:xfrm>
          <a:prstGeom prst="rect">
            <a:avLst/>
          </a:prstGeom>
          <a:solidFill>
            <a:srgbClr val="FF6600"/>
          </a:solidFill>
          <a:ln w="9525">
            <a:solidFill>
              <a:schemeClr val="tx1"/>
            </a:solidFill>
            <a:miter lim="800000"/>
            <a:headEnd/>
            <a:tailEnd/>
          </a:ln>
        </p:spPr>
        <p:txBody>
          <a:bodyPr wrap="none" lIns="68555" tIns="34277" rIns="68555" bIns="34277" anchor="ctr"/>
          <a:lstStyle/>
          <a:p>
            <a:pPr algn="ctr"/>
            <a:r>
              <a:rPr lang="fr-FR" sz="1350"/>
              <a:t>Total sales variance</a:t>
            </a:r>
            <a:endParaRPr lang="fr-FR" sz="1350">
              <a:latin typeface="Times New Roman" pitchFamily="18" charset="0"/>
            </a:endParaRPr>
          </a:p>
          <a:p>
            <a:pPr algn="ctr"/>
            <a:r>
              <a:rPr lang="fr-FR" sz="1350">
                <a:latin typeface="Times New Roman" pitchFamily="18" charset="0"/>
              </a:rPr>
              <a:t>Variance</a:t>
            </a:r>
          </a:p>
        </p:txBody>
      </p:sp>
      <p:sp>
        <p:nvSpPr>
          <p:cNvPr id="22532" name="Rectangle 4"/>
          <p:cNvSpPr>
            <a:spLocks noChangeArrowheads="1"/>
          </p:cNvSpPr>
          <p:nvPr/>
        </p:nvSpPr>
        <p:spPr bwMode="auto">
          <a:xfrm>
            <a:off x="2087166" y="1865710"/>
            <a:ext cx="1543050" cy="514350"/>
          </a:xfrm>
          <a:prstGeom prst="rect">
            <a:avLst/>
          </a:prstGeom>
          <a:solidFill>
            <a:srgbClr val="FF9900"/>
          </a:solidFill>
          <a:ln w="9525">
            <a:solidFill>
              <a:schemeClr val="tx1"/>
            </a:solidFill>
            <a:miter lim="800000"/>
            <a:headEnd/>
            <a:tailEnd/>
          </a:ln>
        </p:spPr>
        <p:txBody>
          <a:bodyPr wrap="none" lIns="68555" tIns="34277" rIns="68555" bIns="34277" anchor="ctr"/>
          <a:lstStyle/>
          <a:p>
            <a:pPr algn="ctr"/>
            <a:r>
              <a:rPr lang="fr-FR" sz="1350"/>
              <a:t>Sales price variance</a:t>
            </a:r>
            <a:endParaRPr lang="fr-FR" sz="1350">
              <a:latin typeface="Times New Roman" pitchFamily="18" charset="0"/>
            </a:endParaRPr>
          </a:p>
          <a:p>
            <a:pPr algn="ctr"/>
            <a:r>
              <a:rPr lang="fr-FR" sz="1350">
                <a:latin typeface="Times New Roman" pitchFamily="18" charset="0"/>
              </a:rPr>
              <a:t>Variance</a:t>
            </a:r>
          </a:p>
        </p:txBody>
      </p:sp>
      <p:sp>
        <p:nvSpPr>
          <p:cNvPr id="22533" name="Rectangle 5"/>
          <p:cNvSpPr>
            <a:spLocks noChangeArrowheads="1"/>
          </p:cNvSpPr>
          <p:nvPr/>
        </p:nvSpPr>
        <p:spPr bwMode="auto">
          <a:xfrm>
            <a:off x="3946922" y="1839516"/>
            <a:ext cx="1543050" cy="514350"/>
          </a:xfrm>
          <a:prstGeom prst="rect">
            <a:avLst/>
          </a:prstGeom>
          <a:solidFill>
            <a:srgbClr val="FF9900"/>
          </a:solidFill>
          <a:ln w="9525">
            <a:solidFill>
              <a:schemeClr val="tx1"/>
            </a:solidFill>
            <a:miter lim="800000"/>
            <a:headEnd/>
            <a:tailEnd/>
          </a:ln>
        </p:spPr>
        <p:txBody>
          <a:bodyPr wrap="none" lIns="68555" tIns="34277" rIns="68555" bIns="34277" anchor="ctr"/>
          <a:lstStyle/>
          <a:p>
            <a:pPr algn="ctr"/>
            <a:r>
              <a:rPr lang="fr-FR" sz="1350"/>
              <a:t>Sales-volume</a:t>
            </a:r>
          </a:p>
          <a:p>
            <a:pPr algn="ctr"/>
            <a:r>
              <a:rPr lang="fr-FR" sz="1350"/>
              <a:t>Variance on sales</a:t>
            </a:r>
          </a:p>
        </p:txBody>
      </p:sp>
      <p:sp>
        <p:nvSpPr>
          <p:cNvPr id="22534" name="Rectangle 6"/>
          <p:cNvSpPr>
            <a:spLocks noChangeArrowheads="1"/>
          </p:cNvSpPr>
          <p:nvPr/>
        </p:nvSpPr>
        <p:spPr bwMode="auto">
          <a:xfrm>
            <a:off x="3058716" y="2780110"/>
            <a:ext cx="1543050" cy="514350"/>
          </a:xfrm>
          <a:prstGeom prst="rect">
            <a:avLst/>
          </a:prstGeom>
          <a:solidFill>
            <a:srgbClr val="FFCC00"/>
          </a:solidFill>
          <a:ln w="9525">
            <a:solidFill>
              <a:schemeClr val="tx1"/>
            </a:solidFill>
            <a:miter lim="800000"/>
            <a:headEnd/>
            <a:tailEnd/>
          </a:ln>
        </p:spPr>
        <p:txBody>
          <a:bodyPr wrap="none" lIns="68555" tIns="34277" rIns="68555" bIns="34277" anchor="ctr"/>
          <a:lstStyle/>
          <a:p>
            <a:pPr algn="ctr"/>
            <a:r>
              <a:rPr lang="fr-FR" sz="1350">
                <a:latin typeface="Times New Roman" pitchFamily="18" charset="0"/>
              </a:rPr>
              <a:t>Sales-mix</a:t>
            </a:r>
          </a:p>
          <a:p>
            <a:pPr algn="ctr"/>
            <a:r>
              <a:rPr lang="fr-FR" sz="1350">
                <a:latin typeface="Times New Roman" pitchFamily="18" charset="0"/>
              </a:rPr>
              <a:t>Variance</a:t>
            </a:r>
          </a:p>
        </p:txBody>
      </p:sp>
      <p:sp>
        <p:nvSpPr>
          <p:cNvPr id="22535" name="Rectangle 7"/>
          <p:cNvSpPr>
            <a:spLocks noChangeArrowheads="1"/>
          </p:cNvSpPr>
          <p:nvPr/>
        </p:nvSpPr>
        <p:spPr bwMode="auto">
          <a:xfrm>
            <a:off x="4830366" y="2780110"/>
            <a:ext cx="1543050" cy="514350"/>
          </a:xfrm>
          <a:prstGeom prst="rect">
            <a:avLst/>
          </a:prstGeom>
          <a:solidFill>
            <a:srgbClr val="FFCC00"/>
          </a:solidFill>
          <a:ln w="9525">
            <a:solidFill>
              <a:schemeClr val="tx1"/>
            </a:solidFill>
            <a:miter lim="800000"/>
            <a:headEnd/>
            <a:tailEnd/>
          </a:ln>
        </p:spPr>
        <p:txBody>
          <a:bodyPr wrap="none" lIns="68555" tIns="34277" rIns="68555" bIns="34277" anchor="ctr"/>
          <a:lstStyle/>
          <a:p>
            <a:pPr algn="ctr"/>
            <a:r>
              <a:rPr lang="fr-FR" sz="1350">
                <a:latin typeface="Times New Roman" pitchFamily="18" charset="0"/>
              </a:rPr>
              <a:t>Sales-quantity</a:t>
            </a:r>
          </a:p>
          <a:p>
            <a:pPr algn="ctr"/>
            <a:r>
              <a:rPr lang="fr-FR" sz="1350">
                <a:latin typeface="Times New Roman" pitchFamily="18" charset="0"/>
              </a:rPr>
              <a:t>Variance</a:t>
            </a:r>
          </a:p>
        </p:txBody>
      </p:sp>
      <p:sp>
        <p:nvSpPr>
          <p:cNvPr id="22536" name="Line 10"/>
          <p:cNvSpPr>
            <a:spLocks noChangeShapeType="1"/>
          </p:cNvSpPr>
          <p:nvPr/>
        </p:nvSpPr>
        <p:spPr bwMode="auto">
          <a:xfrm>
            <a:off x="4716066" y="2380060"/>
            <a:ext cx="0" cy="171450"/>
          </a:xfrm>
          <a:prstGeom prst="line">
            <a:avLst/>
          </a:prstGeom>
          <a:noFill/>
          <a:ln w="9525">
            <a:solidFill>
              <a:schemeClr val="tx1"/>
            </a:solidFill>
            <a:round/>
            <a:headEnd/>
            <a:tailEnd/>
          </a:ln>
        </p:spPr>
        <p:txBody>
          <a:bodyPr/>
          <a:lstStyle/>
          <a:p>
            <a:endParaRPr lang="fr-FR" sz="1350"/>
          </a:p>
        </p:txBody>
      </p:sp>
      <p:sp>
        <p:nvSpPr>
          <p:cNvPr id="22537" name="Line 11"/>
          <p:cNvSpPr>
            <a:spLocks noChangeShapeType="1"/>
          </p:cNvSpPr>
          <p:nvPr/>
        </p:nvSpPr>
        <p:spPr bwMode="auto">
          <a:xfrm>
            <a:off x="3858816" y="2551510"/>
            <a:ext cx="1657350" cy="0"/>
          </a:xfrm>
          <a:prstGeom prst="line">
            <a:avLst/>
          </a:prstGeom>
          <a:noFill/>
          <a:ln w="9525">
            <a:solidFill>
              <a:schemeClr val="tx1"/>
            </a:solidFill>
            <a:round/>
            <a:headEnd/>
            <a:tailEnd/>
          </a:ln>
        </p:spPr>
        <p:txBody>
          <a:bodyPr/>
          <a:lstStyle/>
          <a:p>
            <a:endParaRPr lang="fr-FR" sz="1350"/>
          </a:p>
        </p:txBody>
      </p:sp>
      <p:sp>
        <p:nvSpPr>
          <p:cNvPr id="22538" name="Line 12"/>
          <p:cNvSpPr>
            <a:spLocks noChangeShapeType="1"/>
          </p:cNvSpPr>
          <p:nvPr/>
        </p:nvSpPr>
        <p:spPr bwMode="auto">
          <a:xfrm>
            <a:off x="3858816" y="2551510"/>
            <a:ext cx="0" cy="171450"/>
          </a:xfrm>
          <a:prstGeom prst="line">
            <a:avLst/>
          </a:prstGeom>
          <a:noFill/>
          <a:ln w="9525">
            <a:solidFill>
              <a:schemeClr val="tx1"/>
            </a:solidFill>
            <a:round/>
            <a:headEnd/>
            <a:tailEnd type="triangle" w="med" len="med"/>
          </a:ln>
        </p:spPr>
        <p:txBody>
          <a:bodyPr/>
          <a:lstStyle/>
          <a:p>
            <a:endParaRPr lang="fr-FR" sz="1350"/>
          </a:p>
        </p:txBody>
      </p:sp>
      <p:sp>
        <p:nvSpPr>
          <p:cNvPr id="22539" name="Line 13"/>
          <p:cNvSpPr>
            <a:spLocks noChangeShapeType="1"/>
          </p:cNvSpPr>
          <p:nvPr/>
        </p:nvSpPr>
        <p:spPr bwMode="auto">
          <a:xfrm>
            <a:off x="5516166" y="2551510"/>
            <a:ext cx="0" cy="171450"/>
          </a:xfrm>
          <a:prstGeom prst="line">
            <a:avLst/>
          </a:prstGeom>
          <a:noFill/>
          <a:ln w="9525">
            <a:solidFill>
              <a:schemeClr val="tx1"/>
            </a:solidFill>
            <a:round/>
            <a:headEnd/>
            <a:tailEnd type="triangle" w="med" len="med"/>
          </a:ln>
        </p:spPr>
        <p:txBody>
          <a:bodyPr/>
          <a:lstStyle/>
          <a:p>
            <a:endParaRPr lang="fr-FR" sz="1350"/>
          </a:p>
        </p:txBody>
      </p:sp>
      <p:sp>
        <p:nvSpPr>
          <p:cNvPr id="22540" name="Line 18"/>
          <p:cNvSpPr>
            <a:spLocks noChangeShapeType="1"/>
          </p:cNvSpPr>
          <p:nvPr/>
        </p:nvSpPr>
        <p:spPr bwMode="auto">
          <a:xfrm>
            <a:off x="3858816" y="1465660"/>
            <a:ext cx="0" cy="171450"/>
          </a:xfrm>
          <a:prstGeom prst="line">
            <a:avLst/>
          </a:prstGeom>
          <a:noFill/>
          <a:ln w="9525">
            <a:solidFill>
              <a:schemeClr val="tx1"/>
            </a:solidFill>
            <a:round/>
            <a:headEnd/>
            <a:tailEnd/>
          </a:ln>
        </p:spPr>
        <p:txBody>
          <a:bodyPr/>
          <a:lstStyle/>
          <a:p>
            <a:endParaRPr lang="fr-FR" sz="1350"/>
          </a:p>
        </p:txBody>
      </p:sp>
      <p:sp>
        <p:nvSpPr>
          <p:cNvPr id="22541" name="Line 19"/>
          <p:cNvSpPr>
            <a:spLocks noChangeShapeType="1"/>
          </p:cNvSpPr>
          <p:nvPr/>
        </p:nvSpPr>
        <p:spPr bwMode="auto">
          <a:xfrm>
            <a:off x="3001566" y="1637110"/>
            <a:ext cx="1657350" cy="0"/>
          </a:xfrm>
          <a:prstGeom prst="line">
            <a:avLst/>
          </a:prstGeom>
          <a:noFill/>
          <a:ln w="9525">
            <a:solidFill>
              <a:schemeClr val="tx1"/>
            </a:solidFill>
            <a:round/>
            <a:headEnd/>
            <a:tailEnd/>
          </a:ln>
        </p:spPr>
        <p:txBody>
          <a:bodyPr/>
          <a:lstStyle/>
          <a:p>
            <a:endParaRPr lang="fr-FR" sz="1350"/>
          </a:p>
        </p:txBody>
      </p:sp>
      <p:sp>
        <p:nvSpPr>
          <p:cNvPr id="22542" name="Line 20"/>
          <p:cNvSpPr>
            <a:spLocks noChangeShapeType="1"/>
          </p:cNvSpPr>
          <p:nvPr/>
        </p:nvSpPr>
        <p:spPr bwMode="auto">
          <a:xfrm>
            <a:off x="3001566" y="1637110"/>
            <a:ext cx="0" cy="171450"/>
          </a:xfrm>
          <a:prstGeom prst="line">
            <a:avLst/>
          </a:prstGeom>
          <a:noFill/>
          <a:ln w="9525">
            <a:solidFill>
              <a:schemeClr val="tx1"/>
            </a:solidFill>
            <a:round/>
            <a:headEnd/>
            <a:tailEnd type="triangle" w="med" len="med"/>
          </a:ln>
        </p:spPr>
        <p:txBody>
          <a:bodyPr/>
          <a:lstStyle/>
          <a:p>
            <a:endParaRPr lang="fr-FR" sz="1350"/>
          </a:p>
        </p:txBody>
      </p:sp>
      <p:sp>
        <p:nvSpPr>
          <p:cNvPr id="22543" name="Line 21"/>
          <p:cNvSpPr>
            <a:spLocks noChangeShapeType="1"/>
          </p:cNvSpPr>
          <p:nvPr/>
        </p:nvSpPr>
        <p:spPr bwMode="auto">
          <a:xfrm>
            <a:off x="4658916" y="1637110"/>
            <a:ext cx="0" cy="171450"/>
          </a:xfrm>
          <a:prstGeom prst="line">
            <a:avLst/>
          </a:prstGeom>
          <a:noFill/>
          <a:ln w="9525">
            <a:solidFill>
              <a:schemeClr val="tx1"/>
            </a:solidFill>
            <a:round/>
            <a:headEnd/>
            <a:tailEnd type="triangle" w="med" len="med"/>
          </a:ln>
        </p:spPr>
        <p:txBody>
          <a:bodyPr/>
          <a:lstStyle/>
          <a:p>
            <a:endParaRPr lang="fr-FR" sz="1350"/>
          </a:p>
        </p:txBody>
      </p:sp>
      <p:sp>
        <p:nvSpPr>
          <p:cNvPr id="22544" name="Rectangle 8"/>
          <p:cNvSpPr>
            <a:spLocks noChangeArrowheads="1"/>
          </p:cNvSpPr>
          <p:nvPr/>
        </p:nvSpPr>
        <p:spPr bwMode="auto">
          <a:xfrm>
            <a:off x="4000500" y="3714750"/>
            <a:ext cx="1543050" cy="514350"/>
          </a:xfrm>
          <a:prstGeom prst="rect">
            <a:avLst/>
          </a:prstGeom>
          <a:solidFill>
            <a:srgbClr val="FFFF00"/>
          </a:solidFill>
          <a:ln w="9525">
            <a:solidFill>
              <a:schemeClr val="tx1"/>
            </a:solidFill>
            <a:miter lim="800000"/>
            <a:headEnd/>
            <a:tailEnd/>
          </a:ln>
        </p:spPr>
        <p:txBody>
          <a:bodyPr wrap="none" lIns="68555" tIns="34277" rIns="68555" bIns="34277" anchor="ctr"/>
          <a:lstStyle/>
          <a:p>
            <a:pPr algn="ctr"/>
            <a:r>
              <a:rPr lang="fr-FR" sz="1350">
                <a:latin typeface="Times New Roman" pitchFamily="18" charset="0"/>
              </a:rPr>
              <a:t>Market-share</a:t>
            </a:r>
          </a:p>
          <a:p>
            <a:pPr algn="ctr"/>
            <a:r>
              <a:rPr lang="fr-FR" sz="1350">
                <a:latin typeface="Times New Roman" pitchFamily="18" charset="0"/>
              </a:rPr>
              <a:t>Variance</a:t>
            </a:r>
          </a:p>
        </p:txBody>
      </p:sp>
      <p:sp>
        <p:nvSpPr>
          <p:cNvPr id="22545" name="Rectangle 9"/>
          <p:cNvSpPr>
            <a:spLocks noChangeArrowheads="1"/>
          </p:cNvSpPr>
          <p:nvPr/>
        </p:nvSpPr>
        <p:spPr bwMode="auto">
          <a:xfrm>
            <a:off x="5657850" y="3714750"/>
            <a:ext cx="1543050" cy="514350"/>
          </a:xfrm>
          <a:prstGeom prst="rect">
            <a:avLst/>
          </a:prstGeom>
          <a:solidFill>
            <a:srgbClr val="FFFF00"/>
          </a:solidFill>
          <a:ln w="9525">
            <a:solidFill>
              <a:schemeClr val="tx1"/>
            </a:solidFill>
            <a:miter lim="800000"/>
            <a:headEnd/>
            <a:tailEnd/>
          </a:ln>
        </p:spPr>
        <p:txBody>
          <a:bodyPr wrap="none" lIns="68555" tIns="34277" rIns="68555" bIns="34277" anchor="ctr"/>
          <a:lstStyle/>
          <a:p>
            <a:pPr algn="ctr"/>
            <a:r>
              <a:rPr lang="fr-FR" sz="1350">
                <a:latin typeface="Times New Roman" pitchFamily="18" charset="0"/>
              </a:rPr>
              <a:t>Market-size</a:t>
            </a:r>
          </a:p>
          <a:p>
            <a:pPr algn="ctr"/>
            <a:r>
              <a:rPr lang="fr-FR" sz="1350">
                <a:latin typeface="Times New Roman" pitchFamily="18" charset="0"/>
              </a:rPr>
              <a:t>Variance</a:t>
            </a:r>
          </a:p>
        </p:txBody>
      </p:sp>
      <p:sp>
        <p:nvSpPr>
          <p:cNvPr id="22546" name="Line 14"/>
          <p:cNvSpPr>
            <a:spLocks noChangeShapeType="1"/>
          </p:cNvSpPr>
          <p:nvPr/>
        </p:nvSpPr>
        <p:spPr bwMode="auto">
          <a:xfrm>
            <a:off x="5630466" y="3294460"/>
            <a:ext cx="0" cy="171450"/>
          </a:xfrm>
          <a:prstGeom prst="line">
            <a:avLst/>
          </a:prstGeom>
          <a:noFill/>
          <a:ln w="9525">
            <a:solidFill>
              <a:schemeClr val="tx1"/>
            </a:solidFill>
            <a:round/>
            <a:headEnd/>
            <a:tailEnd/>
          </a:ln>
        </p:spPr>
        <p:txBody>
          <a:bodyPr/>
          <a:lstStyle/>
          <a:p>
            <a:endParaRPr lang="fr-FR" sz="1350"/>
          </a:p>
        </p:txBody>
      </p:sp>
      <p:sp>
        <p:nvSpPr>
          <p:cNvPr id="22547" name="Line 15"/>
          <p:cNvSpPr>
            <a:spLocks noChangeShapeType="1"/>
          </p:cNvSpPr>
          <p:nvPr/>
        </p:nvSpPr>
        <p:spPr bwMode="auto">
          <a:xfrm>
            <a:off x="4773216" y="3465910"/>
            <a:ext cx="1657350" cy="0"/>
          </a:xfrm>
          <a:prstGeom prst="line">
            <a:avLst/>
          </a:prstGeom>
          <a:noFill/>
          <a:ln w="9525">
            <a:solidFill>
              <a:schemeClr val="tx1"/>
            </a:solidFill>
            <a:round/>
            <a:headEnd/>
            <a:tailEnd/>
          </a:ln>
        </p:spPr>
        <p:txBody>
          <a:bodyPr/>
          <a:lstStyle/>
          <a:p>
            <a:endParaRPr lang="fr-FR" sz="1350"/>
          </a:p>
        </p:txBody>
      </p:sp>
      <p:sp>
        <p:nvSpPr>
          <p:cNvPr id="22548" name="Line 16"/>
          <p:cNvSpPr>
            <a:spLocks noChangeShapeType="1"/>
          </p:cNvSpPr>
          <p:nvPr/>
        </p:nvSpPr>
        <p:spPr bwMode="auto">
          <a:xfrm>
            <a:off x="4773216" y="3465910"/>
            <a:ext cx="0" cy="171450"/>
          </a:xfrm>
          <a:prstGeom prst="line">
            <a:avLst/>
          </a:prstGeom>
          <a:noFill/>
          <a:ln w="9525">
            <a:solidFill>
              <a:schemeClr val="tx1"/>
            </a:solidFill>
            <a:round/>
            <a:headEnd/>
            <a:tailEnd type="triangle" w="med" len="med"/>
          </a:ln>
        </p:spPr>
        <p:txBody>
          <a:bodyPr/>
          <a:lstStyle/>
          <a:p>
            <a:endParaRPr lang="fr-FR" sz="1350"/>
          </a:p>
        </p:txBody>
      </p:sp>
      <p:sp>
        <p:nvSpPr>
          <p:cNvPr id="22549" name="Line 17"/>
          <p:cNvSpPr>
            <a:spLocks noChangeShapeType="1"/>
          </p:cNvSpPr>
          <p:nvPr/>
        </p:nvSpPr>
        <p:spPr bwMode="auto">
          <a:xfrm>
            <a:off x="6430566" y="3465910"/>
            <a:ext cx="0" cy="171450"/>
          </a:xfrm>
          <a:prstGeom prst="line">
            <a:avLst/>
          </a:prstGeom>
          <a:noFill/>
          <a:ln w="9525">
            <a:solidFill>
              <a:schemeClr val="tx1"/>
            </a:solidFill>
            <a:round/>
            <a:headEnd/>
            <a:tailEnd type="triangle" w="med" len="med"/>
          </a:ln>
        </p:spPr>
        <p:txBody>
          <a:bodyPr/>
          <a:lstStyle/>
          <a:p>
            <a:endParaRPr lang="fr-FR" sz="135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6" name="Rectangle 4"/>
          <p:cNvSpPr>
            <a:spLocks noGrp="1" noChangeArrowheads="1"/>
          </p:cNvSpPr>
          <p:nvPr>
            <p:ph idx="1"/>
          </p:nvPr>
        </p:nvSpPr>
        <p:spPr>
          <a:xfrm>
            <a:off x="340065" y="411510"/>
            <a:ext cx="8463869" cy="4248472"/>
          </a:xfrm>
        </p:spPr>
        <p:txBody>
          <a:bodyPr/>
          <a:lstStyle/>
          <a:p>
            <a:pPr marL="0" indent="0"/>
            <a:r>
              <a:rPr lang="fr-FR" sz="1350" dirty="0"/>
              <a:t>Sales from </a:t>
            </a:r>
            <a:r>
              <a:rPr lang="fr-FR" sz="1350" dirty="0" err="1"/>
              <a:t>static</a:t>
            </a:r>
            <a:r>
              <a:rPr lang="fr-FR" sz="1350" dirty="0"/>
              <a:t> budget (in €):</a:t>
            </a:r>
          </a:p>
          <a:p>
            <a:pPr marL="0" indent="0"/>
            <a:r>
              <a:rPr lang="fr-FR" sz="1350" dirty="0"/>
              <a:t>Business = 50% x 40,000 x 20% x 2,400 = 9,600,000</a:t>
            </a:r>
          </a:p>
          <a:p>
            <a:pPr marL="0" indent="0"/>
            <a:r>
              <a:rPr lang="fr-FR" sz="1350" dirty="0"/>
              <a:t>Economy = 50% x 40,000 x 80% x 900 = 14,400,000</a:t>
            </a:r>
          </a:p>
          <a:p>
            <a:pPr marL="0" indent="0"/>
            <a:r>
              <a:rPr lang="fr-FR" sz="1350" dirty="0">
                <a:solidFill>
                  <a:srgbClr val="FF3300"/>
                </a:solidFill>
              </a:rPr>
              <a:t>OR</a:t>
            </a:r>
          </a:p>
          <a:p>
            <a:pPr marL="0" indent="0"/>
            <a:r>
              <a:rPr lang="fr-FR" sz="1350" dirty="0"/>
              <a:t>Total </a:t>
            </a:r>
            <a:r>
              <a:rPr lang="fr-FR" sz="1350" dirty="0" err="1"/>
              <a:t>budgeted</a:t>
            </a:r>
            <a:r>
              <a:rPr lang="fr-FR" sz="1350" dirty="0"/>
              <a:t> sales = 50% x 40,000 x 1,200 = 24,000,000</a:t>
            </a:r>
          </a:p>
          <a:p>
            <a:pPr marL="0" indent="0"/>
            <a:endParaRPr lang="fr-FR" sz="1350" dirty="0"/>
          </a:p>
          <a:p>
            <a:pPr marL="0" indent="0"/>
            <a:r>
              <a:rPr lang="fr-FR" sz="1350" dirty="0" err="1"/>
              <a:t>Budgeted</a:t>
            </a:r>
            <a:r>
              <a:rPr lang="fr-FR" sz="1350" dirty="0"/>
              <a:t> Sales </a:t>
            </a:r>
            <a:r>
              <a:rPr lang="fr-FR" sz="1350" dirty="0">
                <a:solidFill>
                  <a:srgbClr val="FF3300"/>
                </a:solidFill>
              </a:rPr>
              <a:t>with </a:t>
            </a:r>
            <a:r>
              <a:rPr lang="fr-FR" sz="1350" dirty="0" err="1">
                <a:solidFill>
                  <a:srgbClr val="FF3300"/>
                </a:solidFill>
              </a:rPr>
              <a:t>actual</a:t>
            </a:r>
            <a:r>
              <a:rPr lang="fr-FR" sz="1350" dirty="0">
                <a:solidFill>
                  <a:srgbClr val="FF3300"/>
                </a:solidFill>
              </a:rPr>
              <a:t> </a:t>
            </a:r>
            <a:r>
              <a:rPr lang="fr-FR" sz="1350" dirty="0" err="1">
                <a:solidFill>
                  <a:srgbClr val="FF3300"/>
                </a:solidFill>
              </a:rPr>
              <a:t>market</a:t>
            </a:r>
            <a:r>
              <a:rPr lang="fr-FR" sz="1350" dirty="0">
                <a:solidFill>
                  <a:srgbClr val="FF3300"/>
                </a:solidFill>
              </a:rPr>
              <a:t> </a:t>
            </a:r>
            <a:r>
              <a:rPr lang="fr-FR" sz="1350" dirty="0" err="1">
                <a:solidFill>
                  <a:srgbClr val="FF3300"/>
                </a:solidFill>
              </a:rPr>
              <a:t>quantities</a:t>
            </a:r>
            <a:r>
              <a:rPr lang="fr-FR" sz="1350" dirty="0">
                <a:solidFill>
                  <a:srgbClr val="FF3300"/>
                </a:solidFill>
              </a:rPr>
              <a:t>.</a:t>
            </a:r>
            <a:r>
              <a:rPr lang="fr-FR" sz="1350" dirty="0"/>
              <a:t> (in €):</a:t>
            </a:r>
          </a:p>
          <a:p>
            <a:pPr marL="0" indent="0"/>
            <a:r>
              <a:rPr lang="fr-FR" sz="1350" dirty="0"/>
              <a:t>Business = 50% x 52,000 x 20% x 2,400 = 12,480,000</a:t>
            </a:r>
          </a:p>
          <a:p>
            <a:pPr marL="0" indent="0"/>
            <a:r>
              <a:rPr lang="fr-FR" sz="1350" dirty="0"/>
              <a:t>Economy = 50% x 52,000 x 80% x 900 = 18,720,000</a:t>
            </a:r>
          </a:p>
          <a:p>
            <a:pPr marL="0" indent="0"/>
            <a:r>
              <a:rPr lang="fr-FR" sz="1350" dirty="0">
                <a:solidFill>
                  <a:srgbClr val="FF3300"/>
                </a:solidFill>
              </a:rPr>
              <a:t>AND</a:t>
            </a:r>
          </a:p>
          <a:p>
            <a:pPr marL="0" indent="0"/>
            <a:r>
              <a:rPr lang="fr-FR" sz="1350" dirty="0" err="1"/>
              <a:t>Market</a:t>
            </a:r>
            <a:r>
              <a:rPr lang="fr-FR" sz="1350" dirty="0"/>
              <a:t> size var. on sales = (52,000 – 40,000) x 50% x 1,200 = 7,200,000 F</a:t>
            </a:r>
          </a:p>
          <a:p>
            <a:pPr marL="0" indent="0"/>
            <a:endParaRPr lang="fr-FR" sz="1350" dirty="0"/>
          </a:p>
          <a:p>
            <a:pPr marL="0" indent="0"/>
            <a:r>
              <a:rPr lang="fr-FR" sz="1350" dirty="0" err="1"/>
              <a:t>Budgeted</a:t>
            </a:r>
            <a:r>
              <a:rPr lang="fr-FR" sz="1350" dirty="0"/>
              <a:t> Sales with </a:t>
            </a:r>
            <a:r>
              <a:rPr lang="fr-FR" sz="1350" dirty="0" err="1"/>
              <a:t>actual</a:t>
            </a:r>
            <a:r>
              <a:rPr lang="fr-FR" sz="1350" dirty="0"/>
              <a:t> </a:t>
            </a:r>
            <a:r>
              <a:rPr lang="fr-FR" sz="1350" dirty="0" err="1"/>
              <a:t>market</a:t>
            </a:r>
            <a:r>
              <a:rPr lang="fr-FR" sz="1350" dirty="0"/>
              <a:t> </a:t>
            </a:r>
            <a:r>
              <a:rPr lang="fr-FR" sz="1350" dirty="0" err="1"/>
              <a:t>quantities</a:t>
            </a:r>
            <a:r>
              <a:rPr lang="fr-FR" sz="1350" dirty="0"/>
              <a:t> </a:t>
            </a:r>
            <a:r>
              <a:rPr lang="fr-FR" sz="1350" dirty="0">
                <a:solidFill>
                  <a:srgbClr val="FF3300"/>
                </a:solidFill>
              </a:rPr>
              <a:t>and </a:t>
            </a:r>
            <a:r>
              <a:rPr lang="fr-FR" sz="1350" dirty="0" err="1">
                <a:solidFill>
                  <a:srgbClr val="FF3300"/>
                </a:solidFill>
              </a:rPr>
              <a:t>market</a:t>
            </a:r>
            <a:r>
              <a:rPr lang="fr-FR" sz="1350" dirty="0">
                <a:solidFill>
                  <a:srgbClr val="FF3300"/>
                </a:solidFill>
              </a:rPr>
              <a:t> </a:t>
            </a:r>
            <a:r>
              <a:rPr lang="fr-FR" sz="1350" dirty="0" err="1">
                <a:solidFill>
                  <a:srgbClr val="FF3300"/>
                </a:solidFill>
              </a:rPr>
              <a:t>shares</a:t>
            </a:r>
            <a:r>
              <a:rPr lang="fr-FR" sz="1350" dirty="0"/>
              <a:t> (in €):</a:t>
            </a:r>
          </a:p>
          <a:p>
            <a:pPr marL="0" indent="0"/>
            <a:r>
              <a:rPr lang="fr-FR" sz="1350" dirty="0"/>
              <a:t>Business = (25/52) x 52,000 x 20% x 2,400 = 12,000,000</a:t>
            </a:r>
          </a:p>
          <a:p>
            <a:pPr marL="0" indent="0"/>
            <a:r>
              <a:rPr lang="fr-FR" sz="1350" dirty="0"/>
              <a:t>Economy = (25/52) x 52,000 x 80% x 900 = 18,000,000</a:t>
            </a:r>
          </a:p>
          <a:p>
            <a:pPr marL="0" indent="0"/>
            <a:r>
              <a:rPr lang="fr-FR" sz="1350" dirty="0">
                <a:solidFill>
                  <a:srgbClr val="FF3300"/>
                </a:solidFill>
              </a:rPr>
              <a:t>AND</a:t>
            </a:r>
          </a:p>
          <a:p>
            <a:pPr marL="0" indent="0"/>
            <a:r>
              <a:rPr lang="fr-FR" sz="1350" dirty="0" err="1"/>
              <a:t>Mkt</a:t>
            </a:r>
            <a:r>
              <a:rPr lang="fr-FR" sz="1350" dirty="0"/>
              <a:t> </a:t>
            </a:r>
            <a:r>
              <a:rPr lang="fr-FR" sz="1350" dirty="0" err="1"/>
              <a:t>share</a:t>
            </a:r>
            <a:r>
              <a:rPr lang="fr-FR" sz="1350" dirty="0"/>
              <a:t> var. on sales = (25,000/52,000 – 50%) x 52,000 x 1,200 = 1,200,000 U</a:t>
            </a:r>
          </a:p>
        </p:txBody>
      </p:sp>
      <p:sp>
        <p:nvSpPr>
          <p:cNvPr id="23555" name="Rectangle 3"/>
          <p:cNvSpPr>
            <a:spLocks noGrp="1" noChangeArrowheads="1"/>
          </p:cNvSpPr>
          <p:nvPr>
            <p:ph type="title"/>
          </p:nvPr>
        </p:nvSpPr>
        <p:spPr>
          <a:xfrm>
            <a:off x="1187624" y="-4280"/>
            <a:ext cx="6696744" cy="475265"/>
          </a:xfrm>
        </p:spPr>
        <p:txBody>
          <a:bodyPr/>
          <a:lstStyle/>
          <a:p>
            <a:pPr eaLnBrk="1" hangingPunct="1"/>
            <a:r>
              <a:rPr lang="fr-FR" sz="2100" dirty="0"/>
              <a:t>Global Air: Variance </a:t>
            </a:r>
            <a:r>
              <a:rPr lang="fr-FR" sz="2100" dirty="0" err="1"/>
              <a:t>analysis</a:t>
            </a:r>
            <a:r>
              <a:rPr lang="fr-FR" sz="2100" dirty="0"/>
              <a:t> on sales </a:t>
            </a:r>
            <a:r>
              <a:rPr lang="fr-FR" sz="2100" b="1" dirty="0">
                <a:solidFill>
                  <a:srgbClr val="FF3300"/>
                </a:solidFill>
              </a:rPr>
              <a:t>(1ter)</a:t>
            </a:r>
          </a:p>
        </p:txBody>
      </p:sp>
      <p:sp>
        <p:nvSpPr>
          <p:cNvPr id="23557" name="Text Box 5"/>
          <p:cNvSpPr txBox="1">
            <a:spLocks noChangeArrowheads="1"/>
          </p:cNvSpPr>
          <p:nvPr/>
        </p:nvSpPr>
        <p:spPr bwMode="auto">
          <a:xfrm>
            <a:off x="5778897" y="2185442"/>
            <a:ext cx="1241822" cy="323165"/>
          </a:xfrm>
          <a:prstGeom prst="rect">
            <a:avLst/>
          </a:prstGeom>
          <a:noFill/>
          <a:ln w="9525">
            <a:noFill/>
            <a:miter lim="800000"/>
            <a:headEnd/>
            <a:tailEnd/>
          </a:ln>
        </p:spPr>
        <p:txBody>
          <a:bodyPr>
            <a:spAutoFit/>
          </a:bodyPr>
          <a:lstStyle/>
          <a:p>
            <a:pPr>
              <a:spcBef>
                <a:spcPct val="50000"/>
              </a:spcBef>
            </a:pPr>
            <a:r>
              <a:rPr lang="fr-FR" sz="1500" b="1"/>
              <a:t>31,200,000</a:t>
            </a:r>
          </a:p>
        </p:txBody>
      </p:sp>
      <p:sp>
        <p:nvSpPr>
          <p:cNvPr id="23558" name="Line 6"/>
          <p:cNvSpPr>
            <a:spLocks noChangeShapeType="1"/>
          </p:cNvSpPr>
          <p:nvPr/>
        </p:nvSpPr>
        <p:spPr bwMode="auto">
          <a:xfrm>
            <a:off x="5778897" y="2159249"/>
            <a:ext cx="0" cy="378619"/>
          </a:xfrm>
          <a:prstGeom prst="line">
            <a:avLst/>
          </a:prstGeom>
          <a:noFill/>
          <a:ln w="31750">
            <a:solidFill>
              <a:schemeClr val="tx1"/>
            </a:solidFill>
            <a:round/>
            <a:headEnd/>
            <a:tailEnd/>
          </a:ln>
        </p:spPr>
        <p:txBody>
          <a:bodyPr/>
          <a:lstStyle/>
          <a:p>
            <a:endParaRPr lang="fr-FR" sz="1350"/>
          </a:p>
        </p:txBody>
      </p:sp>
      <p:sp>
        <p:nvSpPr>
          <p:cNvPr id="182279" name="Text Box 7"/>
          <p:cNvSpPr txBox="1">
            <a:spLocks noChangeArrowheads="1"/>
          </p:cNvSpPr>
          <p:nvPr/>
        </p:nvSpPr>
        <p:spPr bwMode="auto">
          <a:xfrm>
            <a:off x="5994400" y="3697536"/>
            <a:ext cx="1241822" cy="323165"/>
          </a:xfrm>
          <a:prstGeom prst="rect">
            <a:avLst/>
          </a:prstGeom>
          <a:noFill/>
          <a:ln w="9525">
            <a:noFill/>
            <a:miter lim="800000"/>
            <a:headEnd/>
            <a:tailEnd/>
          </a:ln>
        </p:spPr>
        <p:txBody>
          <a:bodyPr>
            <a:spAutoFit/>
          </a:bodyPr>
          <a:lstStyle/>
          <a:p>
            <a:pPr>
              <a:spcBef>
                <a:spcPct val="50000"/>
              </a:spcBef>
            </a:pPr>
            <a:r>
              <a:rPr lang="fr-FR" sz="1500" b="1"/>
              <a:t>30,000,000</a:t>
            </a:r>
          </a:p>
        </p:txBody>
      </p:sp>
      <p:sp>
        <p:nvSpPr>
          <p:cNvPr id="182280" name="Line 8"/>
          <p:cNvSpPr>
            <a:spLocks noChangeShapeType="1"/>
          </p:cNvSpPr>
          <p:nvPr/>
        </p:nvSpPr>
        <p:spPr bwMode="auto">
          <a:xfrm>
            <a:off x="5994400" y="3671342"/>
            <a:ext cx="0" cy="378619"/>
          </a:xfrm>
          <a:prstGeom prst="line">
            <a:avLst/>
          </a:prstGeom>
          <a:noFill/>
          <a:ln w="31750">
            <a:solidFill>
              <a:schemeClr val="tx1"/>
            </a:solidFill>
            <a:round/>
            <a:headEnd/>
            <a:tailEnd/>
          </a:ln>
        </p:spPr>
        <p:txBody>
          <a:bodyPr/>
          <a:lstStyle/>
          <a:p>
            <a:endParaRPr lang="fr-FR" sz="1350"/>
          </a:p>
        </p:txBody>
      </p:sp>
      <p:sp>
        <p:nvSpPr>
          <p:cNvPr id="23561" name="Text Box 9"/>
          <p:cNvSpPr txBox="1">
            <a:spLocks noChangeArrowheads="1"/>
          </p:cNvSpPr>
          <p:nvPr/>
        </p:nvSpPr>
        <p:spPr bwMode="auto">
          <a:xfrm>
            <a:off x="5724128" y="725736"/>
            <a:ext cx="1241822" cy="323165"/>
          </a:xfrm>
          <a:prstGeom prst="rect">
            <a:avLst/>
          </a:prstGeom>
          <a:noFill/>
          <a:ln w="9525">
            <a:noFill/>
            <a:miter lim="800000"/>
            <a:headEnd/>
            <a:tailEnd/>
          </a:ln>
        </p:spPr>
        <p:txBody>
          <a:bodyPr>
            <a:spAutoFit/>
          </a:bodyPr>
          <a:lstStyle/>
          <a:p>
            <a:pPr>
              <a:spcBef>
                <a:spcPct val="50000"/>
              </a:spcBef>
            </a:pPr>
            <a:r>
              <a:rPr lang="fr-FR" sz="1500" b="1" dirty="0"/>
              <a:t>24,000,000</a:t>
            </a:r>
          </a:p>
        </p:txBody>
      </p:sp>
      <p:sp>
        <p:nvSpPr>
          <p:cNvPr id="23562" name="Line 10"/>
          <p:cNvSpPr>
            <a:spLocks noChangeShapeType="1"/>
          </p:cNvSpPr>
          <p:nvPr/>
        </p:nvSpPr>
        <p:spPr bwMode="auto">
          <a:xfrm>
            <a:off x="5724128" y="699542"/>
            <a:ext cx="0" cy="378619"/>
          </a:xfrm>
          <a:prstGeom prst="line">
            <a:avLst/>
          </a:prstGeom>
          <a:noFill/>
          <a:ln w="31750">
            <a:solidFill>
              <a:schemeClr val="tx1"/>
            </a:solidFill>
            <a:round/>
            <a:headEnd/>
            <a:tailEnd/>
          </a:ln>
        </p:spPr>
        <p:txBody>
          <a:bodyPr/>
          <a:lstStyle/>
          <a:p>
            <a:endParaRPr lang="fr-FR" sz="1350"/>
          </a:p>
        </p:txBody>
      </p:sp>
      <p:sp>
        <p:nvSpPr>
          <p:cNvPr id="182283" name="Line 11"/>
          <p:cNvSpPr>
            <a:spLocks noChangeShapeType="1"/>
          </p:cNvSpPr>
          <p:nvPr/>
        </p:nvSpPr>
        <p:spPr bwMode="auto">
          <a:xfrm>
            <a:off x="6831409" y="700732"/>
            <a:ext cx="0" cy="377429"/>
          </a:xfrm>
          <a:prstGeom prst="line">
            <a:avLst/>
          </a:prstGeom>
          <a:noFill/>
          <a:ln w="31750">
            <a:solidFill>
              <a:srgbClr val="99CC00"/>
            </a:solidFill>
            <a:round/>
            <a:headEnd/>
            <a:tailEnd/>
          </a:ln>
        </p:spPr>
        <p:txBody>
          <a:bodyPr/>
          <a:lstStyle/>
          <a:p>
            <a:endParaRPr lang="fr-FR" sz="1350"/>
          </a:p>
        </p:txBody>
      </p:sp>
      <p:sp>
        <p:nvSpPr>
          <p:cNvPr id="182284" name="Line 12"/>
          <p:cNvSpPr>
            <a:spLocks noChangeShapeType="1"/>
          </p:cNvSpPr>
          <p:nvPr/>
        </p:nvSpPr>
        <p:spPr bwMode="auto">
          <a:xfrm>
            <a:off x="6831409" y="2212826"/>
            <a:ext cx="0" cy="377429"/>
          </a:xfrm>
          <a:prstGeom prst="line">
            <a:avLst/>
          </a:prstGeom>
          <a:noFill/>
          <a:ln w="31750">
            <a:solidFill>
              <a:srgbClr val="99CC00"/>
            </a:solidFill>
            <a:round/>
            <a:headEnd/>
            <a:tailEnd/>
          </a:ln>
        </p:spPr>
        <p:txBody>
          <a:bodyPr/>
          <a:lstStyle/>
          <a:p>
            <a:endParaRPr lang="fr-FR" sz="1350"/>
          </a:p>
        </p:txBody>
      </p:sp>
      <p:sp>
        <p:nvSpPr>
          <p:cNvPr id="182285" name="Line 13"/>
          <p:cNvSpPr>
            <a:spLocks noChangeShapeType="1"/>
          </p:cNvSpPr>
          <p:nvPr/>
        </p:nvSpPr>
        <p:spPr bwMode="auto">
          <a:xfrm>
            <a:off x="7208838" y="917426"/>
            <a:ext cx="0" cy="1835944"/>
          </a:xfrm>
          <a:prstGeom prst="line">
            <a:avLst/>
          </a:prstGeom>
          <a:noFill/>
          <a:ln w="31750">
            <a:solidFill>
              <a:srgbClr val="99CC00"/>
            </a:solidFill>
            <a:round/>
            <a:headEnd/>
            <a:tailEnd type="triangle" w="med" len="med"/>
          </a:ln>
        </p:spPr>
        <p:txBody>
          <a:bodyPr/>
          <a:lstStyle/>
          <a:p>
            <a:endParaRPr lang="fr-FR" sz="1350"/>
          </a:p>
        </p:txBody>
      </p:sp>
      <p:sp>
        <p:nvSpPr>
          <p:cNvPr id="182286" name="Line 14"/>
          <p:cNvSpPr>
            <a:spLocks noChangeShapeType="1"/>
          </p:cNvSpPr>
          <p:nvPr/>
        </p:nvSpPr>
        <p:spPr bwMode="auto">
          <a:xfrm>
            <a:off x="6829695" y="916236"/>
            <a:ext cx="377429" cy="0"/>
          </a:xfrm>
          <a:prstGeom prst="line">
            <a:avLst/>
          </a:prstGeom>
          <a:noFill/>
          <a:ln w="31750">
            <a:solidFill>
              <a:srgbClr val="99CC00"/>
            </a:solidFill>
            <a:round/>
            <a:headEnd/>
            <a:tailEnd/>
          </a:ln>
        </p:spPr>
        <p:txBody>
          <a:bodyPr/>
          <a:lstStyle/>
          <a:p>
            <a:endParaRPr lang="fr-FR" sz="1350"/>
          </a:p>
        </p:txBody>
      </p:sp>
      <p:sp>
        <p:nvSpPr>
          <p:cNvPr id="182287" name="Line 15"/>
          <p:cNvSpPr>
            <a:spLocks noChangeShapeType="1"/>
          </p:cNvSpPr>
          <p:nvPr/>
        </p:nvSpPr>
        <p:spPr bwMode="auto">
          <a:xfrm>
            <a:off x="6831409" y="2428330"/>
            <a:ext cx="377429" cy="0"/>
          </a:xfrm>
          <a:prstGeom prst="line">
            <a:avLst/>
          </a:prstGeom>
          <a:noFill/>
          <a:ln w="31750">
            <a:solidFill>
              <a:srgbClr val="99CC00"/>
            </a:solidFill>
            <a:round/>
            <a:headEnd/>
            <a:tailEnd/>
          </a:ln>
        </p:spPr>
        <p:txBody>
          <a:bodyPr/>
          <a:lstStyle/>
          <a:p>
            <a:endParaRPr lang="fr-FR" sz="1350"/>
          </a:p>
        </p:txBody>
      </p:sp>
      <p:sp>
        <p:nvSpPr>
          <p:cNvPr id="182288" name="Line 16"/>
          <p:cNvSpPr>
            <a:spLocks noChangeShapeType="1"/>
          </p:cNvSpPr>
          <p:nvPr/>
        </p:nvSpPr>
        <p:spPr bwMode="auto">
          <a:xfrm>
            <a:off x="7025481" y="2267595"/>
            <a:ext cx="0" cy="377429"/>
          </a:xfrm>
          <a:prstGeom prst="line">
            <a:avLst/>
          </a:prstGeom>
          <a:noFill/>
          <a:ln w="31750">
            <a:solidFill>
              <a:srgbClr val="FF6600"/>
            </a:solidFill>
            <a:round/>
            <a:headEnd/>
            <a:tailEnd/>
          </a:ln>
        </p:spPr>
        <p:txBody>
          <a:bodyPr/>
          <a:lstStyle/>
          <a:p>
            <a:endParaRPr lang="fr-FR" sz="1350"/>
          </a:p>
        </p:txBody>
      </p:sp>
      <p:sp>
        <p:nvSpPr>
          <p:cNvPr id="182289" name="Line 17"/>
          <p:cNvSpPr>
            <a:spLocks noChangeShapeType="1"/>
          </p:cNvSpPr>
          <p:nvPr/>
        </p:nvSpPr>
        <p:spPr bwMode="auto">
          <a:xfrm>
            <a:off x="7025481" y="3779688"/>
            <a:ext cx="0" cy="377429"/>
          </a:xfrm>
          <a:prstGeom prst="line">
            <a:avLst/>
          </a:prstGeom>
          <a:noFill/>
          <a:ln w="31750">
            <a:solidFill>
              <a:srgbClr val="FF6600"/>
            </a:solidFill>
            <a:round/>
            <a:headEnd/>
            <a:tailEnd/>
          </a:ln>
        </p:spPr>
        <p:txBody>
          <a:bodyPr/>
          <a:lstStyle/>
          <a:p>
            <a:endParaRPr lang="fr-FR" sz="1350"/>
          </a:p>
        </p:txBody>
      </p:sp>
      <p:sp>
        <p:nvSpPr>
          <p:cNvPr id="182290" name="Line 18"/>
          <p:cNvSpPr>
            <a:spLocks noChangeShapeType="1"/>
          </p:cNvSpPr>
          <p:nvPr/>
        </p:nvSpPr>
        <p:spPr bwMode="auto">
          <a:xfrm>
            <a:off x="7402909" y="2483099"/>
            <a:ext cx="0" cy="1835944"/>
          </a:xfrm>
          <a:prstGeom prst="line">
            <a:avLst/>
          </a:prstGeom>
          <a:noFill/>
          <a:ln w="31750">
            <a:solidFill>
              <a:srgbClr val="FF6600"/>
            </a:solidFill>
            <a:round/>
            <a:headEnd/>
            <a:tailEnd type="triangle" w="med" len="med"/>
          </a:ln>
        </p:spPr>
        <p:txBody>
          <a:bodyPr/>
          <a:lstStyle/>
          <a:p>
            <a:endParaRPr lang="fr-FR" sz="1350"/>
          </a:p>
        </p:txBody>
      </p:sp>
      <p:sp>
        <p:nvSpPr>
          <p:cNvPr id="182291" name="Line 19"/>
          <p:cNvSpPr>
            <a:spLocks noChangeShapeType="1"/>
          </p:cNvSpPr>
          <p:nvPr/>
        </p:nvSpPr>
        <p:spPr bwMode="auto">
          <a:xfrm>
            <a:off x="7025482" y="2483098"/>
            <a:ext cx="377428" cy="0"/>
          </a:xfrm>
          <a:prstGeom prst="line">
            <a:avLst/>
          </a:prstGeom>
          <a:noFill/>
          <a:ln w="31750">
            <a:solidFill>
              <a:srgbClr val="FF6600"/>
            </a:solidFill>
            <a:round/>
            <a:headEnd/>
            <a:tailEnd/>
          </a:ln>
        </p:spPr>
        <p:txBody>
          <a:bodyPr/>
          <a:lstStyle/>
          <a:p>
            <a:endParaRPr lang="fr-FR" sz="1350"/>
          </a:p>
        </p:txBody>
      </p:sp>
      <p:sp>
        <p:nvSpPr>
          <p:cNvPr id="182292" name="Line 20"/>
          <p:cNvSpPr>
            <a:spLocks noChangeShapeType="1"/>
          </p:cNvSpPr>
          <p:nvPr/>
        </p:nvSpPr>
        <p:spPr bwMode="auto">
          <a:xfrm>
            <a:off x="7025482" y="3995192"/>
            <a:ext cx="377428" cy="0"/>
          </a:xfrm>
          <a:prstGeom prst="line">
            <a:avLst/>
          </a:prstGeom>
          <a:noFill/>
          <a:ln w="31750">
            <a:solidFill>
              <a:srgbClr val="FF6600"/>
            </a:solidFill>
            <a:round/>
            <a:headEnd/>
            <a:tailEnd/>
          </a:ln>
        </p:spPr>
        <p:txBody>
          <a:bodyPr/>
          <a:lstStyle/>
          <a:p>
            <a:endParaRPr lang="fr-FR" sz="135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2276">
                                            <p:txEl>
                                              <p:pRg st="12" end="12"/>
                                            </p:txEl>
                                          </p:spTgt>
                                        </p:tgtEl>
                                        <p:attrNameLst>
                                          <p:attrName>style.visibility</p:attrName>
                                        </p:attrNameLst>
                                      </p:cBhvr>
                                      <p:to>
                                        <p:strVal val="visible"/>
                                      </p:to>
                                    </p:set>
                                    <p:anim calcmode="lin" valueType="num">
                                      <p:cBhvr additive="base">
                                        <p:cTn id="7" dur="500" fill="hold"/>
                                        <p:tgtEl>
                                          <p:spTgt spid="182276">
                                            <p:txEl>
                                              <p:pRg st="12" end="1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2276">
                                            <p:txEl>
                                              <p:pRg st="12" end="1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82276">
                                            <p:txEl>
                                              <p:pRg st="13" end="13"/>
                                            </p:txEl>
                                          </p:spTgt>
                                        </p:tgtEl>
                                        <p:attrNameLst>
                                          <p:attrName>style.visibility</p:attrName>
                                        </p:attrNameLst>
                                      </p:cBhvr>
                                      <p:to>
                                        <p:strVal val="visible"/>
                                      </p:to>
                                    </p:set>
                                    <p:anim calcmode="lin" valueType="num">
                                      <p:cBhvr additive="base">
                                        <p:cTn id="11" dur="500" fill="hold"/>
                                        <p:tgtEl>
                                          <p:spTgt spid="182276">
                                            <p:txEl>
                                              <p:pRg st="13" end="1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82276">
                                            <p:txEl>
                                              <p:pRg st="13" end="1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82276">
                                            <p:txEl>
                                              <p:pRg st="14" end="14"/>
                                            </p:txEl>
                                          </p:spTgt>
                                        </p:tgtEl>
                                        <p:attrNameLst>
                                          <p:attrName>style.visibility</p:attrName>
                                        </p:attrNameLst>
                                      </p:cBhvr>
                                      <p:to>
                                        <p:strVal val="visible"/>
                                      </p:to>
                                    </p:set>
                                    <p:anim calcmode="lin" valueType="num">
                                      <p:cBhvr additive="base">
                                        <p:cTn id="15" dur="500" fill="hold"/>
                                        <p:tgtEl>
                                          <p:spTgt spid="182276">
                                            <p:txEl>
                                              <p:pRg st="14" end="1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82276">
                                            <p:txEl>
                                              <p:pRg st="14" end="1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82276">
                                            <p:txEl>
                                              <p:pRg st="15" end="15"/>
                                            </p:txEl>
                                          </p:spTgt>
                                        </p:tgtEl>
                                        <p:attrNameLst>
                                          <p:attrName>style.visibility</p:attrName>
                                        </p:attrNameLst>
                                      </p:cBhvr>
                                      <p:to>
                                        <p:strVal val="visible"/>
                                      </p:to>
                                    </p:set>
                                    <p:anim calcmode="lin" valueType="num">
                                      <p:cBhvr additive="base">
                                        <p:cTn id="19" dur="500" fill="hold"/>
                                        <p:tgtEl>
                                          <p:spTgt spid="182276">
                                            <p:txEl>
                                              <p:pRg st="15" end="1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2276">
                                            <p:txEl>
                                              <p:pRg st="15" end="1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82276">
                                            <p:txEl>
                                              <p:pRg st="16" end="16"/>
                                            </p:txEl>
                                          </p:spTgt>
                                        </p:tgtEl>
                                        <p:attrNameLst>
                                          <p:attrName>style.visibility</p:attrName>
                                        </p:attrNameLst>
                                      </p:cBhvr>
                                      <p:to>
                                        <p:strVal val="visible"/>
                                      </p:to>
                                    </p:set>
                                    <p:anim calcmode="lin" valueType="num">
                                      <p:cBhvr additive="base">
                                        <p:cTn id="23" dur="500" fill="hold"/>
                                        <p:tgtEl>
                                          <p:spTgt spid="182276">
                                            <p:txEl>
                                              <p:pRg st="16" end="1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82276">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82280"/>
                                        </p:tgtEl>
                                        <p:attrNameLst>
                                          <p:attrName>style.visibility</p:attrName>
                                        </p:attrNameLst>
                                      </p:cBhvr>
                                      <p:to>
                                        <p:strVal val="visible"/>
                                      </p:to>
                                    </p:set>
                                    <p:anim calcmode="lin" valueType="num">
                                      <p:cBhvr additive="base">
                                        <p:cTn id="29" dur="500" fill="hold"/>
                                        <p:tgtEl>
                                          <p:spTgt spid="182280"/>
                                        </p:tgtEl>
                                        <p:attrNameLst>
                                          <p:attrName>ppt_x</p:attrName>
                                        </p:attrNameLst>
                                      </p:cBhvr>
                                      <p:tavLst>
                                        <p:tav tm="0">
                                          <p:val>
                                            <p:strVal val="#ppt_x"/>
                                          </p:val>
                                        </p:tav>
                                        <p:tav tm="100000">
                                          <p:val>
                                            <p:strVal val="#ppt_x"/>
                                          </p:val>
                                        </p:tav>
                                      </p:tavLst>
                                    </p:anim>
                                    <p:anim calcmode="lin" valueType="num">
                                      <p:cBhvr additive="base">
                                        <p:cTn id="30" dur="500" fill="hold"/>
                                        <p:tgtEl>
                                          <p:spTgt spid="18228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82279"/>
                                        </p:tgtEl>
                                        <p:attrNameLst>
                                          <p:attrName>style.visibility</p:attrName>
                                        </p:attrNameLst>
                                      </p:cBhvr>
                                      <p:to>
                                        <p:strVal val="visible"/>
                                      </p:to>
                                    </p:set>
                                    <p:anim calcmode="lin" valueType="num">
                                      <p:cBhvr additive="base">
                                        <p:cTn id="33" dur="500" fill="hold"/>
                                        <p:tgtEl>
                                          <p:spTgt spid="182279"/>
                                        </p:tgtEl>
                                        <p:attrNameLst>
                                          <p:attrName>ppt_x</p:attrName>
                                        </p:attrNameLst>
                                      </p:cBhvr>
                                      <p:tavLst>
                                        <p:tav tm="0">
                                          <p:val>
                                            <p:strVal val="#ppt_x"/>
                                          </p:val>
                                        </p:tav>
                                        <p:tav tm="100000">
                                          <p:val>
                                            <p:strVal val="#ppt_x"/>
                                          </p:val>
                                        </p:tav>
                                      </p:tavLst>
                                    </p:anim>
                                    <p:anim calcmode="lin" valueType="num">
                                      <p:cBhvr additive="base">
                                        <p:cTn id="34" dur="500" fill="hold"/>
                                        <p:tgtEl>
                                          <p:spTgt spid="182279"/>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82283"/>
                                        </p:tgtEl>
                                        <p:attrNameLst>
                                          <p:attrName>style.visibility</p:attrName>
                                        </p:attrNameLst>
                                      </p:cBhvr>
                                      <p:to>
                                        <p:strVal val="visible"/>
                                      </p:to>
                                    </p:set>
                                    <p:anim calcmode="lin" valueType="num">
                                      <p:cBhvr additive="base">
                                        <p:cTn id="39" dur="500" fill="hold"/>
                                        <p:tgtEl>
                                          <p:spTgt spid="182283"/>
                                        </p:tgtEl>
                                        <p:attrNameLst>
                                          <p:attrName>ppt_x</p:attrName>
                                        </p:attrNameLst>
                                      </p:cBhvr>
                                      <p:tavLst>
                                        <p:tav tm="0">
                                          <p:val>
                                            <p:strVal val="#ppt_x"/>
                                          </p:val>
                                        </p:tav>
                                        <p:tav tm="100000">
                                          <p:val>
                                            <p:strVal val="#ppt_x"/>
                                          </p:val>
                                        </p:tav>
                                      </p:tavLst>
                                    </p:anim>
                                    <p:anim calcmode="lin" valueType="num">
                                      <p:cBhvr additive="base">
                                        <p:cTn id="40" dur="500" fill="hold"/>
                                        <p:tgtEl>
                                          <p:spTgt spid="182283"/>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82286"/>
                                        </p:tgtEl>
                                        <p:attrNameLst>
                                          <p:attrName>style.visibility</p:attrName>
                                        </p:attrNameLst>
                                      </p:cBhvr>
                                      <p:to>
                                        <p:strVal val="visible"/>
                                      </p:to>
                                    </p:set>
                                    <p:anim calcmode="lin" valueType="num">
                                      <p:cBhvr additive="base">
                                        <p:cTn id="43" dur="500" fill="hold"/>
                                        <p:tgtEl>
                                          <p:spTgt spid="182286"/>
                                        </p:tgtEl>
                                        <p:attrNameLst>
                                          <p:attrName>ppt_x</p:attrName>
                                        </p:attrNameLst>
                                      </p:cBhvr>
                                      <p:tavLst>
                                        <p:tav tm="0">
                                          <p:val>
                                            <p:strVal val="#ppt_x"/>
                                          </p:val>
                                        </p:tav>
                                        <p:tav tm="100000">
                                          <p:val>
                                            <p:strVal val="#ppt_x"/>
                                          </p:val>
                                        </p:tav>
                                      </p:tavLst>
                                    </p:anim>
                                    <p:anim calcmode="lin" valueType="num">
                                      <p:cBhvr additive="base">
                                        <p:cTn id="44" dur="500" fill="hold"/>
                                        <p:tgtEl>
                                          <p:spTgt spid="182286"/>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82285"/>
                                        </p:tgtEl>
                                        <p:attrNameLst>
                                          <p:attrName>style.visibility</p:attrName>
                                        </p:attrNameLst>
                                      </p:cBhvr>
                                      <p:to>
                                        <p:strVal val="visible"/>
                                      </p:to>
                                    </p:set>
                                    <p:anim calcmode="lin" valueType="num">
                                      <p:cBhvr additive="base">
                                        <p:cTn id="47" dur="500" fill="hold"/>
                                        <p:tgtEl>
                                          <p:spTgt spid="182285"/>
                                        </p:tgtEl>
                                        <p:attrNameLst>
                                          <p:attrName>ppt_x</p:attrName>
                                        </p:attrNameLst>
                                      </p:cBhvr>
                                      <p:tavLst>
                                        <p:tav tm="0">
                                          <p:val>
                                            <p:strVal val="#ppt_x"/>
                                          </p:val>
                                        </p:tav>
                                        <p:tav tm="100000">
                                          <p:val>
                                            <p:strVal val="#ppt_x"/>
                                          </p:val>
                                        </p:tav>
                                      </p:tavLst>
                                    </p:anim>
                                    <p:anim calcmode="lin" valueType="num">
                                      <p:cBhvr additive="base">
                                        <p:cTn id="48" dur="500" fill="hold"/>
                                        <p:tgtEl>
                                          <p:spTgt spid="182285"/>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82287"/>
                                        </p:tgtEl>
                                        <p:attrNameLst>
                                          <p:attrName>style.visibility</p:attrName>
                                        </p:attrNameLst>
                                      </p:cBhvr>
                                      <p:to>
                                        <p:strVal val="visible"/>
                                      </p:to>
                                    </p:set>
                                    <p:anim calcmode="lin" valueType="num">
                                      <p:cBhvr additive="base">
                                        <p:cTn id="51" dur="500" fill="hold"/>
                                        <p:tgtEl>
                                          <p:spTgt spid="182287"/>
                                        </p:tgtEl>
                                        <p:attrNameLst>
                                          <p:attrName>ppt_x</p:attrName>
                                        </p:attrNameLst>
                                      </p:cBhvr>
                                      <p:tavLst>
                                        <p:tav tm="0">
                                          <p:val>
                                            <p:strVal val="#ppt_x"/>
                                          </p:val>
                                        </p:tav>
                                        <p:tav tm="100000">
                                          <p:val>
                                            <p:strVal val="#ppt_x"/>
                                          </p:val>
                                        </p:tav>
                                      </p:tavLst>
                                    </p:anim>
                                    <p:anim calcmode="lin" valueType="num">
                                      <p:cBhvr additive="base">
                                        <p:cTn id="52" dur="500" fill="hold"/>
                                        <p:tgtEl>
                                          <p:spTgt spid="182287"/>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82284"/>
                                        </p:tgtEl>
                                        <p:attrNameLst>
                                          <p:attrName>style.visibility</p:attrName>
                                        </p:attrNameLst>
                                      </p:cBhvr>
                                      <p:to>
                                        <p:strVal val="visible"/>
                                      </p:to>
                                    </p:set>
                                    <p:anim calcmode="lin" valueType="num">
                                      <p:cBhvr additive="base">
                                        <p:cTn id="55" dur="500" fill="hold"/>
                                        <p:tgtEl>
                                          <p:spTgt spid="182284"/>
                                        </p:tgtEl>
                                        <p:attrNameLst>
                                          <p:attrName>ppt_x</p:attrName>
                                        </p:attrNameLst>
                                      </p:cBhvr>
                                      <p:tavLst>
                                        <p:tav tm="0">
                                          <p:val>
                                            <p:strVal val="#ppt_x"/>
                                          </p:val>
                                        </p:tav>
                                        <p:tav tm="100000">
                                          <p:val>
                                            <p:strVal val="#ppt_x"/>
                                          </p:val>
                                        </p:tav>
                                      </p:tavLst>
                                    </p:anim>
                                    <p:anim calcmode="lin" valueType="num">
                                      <p:cBhvr additive="base">
                                        <p:cTn id="56" dur="500" fill="hold"/>
                                        <p:tgtEl>
                                          <p:spTgt spid="182284"/>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82290"/>
                                        </p:tgtEl>
                                        <p:attrNameLst>
                                          <p:attrName>style.visibility</p:attrName>
                                        </p:attrNameLst>
                                      </p:cBhvr>
                                      <p:to>
                                        <p:strVal val="visible"/>
                                      </p:to>
                                    </p:set>
                                    <p:anim calcmode="lin" valueType="num">
                                      <p:cBhvr additive="base">
                                        <p:cTn id="61" dur="500" fill="hold"/>
                                        <p:tgtEl>
                                          <p:spTgt spid="182290"/>
                                        </p:tgtEl>
                                        <p:attrNameLst>
                                          <p:attrName>ppt_x</p:attrName>
                                        </p:attrNameLst>
                                      </p:cBhvr>
                                      <p:tavLst>
                                        <p:tav tm="0">
                                          <p:val>
                                            <p:strVal val="#ppt_x"/>
                                          </p:val>
                                        </p:tav>
                                        <p:tav tm="100000">
                                          <p:val>
                                            <p:strVal val="#ppt_x"/>
                                          </p:val>
                                        </p:tav>
                                      </p:tavLst>
                                    </p:anim>
                                    <p:anim calcmode="lin" valueType="num">
                                      <p:cBhvr additive="base">
                                        <p:cTn id="62" dur="500" fill="hold"/>
                                        <p:tgtEl>
                                          <p:spTgt spid="182290"/>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82291"/>
                                        </p:tgtEl>
                                        <p:attrNameLst>
                                          <p:attrName>style.visibility</p:attrName>
                                        </p:attrNameLst>
                                      </p:cBhvr>
                                      <p:to>
                                        <p:strVal val="visible"/>
                                      </p:to>
                                    </p:set>
                                    <p:anim calcmode="lin" valueType="num">
                                      <p:cBhvr additive="base">
                                        <p:cTn id="65" dur="500" fill="hold"/>
                                        <p:tgtEl>
                                          <p:spTgt spid="182291"/>
                                        </p:tgtEl>
                                        <p:attrNameLst>
                                          <p:attrName>ppt_x</p:attrName>
                                        </p:attrNameLst>
                                      </p:cBhvr>
                                      <p:tavLst>
                                        <p:tav tm="0">
                                          <p:val>
                                            <p:strVal val="#ppt_x"/>
                                          </p:val>
                                        </p:tav>
                                        <p:tav tm="100000">
                                          <p:val>
                                            <p:strVal val="#ppt_x"/>
                                          </p:val>
                                        </p:tav>
                                      </p:tavLst>
                                    </p:anim>
                                    <p:anim calcmode="lin" valueType="num">
                                      <p:cBhvr additive="base">
                                        <p:cTn id="66" dur="500" fill="hold"/>
                                        <p:tgtEl>
                                          <p:spTgt spid="182291"/>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82288"/>
                                        </p:tgtEl>
                                        <p:attrNameLst>
                                          <p:attrName>style.visibility</p:attrName>
                                        </p:attrNameLst>
                                      </p:cBhvr>
                                      <p:to>
                                        <p:strVal val="visible"/>
                                      </p:to>
                                    </p:set>
                                    <p:anim calcmode="lin" valueType="num">
                                      <p:cBhvr additive="base">
                                        <p:cTn id="69" dur="500" fill="hold"/>
                                        <p:tgtEl>
                                          <p:spTgt spid="182288"/>
                                        </p:tgtEl>
                                        <p:attrNameLst>
                                          <p:attrName>ppt_x</p:attrName>
                                        </p:attrNameLst>
                                      </p:cBhvr>
                                      <p:tavLst>
                                        <p:tav tm="0">
                                          <p:val>
                                            <p:strVal val="#ppt_x"/>
                                          </p:val>
                                        </p:tav>
                                        <p:tav tm="100000">
                                          <p:val>
                                            <p:strVal val="#ppt_x"/>
                                          </p:val>
                                        </p:tav>
                                      </p:tavLst>
                                    </p:anim>
                                    <p:anim calcmode="lin" valueType="num">
                                      <p:cBhvr additive="base">
                                        <p:cTn id="70" dur="500" fill="hold"/>
                                        <p:tgtEl>
                                          <p:spTgt spid="182288"/>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182292"/>
                                        </p:tgtEl>
                                        <p:attrNameLst>
                                          <p:attrName>style.visibility</p:attrName>
                                        </p:attrNameLst>
                                      </p:cBhvr>
                                      <p:to>
                                        <p:strVal val="visible"/>
                                      </p:to>
                                    </p:set>
                                    <p:anim calcmode="lin" valueType="num">
                                      <p:cBhvr additive="base">
                                        <p:cTn id="73" dur="500" fill="hold"/>
                                        <p:tgtEl>
                                          <p:spTgt spid="182292"/>
                                        </p:tgtEl>
                                        <p:attrNameLst>
                                          <p:attrName>ppt_x</p:attrName>
                                        </p:attrNameLst>
                                      </p:cBhvr>
                                      <p:tavLst>
                                        <p:tav tm="0">
                                          <p:val>
                                            <p:strVal val="#ppt_x"/>
                                          </p:val>
                                        </p:tav>
                                        <p:tav tm="100000">
                                          <p:val>
                                            <p:strVal val="#ppt_x"/>
                                          </p:val>
                                        </p:tav>
                                      </p:tavLst>
                                    </p:anim>
                                    <p:anim calcmode="lin" valueType="num">
                                      <p:cBhvr additive="base">
                                        <p:cTn id="74" dur="500" fill="hold"/>
                                        <p:tgtEl>
                                          <p:spTgt spid="182292"/>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182289"/>
                                        </p:tgtEl>
                                        <p:attrNameLst>
                                          <p:attrName>style.visibility</p:attrName>
                                        </p:attrNameLst>
                                      </p:cBhvr>
                                      <p:to>
                                        <p:strVal val="visible"/>
                                      </p:to>
                                    </p:set>
                                    <p:anim calcmode="lin" valueType="num">
                                      <p:cBhvr additive="base">
                                        <p:cTn id="77" dur="500" fill="hold"/>
                                        <p:tgtEl>
                                          <p:spTgt spid="182289"/>
                                        </p:tgtEl>
                                        <p:attrNameLst>
                                          <p:attrName>ppt_x</p:attrName>
                                        </p:attrNameLst>
                                      </p:cBhvr>
                                      <p:tavLst>
                                        <p:tav tm="0">
                                          <p:val>
                                            <p:strVal val="#ppt_x"/>
                                          </p:val>
                                        </p:tav>
                                        <p:tav tm="100000">
                                          <p:val>
                                            <p:strVal val="#ppt_x"/>
                                          </p:val>
                                        </p:tav>
                                      </p:tavLst>
                                    </p:anim>
                                    <p:anim calcmode="lin" valueType="num">
                                      <p:cBhvr additive="base">
                                        <p:cTn id="78" dur="500" fill="hold"/>
                                        <p:tgtEl>
                                          <p:spTgt spid="1822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9" grpId="0"/>
      <p:bldP spid="182280" grpId="0" animBg="1"/>
      <p:bldP spid="182283" grpId="0" animBg="1"/>
      <p:bldP spid="182284" grpId="0" animBg="1"/>
      <p:bldP spid="182285" grpId="0" animBg="1"/>
      <p:bldP spid="182286" grpId="0" animBg="1"/>
      <p:bldP spid="182287" grpId="0" animBg="1"/>
      <p:bldP spid="182288" grpId="0" animBg="1"/>
      <p:bldP spid="182289" grpId="0" animBg="1"/>
      <p:bldP spid="182290" grpId="0" animBg="1"/>
      <p:bldP spid="182291" grpId="0" animBg="1"/>
      <p:bldP spid="18229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2"/>
          <p:cNvSpPr>
            <a:spLocks noChangeArrowheads="1"/>
          </p:cNvSpPr>
          <p:nvPr/>
        </p:nvSpPr>
        <p:spPr bwMode="auto">
          <a:xfrm>
            <a:off x="6516292" y="4300538"/>
            <a:ext cx="1296590" cy="592931"/>
          </a:xfrm>
          <a:prstGeom prst="rect">
            <a:avLst/>
          </a:prstGeom>
          <a:solidFill>
            <a:schemeClr val="bg1"/>
          </a:solidFill>
          <a:ln w="9525">
            <a:noFill/>
            <a:miter lim="800000"/>
            <a:headEnd/>
            <a:tailEnd/>
          </a:ln>
        </p:spPr>
        <p:txBody>
          <a:bodyPr wrap="none" anchor="ctr"/>
          <a:lstStyle/>
          <a:p>
            <a:endParaRPr lang="fr-FR" sz="1350"/>
          </a:p>
        </p:txBody>
      </p:sp>
      <p:sp>
        <p:nvSpPr>
          <p:cNvPr id="24579" name="Rectangle 2"/>
          <p:cNvSpPr>
            <a:spLocks noGrp="1" noChangeArrowheads="1"/>
          </p:cNvSpPr>
          <p:nvPr>
            <p:ph type="title"/>
          </p:nvPr>
        </p:nvSpPr>
        <p:spPr/>
        <p:txBody>
          <a:bodyPr/>
          <a:lstStyle/>
          <a:p>
            <a:pPr eaLnBrk="1" hangingPunct="1"/>
            <a:r>
              <a:rPr lang="fr-FR" sz="3300"/>
              <a:t>Detailed variance analysis</a:t>
            </a:r>
          </a:p>
        </p:txBody>
      </p:sp>
      <p:sp>
        <p:nvSpPr>
          <p:cNvPr id="24580" name="Rectangle 3"/>
          <p:cNvSpPr>
            <a:spLocks noChangeArrowheads="1"/>
          </p:cNvSpPr>
          <p:nvPr/>
        </p:nvSpPr>
        <p:spPr bwMode="auto">
          <a:xfrm>
            <a:off x="3062288" y="844154"/>
            <a:ext cx="1543050" cy="636984"/>
          </a:xfrm>
          <a:prstGeom prst="rect">
            <a:avLst/>
          </a:prstGeom>
          <a:solidFill>
            <a:srgbClr val="99CC00"/>
          </a:solidFill>
          <a:ln w="9525">
            <a:solidFill>
              <a:schemeClr val="tx1"/>
            </a:solidFill>
            <a:miter lim="800000"/>
            <a:headEnd/>
            <a:tailEnd/>
          </a:ln>
        </p:spPr>
        <p:txBody>
          <a:bodyPr wrap="none" lIns="68555" tIns="34277" rIns="68555" bIns="34277" anchor="ctr"/>
          <a:lstStyle/>
          <a:p>
            <a:pPr algn="ctr"/>
            <a:r>
              <a:rPr lang="fr-FR" sz="1350">
                <a:latin typeface="Times New Roman" pitchFamily="18" charset="0"/>
              </a:rPr>
              <a:t>Total sales variance</a:t>
            </a:r>
          </a:p>
          <a:p>
            <a:pPr algn="ctr"/>
            <a:r>
              <a:rPr lang="fr-FR" sz="1350">
                <a:latin typeface="Times New Roman" pitchFamily="18" charset="0"/>
              </a:rPr>
              <a:t>6,000,000 F</a:t>
            </a:r>
          </a:p>
        </p:txBody>
      </p:sp>
      <p:sp>
        <p:nvSpPr>
          <p:cNvPr id="24581" name="Rectangle 4"/>
          <p:cNvSpPr>
            <a:spLocks noChangeArrowheads="1"/>
          </p:cNvSpPr>
          <p:nvPr/>
        </p:nvSpPr>
        <p:spPr bwMode="auto">
          <a:xfrm>
            <a:off x="2033588" y="1881188"/>
            <a:ext cx="1543050" cy="742950"/>
          </a:xfrm>
          <a:prstGeom prst="rect">
            <a:avLst/>
          </a:prstGeom>
          <a:solidFill>
            <a:srgbClr val="FF6600"/>
          </a:solidFill>
          <a:ln w="9525">
            <a:solidFill>
              <a:schemeClr val="tx1"/>
            </a:solidFill>
            <a:miter lim="800000"/>
            <a:headEnd/>
            <a:tailEnd/>
          </a:ln>
        </p:spPr>
        <p:txBody>
          <a:bodyPr wrap="none" lIns="68555" tIns="34277" rIns="68555" bIns="34277" anchor="ctr"/>
          <a:lstStyle/>
          <a:p>
            <a:pPr algn="ctr"/>
            <a:r>
              <a:rPr lang="fr-FR" sz="1350">
                <a:latin typeface="Times New Roman" pitchFamily="18" charset="0"/>
              </a:rPr>
              <a:t>Sales price variance</a:t>
            </a:r>
          </a:p>
          <a:p>
            <a:pPr algn="ctr"/>
            <a:r>
              <a:rPr lang="fr-FR" sz="1350">
                <a:latin typeface="Times New Roman" pitchFamily="18" charset="0"/>
              </a:rPr>
              <a:t>7,500,000 U</a:t>
            </a:r>
          </a:p>
        </p:txBody>
      </p:sp>
      <p:sp>
        <p:nvSpPr>
          <p:cNvPr id="24582" name="Rectangle 5"/>
          <p:cNvSpPr>
            <a:spLocks noChangeArrowheads="1"/>
          </p:cNvSpPr>
          <p:nvPr/>
        </p:nvSpPr>
        <p:spPr bwMode="auto">
          <a:xfrm>
            <a:off x="3919538" y="1881188"/>
            <a:ext cx="1543050" cy="742950"/>
          </a:xfrm>
          <a:prstGeom prst="rect">
            <a:avLst/>
          </a:prstGeom>
          <a:solidFill>
            <a:srgbClr val="99CC00"/>
          </a:solidFill>
          <a:ln w="9525">
            <a:solidFill>
              <a:schemeClr val="tx1"/>
            </a:solidFill>
            <a:miter lim="800000"/>
            <a:headEnd/>
            <a:tailEnd/>
          </a:ln>
        </p:spPr>
        <p:txBody>
          <a:bodyPr wrap="none" lIns="68555" tIns="34277" rIns="68555" bIns="34277" anchor="ctr"/>
          <a:lstStyle/>
          <a:p>
            <a:pPr algn="ctr"/>
            <a:r>
              <a:rPr lang="fr-FR" sz="1350">
                <a:latin typeface="Times New Roman" pitchFamily="18" charset="0"/>
              </a:rPr>
              <a:t>Sales-volume</a:t>
            </a:r>
          </a:p>
          <a:p>
            <a:pPr algn="ctr"/>
            <a:r>
              <a:rPr lang="fr-FR" sz="1350">
                <a:latin typeface="Times New Roman" pitchFamily="18" charset="0"/>
              </a:rPr>
              <a:t>Variance on sales</a:t>
            </a:r>
          </a:p>
          <a:p>
            <a:pPr algn="ctr"/>
            <a:r>
              <a:rPr lang="fr-FR" sz="1350">
                <a:latin typeface="Times New Roman" pitchFamily="18" charset="0"/>
              </a:rPr>
              <a:t>13,500,000 F</a:t>
            </a:r>
          </a:p>
        </p:txBody>
      </p:sp>
      <p:sp>
        <p:nvSpPr>
          <p:cNvPr id="24583" name="Line 6"/>
          <p:cNvSpPr>
            <a:spLocks noChangeShapeType="1"/>
          </p:cNvSpPr>
          <p:nvPr/>
        </p:nvSpPr>
        <p:spPr bwMode="auto">
          <a:xfrm>
            <a:off x="3805238" y="1481138"/>
            <a:ext cx="1191" cy="171450"/>
          </a:xfrm>
          <a:prstGeom prst="line">
            <a:avLst/>
          </a:prstGeom>
          <a:noFill/>
          <a:ln w="9525">
            <a:solidFill>
              <a:schemeClr val="tx1"/>
            </a:solidFill>
            <a:round/>
            <a:headEnd/>
            <a:tailEnd/>
          </a:ln>
        </p:spPr>
        <p:txBody>
          <a:bodyPr/>
          <a:lstStyle/>
          <a:p>
            <a:endParaRPr lang="fr-FR" sz="1350"/>
          </a:p>
        </p:txBody>
      </p:sp>
      <p:sp>
        <p:nvSpPr>
          <p:cNvPr id="24584" name="Line 7"/>
          <p:cNvSpPr>
            <a:spLocks noChangeShapeType="1"/>
          </p:cNvSpPr>
          <p:nvPr/>
        </p:nvSpPr>
        <p:spPr bwMode="auto">
          <a:xfrm>
            <a:off x="2947988" y="1652588"/>
            <a:ext cx="1657350" cy="1191"/>
          </a:xfrm>
          <a:prstGeom prst="line">
            <a:avLst/>
          </a:prstGeom>
          <a:noFill/>
          <a:ln w="9525">
            <a:solidFill>
              <a:schemeClr val="tx1"/>
            </a:solidFill>
            <a:round/>
            <a:headEnd/>
            <a:tailEnd/>
          </a:ln>
        </p:spPr>
        <p:txBody>
          <a:bodyPr/>
          <a:lstStyle/>
          <a:p>
            <a:endParaRPr lang="fr-FR" sz="1350"/>
          </a:p>
        </p:txBody>
      </p:sp>
      <p:sp>
        <p:nvSpPr>
          <p:cNvPr id="24585" name="Line 8"/>
          <p:cNvSpPr>
            <a:spLocks noChangeShapeType="1"/>
          </p:cNvSpPr>
          <p:nvPr/>
        </p:nvSpPr>
        <p:spPr bwMode="auto">
          <a:xfrm>
            <a:off x="2947988" y="1652588"/>
            <a:ext cx="1191" cy="171450"/>
          </a:xfrm>
          <a:prstGeom prst="line">
            <a:avLst/>
          </a:prstGeom>
          <a:noFill/>
          <a:ln w="9525">
            <a:solidFill>
              <a:schemeClr val="tx1"/>
            </a:solidFill>
            <a:round/>
            <a:headEnd/>
            <a:tailEnd type="triangle" w="med" len="med"/>
          </a:ln>
        </p:spPr>
        <p:txBody>
          <a:bodyPr/>
          <a:lstStyle/>
          <a:p>
            <a:endParaRPr lang="fr-FR" sz="1350"/>
          </a:p>
        </p:txBody>
      </p:sp>
      <p:sp>
        <p:nvSpPr>
          <p:cNvPr id="24586" name="Line 9"/>
          <p:cNvSpPr>
            <a:spLocks noChangeShapeType="1"/>
          </p:cNvSpPr>
          <p:nvPr/>
        </p:nvSpPr>
        <p:spPr bwMode="auto">
          <a:xfrm>
            <a:off x="4605338" y="1652588"/>
            <a:ext cx="1191" cy="171450"/>
          </a:xfrm>
          <a:prstGeom prst="line">
            <a:avLst/>
          </a:prstGeom>
          <a:noFill/>
          <a:ln w="9525">
            <a:solidFill>
              <a:schemeClr val="tx1"/>
            </a:solidFill>
            <a:round/>
            <a:headEnd/>
            <a:tailEnd type="triangle" w="med" len="med"/>
          </a:ln>
        </p:spPr>
        <p:txBody>
          <a:bodyPr/>
          <a:lstStyle/>
          <a:p>
            <a:endParaRPr lang="fr-FR" sz="1350"/>
          </a:p>
        </p:txBody>
      </p:sp>
      <p:sp>
        <p:nvSpPr>
          <p:cNvPr id="24587" name="Rectangle 6"/>
          <p:cNvSpPr>
            <a:spLocks noChangeArrowheads="1"/>
          </p:cNvSpPr>
          <p:nvPr/>
        </p:nvSpPr>
        <p:spPr bwMode="auto">
          <a:xfrm>
            <a:off x="3058716" y="3025379"/>
            <a:ext cx="1543050" cy="734615"/>
          </a:xfrm>
          <a:prstGeom prst="rect">
            <a:avLst/>
          </a:prstGeom>
          <a:solidFill>
            <a:srgbClr val="FFCC00"/>
          </a:solidFill>
          <a:ln w="9525">
            <a:solidFill>
              <a:schemeClr val="tx1"/>
            </a:solidFill>
            <a:miter lim="800000"/>
            <a:headEnd/>
            <a:tailEnd/>
          </a:ln>
        </p:spPr>
        <p:txBody>
          <a:bodyPr wrap="none" lIns="68555" tIns="34277" rIns="68555" bIns="34277" anchor="ctr"/>
          <a:lstStyle/>
          <a:p>
            <a:pPr algn="ctr"/>
            <a:r>
              <a:rPr lang="fr-FR" sz="1350">
                <a:latin typeface="Times New Roman" pitchFamily="18" charset="0"/>
              </a:rPr>
              <a:t>Sales-mix</a:t>
            </a:r>
          </a:p>
          <a:p>
            <a:pPr algn="ctr"/>
            <a:r>
              <a:rPr lang="fr-FR" sz="1350">
                <a:latin typeface="Times New Roman" pitchFamily="18" charset="0"/>
              </a:rPr>
              <a:t>Variance</a:t>
            </a:r>
          </a:p>
          <a:p>
            <a:pPr algn="ctr"/>
            <a:r>
              <a:rPr lang="fr-FR" sz="1350">
                <a:latin typeface="Times New Roman" pitchFamily="18" charset="0"/>
              </a:rPr>
              <a:t>7,500,000 F</a:t>
            </a:r>
          </a:p>
        </p:txBody>
      </p:sp>
      <p:sp>
        <p:nvSpPr>
          <p:cNvPr id="24588" name="Rectangle 7"/>
          <p:cNvSpPr>
            <a:spLocks noChangeArrowheads="1"/>
          </p:cNvSpPr>
          <p:nvPr/>
        </p:nvSpPr>
        <p:spPr bwMode="auto">
          <a:xfrm>
            <a:off x="4830366" y="3025379"/>
            <a:ext cx="1543050" cy="734615"/>
          </a:xfrm>
          <a:prstGeom prst="rect">
            <a:avLst/>
          </a:prstGeom>
          <a:solidFill>
            <a:srgbClr val="FFCC00"/>
          </a:solidFill>
          <a:ln w="9525">
            <a:solidFill>
              <a:schemeClr val="tx1"/>
            </a:solidFill>
            <a:miter lim="800000"/>
            <a:headEnd/>
            <a:tailEnd/>
          </a:ln>
        </p:spPr>
        <p:txBody>
          <a:bodyPr wrap="none" lIns="68555" tIns="34277" rIns="68555" bIns="34277" anchor="ctr"/>
          <a:lstStyle/>
          <a:p>
            <a:pPr algn="ctr"/>
            <a:r>
              <a:rPr lang="fr-FR" sz="1350">
                <a:latin typeface="Times New Roman" pitchFamily="18" charset="0"/>
              </a:rPr>
              <a:t>Sales-quantity</a:t>
            </a:r>
          </a:p>
          <a:p>
            <a:pPr algn="ctr"/>
            <a:r>
              <a:rPr lang="fr-FR" sz="1350">
                <a:latin typeface="Times New Roman" pitchFamily="18" charset="0"/>
              </a:rPr>
              <a:t>Variance</a:t>
            </a:r>
          </a:p>
          <a:p>
            <a:pPr algn="ctr"/>
            <a:r>
              <a:rPr lang="fr-FR" sz="1350">
                <a:latin typeface="Times New Roman" pitchFamily="18" charset="0"/>
              </a:rPr>
              <a:t>6,000,000 F</a:t>
            </a:r>
          </a:p>
        </p:txBody>
      </p:sp>
      <p:sp>
        <p:nvSpPr>
          <p:cNvPr id="24589" name="Line 10"/>
          <p:cNvSpPr>
            <a:spLocks noChangeShapeType="1"/>
          </p:cNvSpPr>
          <p:nvPr/>
        </p:nvSpPr>
        <p:spPr bwMode="auto">
          <a:xfrm>
            <a:off x="4716066" y="2625329"/>
            <a:ext cx="0" cy="171450"/>
          </a:xfrm>
          <a:prstGeom prst="line">
            <a:avLst/>
          </a:prstGeom>
          <a:noFill/>
          <a:ln w="9525">
            <a:solidFill>
              <a:schemeClr val="tx1"/>
            </a:solidFill>
            <a:round/>
            <a:headEnd/>
            <a:tailEnd/>
          </a:ln>
        </p:spPr>
        <p:txBody>
          <a:bodyPr/>
          <a:lstStyle/>
          <a:p>
            <a:endParaRPr lang="fr-FR" sz="1350"/>
          </a:p>
        </p:txBody>
      </p:sp>
      <p:sp>
        <p:nvSpPr>
          <p:cNvPr id="24590" name="Line 11"/>
          <p:cNvSpPr>
            <a:spLocks noChangeShapeType="1"/>
          </p:cNvSpPr>
          <p:nvPr/>
        </p:nvSpPr>
        <p:spPr bwMode="auto">
          <a:xfrm>
            <a:off x="3858816" y="2796779"/>
            <a:ext cx="1657350" cy="0"/>
          </a:xfrm>
          <a:prstGeom prst="line">
            <a:avLst/>
          </a:prstGeom>
          <a:noFill/>
          <a:ln w="9525">
            <a:solidFill>
              <a:schemeClr val="tx1"/>
            </a:solidFill>
            <a:round/>
            <a:headEnd/>
            <a:tailEnd/>
          </a:ln>
        </p:spPr>
        <p:txBody>
          <a:bodyPr/>
          <a:lstStyle/>
          <a:p>
            <a:endParaRPr lang="fr-FR" sz="1350"/>
          </a:p>
        </p:txBody>
      </p:sp>
      <p:sp>
        <p:nvSpPr>
          <p:cNvPr id="24591" name="Line 12"/>
          <p:cNvSpPr>
            <a:spLocks noChangeShapeType="1"/>
          </p:cNvSpPr>
          <p:nvPr/>
        </p:nvSpPr>
        <p:spPr bwMode="auto">
          <a:xfrm>
            <a:off x="3858816" y="2796779"/>
            <a:ext cx="0" cy="171450"/>
          </a:xfrm>
          <a:prstGeom prst="line">
            <a:avLst/>
          </a:prstGeom>
          <a:noFill/>
          <a:ln w="9525">
            <a:solidFill>
              <a:schemeClr val="tx1"/>
            </a:solidFill>
            <a:round/>
            <a:headEnd/>
            <a:tailEnd type="triangle" w="med" len="med"/>
          </a:ln>
        </p:spPr>
        <p:txBody>
          <a:bodyPr/>
          <a:lstStyle/>
          <a:p>
            <a:endParaRPr lang="fr-FR" sz="1350"/>
          </a:p>
        </p:txBody>
      </p:sp>
      <p:sp>
        <p:nvSpPr>
          <p:cNvPr id="24592" name="Line 13"/>
          <p:cNvSpPr>
            <a:spLocks noChangeShapeType="1"/>
          </p:cNvSpPr>
          <p:nvPr/>
        </p:nvSpPr>
        <p:spPr bwMode="auto">
          <a:xfrm>
            <a:off x="5516166" y="2796779"/>
            <a:ext cx="0" cy="171450"/>
          </a:xfrm>
          <a:prstGeom prst="line">
            <a:avLst/>
          </a:prstGeom>
          <a:noFill/>
          <a:ln w="9525">
            <a:solidFill>
              <a:schemeClr val="tx1"/>
            </a:solidFill>
            <a:round/>
            <a:headEnd/>
            <a:tailEnd type="triangle" w="med" len="med"/>
          </a:ln>
        </p:spPr>
        <p:txBody>
          <a:bodyPr/>
          <a:lstStyle/>
          <a:p>
            <a:endParaRPr lang="fr-FR" sz="1350"/>
          </a:p>
        </p:txBody>
      </p:sp>
      <p:sp>
        <p:nvSpPr>
          <p:cNvPr id="24593" name="Rectangle 8"/>
          <p:cNvSpPr>
            <a:spLocks noChangeArrowheads="1"/>
          </p:cNvSpPr>
          <p:nvPr/>
        </p:nvSpPr>
        <p:spPr bwMode="auto">
          <a:xfrm>
            <a:off x="5694760" y="4160044"/>
            <a:ext cx="1543050" cy="679847"/>
          </a:xfrm>
          <a:prstGeom prst="rect">
            <a:avLst/>
          </a:prstGeom>
          <a:solidFill>
            <a:srgbClr val="FFFF00"/>
          </a:solidFill>
          <a:ln w="9525">
            <a:solidFill>
              <a:schemeClr val="tx1"/>
            </a:solidFill>
            <a:miter lim="800000"/>
            <a:headEnd/>
            <a:tailEnd/>
          </a:ln>
        </p:spPr>
        <p:txBody>
          <a:bodyPr wrap="none" lIns="68555" tIns="34277" rIns="68555" bIns="34277" anchor="ctr"/>
          <a:lstStyle/>
          <a:p>
            <a:pPr algn="ctr"/>
            <a:r>
              <a:rPr lang="fr-FR" sz="1350">
                <a:latin typeface="Times New Roman" pitchFamily="18" charset="0"/>
              </a:rPr>
              <a:t>Market-share</a:t>
            </a:r>
          </a:p>
          <a:p>
            <a:pPr algn="ctr"/>
            <a:r>
              <a:rPr lang="fr-FR" sz="1350">
                <a:latin typeface="Times New Roman" pitchFamily="18" charset="0"/>
              </a:rPr>
              <a:t>Variance</a:t>
            </a:r>
          </a:p>
          <a:p>
            <a:pPr algn="ctr"/>
            <a:r>
              <a:rPr lang="fr-FR" sz="1350">
                <a:latin typeface="Times New Roman" pitchFamily="18" charset="0"/>
              </a:rPr>
              <a:t>1,200,000 U</a:t>
            </a:r>
          </a:p>
        </p:txBody>
      </p:sp>
      <p:sp>
        <p:nvSpPr>
          <p:cNvPr id="24594" name="Rectangle 9"/>
          <p:cNvSpPr>
            <a:spLocks noChangeArrowheads="1"/>
          </p:cNvSpPr>
          <p:nvPr/>
        </p:nvSpPr>
        <p:spPr bwMode="auto">
          <a:xfrm>
            <a:off x="3923110" y="4160044"/>
            <a:ext cx="1543050" cy="679847"/>
          </a:xfrm>
          <a:prstGeom prst="rect">
            <a:avLst/>
          </a:prstGeom>
          <a:solidFill>
            <a:srgbClr val="FFFF00"/>
          </a:solidFill>
          <a:ln w="9525">
            <a:solidFill>
              <a:schemeClr val="tx1"/>
            </a:solidFill>
            <a:miter lim="800000"/>
            <a:headEnd/>
            <a:tailEnd/>
          </a:ln>
        </p:spPr>
        <p:txBody>
          <a:bodyPr wrap="none" lIns="68555" tIns="34277" rIns="68555" bIns="34277" anchor="ctr"/>
          <a:lstStyle/>
          <a:p>
            <a:pPr algn="ctr"/>
            <a:r>
              <a:rPr lang="fr-FR" sz="1350">
                <a:latin typeface="Times New Roman" pitchFamily="18" charset="0"/>
              </a:rPr>
              <a:t>Market-size</a:t>
            </a:r>
          </a:p>
          <a:p>
            <a:pPr algn="ctr"/>
            <a:r>
              <a:rPr lang="fr-FR" sz="1350">
                <a:latin typeface="Times New Roman" pitchFamily="18" charset="0"/>
              </a:rPr>
              <a:t>Variance</a:t>
            </a:r>
          </a:p>
          <a:p>
            <a:pPr algn="ctr"/>
            <a:r>
              <a:rPr lang="fr-FR" sz="1350">
                <a:latin typeface="Times New Roman" pitchFamily="18" charset="0"/>
              </a:rPr>
              <a:t>7,200,000 F</a:t>
            </a:r>
          </a:p>
        </p:txBody>
      </p:sp>
      <p:sp>
        <p:nvSpPr>
          <p:cNvPr id="24595" name="Line 14"/>
          <p:cNvSpPr>
            <a:spLocks noChangeShapeType="1"/>
          </p:cNvSpPr>
          <p:nvPr/>
        </p:nvSpPr>
        <p:spPr bwMode="auto">
          <a:xfrm>
            <a:off x="5580460" y="3759994"/>
            <a:ext cx="0" cy="171450"/>
          </a:xfrm>
          <a:prstGeom prst="line">
            <a:avLst/>
          </a:prstGeom>
          <a:noFill/>
          <a:ln w="9525">
            <a:solidFill>
              <a:schemeClr val="tx1"/>
            </a:solidFill>
            <a:round/>
            <a:headEnd/>
            <a:tailEnd/>
          </a:ln>
        </p:spPr>
        <p:txBody>
          <a:bodyPr/>
          <a:lstStyle/>
          <a:p>
            <a:endParaRPr lang="fr-FR" sz="1350"/>
          </a:p>
        </p:txBody>
      </p:sp>
      <p:sp>
        <p:nvSpPr>
          <p:cNvPr id="24596" name="Line 15"/>
          <p:cNvSpPr>
            <a:spLocks noChangeShapeType="1"/>
          </p:cNvSpPr>
          <p:nvPr/>
        </p:nvSpPr>
        <p:spPr bwMode="auto">
          <a:xfrm>
            <a:off x="4723210" y="3931444"/>
            <a:ext cx="1657350" cy="0"/>
          </a:xfrm>
          <a:prstGeom prst="line">
            <a:avLst/>
          </a:prstGeom>
          <a:noFill/>
          <a:ln w="9525">
            <a:solidFill>
              <a:schemeClr val="tx1"/>
            </a:solidFill>
            <a:round/>
            <a:headEnd/>
            <a:tailEnd/>
          </a:ln>
        </p:spPr>
        <p:txBody>
          <a:bodyPr/>
          <a:lstStyle/>
          <a:p>
            <a:endParaRPr lang="fr-FR" sz="1350"/>
          </a:p>
        </p:txBody>
      </p:sp>
      <p:sp>
        <p:nvSpPr>
          <p:cNvPr id="24597" name="Line 16"/>
          <p:cNvSpPr>
            <a:spLocks noChangeShapeType="1"/>
          </p:cNvSpPr>
          <p:nvPr/>
        </p:nvSpPr>
        <p:spPr bwMode="auto">
          <a:xfrm>
            <a:off x="4723210" y="3931444"/>
            <a:ext cx="0" cy="171450"/>
          </a:xfrm>
          <a:prstGeom prst="line">
            <a:avLst/>
          </a:prstGeom>
          <a:noFill/>
          <a:ln w="9525">
            <a:solidFill>
              <a:schemeClr val="tx1"/>
            </a:solidFill>
            <a:round/>
            <a:headEnd/>
            <a:tailEnd type="triangle" w="med" len="med"/>
          </a:ln>
        </p:spPr>
        <p:txBody>
          <a:bodyPr/>
          <a:lstStyle/>
          <a:p>
            <a:endParaRPr lang="fr-FR" sz="1350"/>
          </a:p>
        </p:txBody>
      </p:sp>
      <p:sp>
        <p:nvSpPr>
          <p:cNvPr id="24598" name="Line 17"/>
          <p:cNvSpPr>
            <a:spLocks noChangeShapeType="1"/>
          </p:cNvSpPr>
          <p:nvPr/>
        </p:nvSpPr>
        <p:spPr bwMode="auto">
          <a:xfrm>
            <a:off x="6380560" y="3931444"/>
            <a:ext cx="0" cy="171450"/>
          </a:xfrm>
          <a:prstGeom prst="line">
            <a:avLst/>
          </a:prstGeom>
          <a:noFill/>
          <a:ln w="9525">
            <a:solidFill>
              <a:schemeClr val="tx1"/>
            </a:solidFill>
            <a:round/>
            <a:headEnd/>
            <a:tailEnd type="triangle" w="med" len="med"/>
          </a:ln>
        </p:spPr>
        <p:txBody>
          <a:bodyPr/>
          <a:lstStyle/>
          <a:p>
            <a:endParaRPr lang="fr-FR" sz="135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err="1" smtClean="0"/>
              <a:t>Only</a:t>
            </a:r>
            <a:r>
              <a:rPr lang="fr-FR" dirty="0" smtClean="0"/>
              <a:t> </a:t>
            </a:r>
            <a:r>
              <a:rPr lang="fr-FR" dirty="0" err="1" smtClean="0"/>
              <a:t>consider</a:t>
            </a:r>
            <a:r>
              <a:rPr lang="fr-FR" dirty="0" smtClean="0"/>
              <a:t> variance on sales figure not profit</a:t>
            </a:r>
          </a:p>
          <a:p>
            <a:r>
              <a:rPr lang="fr-FR" dirty="0" smtClean="0"/>
              <a:t>Mix </a:t>
            </a:r>
            <a:r>
              <a:rPr lang="fr-FR" dirty="0" err="1" smtClean="0"/>
              <a:t>effects</a:t>
            </a:r>
            <a:r>
              <a:rPr lang="fr-FR" dirty="0" smtClean="0"/>
              <a:t> on </a:t>
            </a:r>
            <a:r>
              <a:rPr lang="fr-FR" dirty="0" err="1" smtClean="0"/>
              <a:t>costs</a:t>
            </a:r>
            <a:r>
              <a:rPr lang="fr-FR" dirty="0" smtClean="0"/>
              <a:t> do </a:t>
            </a:r>
            <a:r>
              <a:rPr lang="fr-FR" dirty="0" err="1" smtClean="0"/>
              <a:t>exist</a:t>
            </a:r>
            <a:r>
              <a:rPr lang="fr-FR" dirty="0" smtClean="0"/>
              <a:t> but are not part of </a:t>
            </a:r>
            <a:r>
              <a:rPr lang="fr-FR" dirty="0" err="1" smtClean="0"/>
              <a:t>this</a:t>
            </a:r>
            <a:r>
              <a:rPr lang="fr-FR" dirty="0" smtClean="0"/>
              <a:t> course</a:t>
            </a:r>
            <a:endParaRPr lang="fr-FR" dirty="0"/>
          </a:p>
          <a:p>
            <a:endParaRPr lang="fr-FR" dirty="0"/>
          </a:p>
        </p:txBody>
      </p:sp>
      <p:sp>
        <p:nvSpPr>
          <p:cNvPr id="3" name="Titre 2"/>
          <p:cNvSpPr>
            <a:spLocks noGrp="1"/>
          </p:cNvSpPr>
          <p:nvPr>
            <p:ph type="title"/>
          </p:nvPr>
        </p:nvSpPr>
        <p:spPr/>
        <p:txBody>
          <a:bodyPr/>
          <a:lstStyle/>
          <a:p>
            <a:r>
              <a:rPr lang="fr-FR" dirty="0" smtClean="0"/>
              <a:t>Mix and Sales </a:t>
            </a:r>
            <a:r>
              <a:rPr lang="fr-FR" dirty="0"/>
              <a:t>V</a:t>
            </a:r>
            <a:r>
              <a:rPr lang="fr-FR" dirty="0" smtClean="0"/>
              <a:t>olume Variances on Sales</a:t>
            </a:r>
            <a:endParaRPr lang="fr-FR" dirty="0"/>
          </a:p>
        </p:txBody>
      </p:sp>
      <p:sp>
        <p:nvSpPr>
          <p:cNvPr id="5" name="Espace réservé du numéro de diapositive 4"/>
          <p:cNvSpPr>
            <a:spLocks noGrp="1"/>
          </p:cNvSpPr>
          <p:nvPr>
            <p:ph type="sldNum" sz="quarter" idx="12"/>
          </p:nvPr>
        </p:nvSpPr>
        <p:spPr/>
        <p:txBody>
          <a:bodyPr/>
          <a:lstStyle/>
          <a:p>
            <a:fld id="{307C7597-8D70-4701-8085-9524B0B5C72B}" type="slidenum">
              <a:rPr lang="fr-FR" smtClean="0"/>
              <a:pPr/>
              <a:t>2</a:t>
            </a:fld>
            <a:endParaRPr lang="fr-FR" dirty="0"/>
          </a:p>
        </p:txBody>
      </p:sp>
    </p:spTree>
    <p:extLst>
      <p:ext uri="{BB962C8B-B14F-4D97-AF65-F5344CB8AC3E}">
        <p14:creationId xmlns:p14="http://schemas.microsoft.com/office/powerpoint/2010/main" val="32442526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en-GB" dirty="0"/>
              <a:t>If a company has 2 products, one with a higher selling price than the other, then it is possible to actually sell exactly the budgeted number of units, but have a higher revenue due to selling more of the higher priced product and less of the lower priced product.</a:t>
            </a:r>
            <a:endParaRPr lang="fr-FR" dirty="0"/>
          </a:p>
          <a:p>
            <a:endParaRPr lang="en-GB" dirty="0" smtClean="0"/>
          </a:p>
          <a:p>
            <a:r>
              <a:rPr lang="en-GB" dirty="0" smtClean="0"/>
              <a:t>This </a:t>
            </a:r>
            <a:r>
              <a:rPr lang="en-GB" dirty="0"/>
              <a:t>effect is what we call the ‘mix’ variance.</a:t>
            </a:r>
            <a:endParaRPr lang="fr-FR" dirty="0"/>
          </a:p>
          <a:p>
            <a:endParaRPr lang="fr-FR" dirty="0"/>
          </a:p>
        </p:txBody>
      </p:sp>
      <p:sp>
        <p:nvSpPr>
          <p:cNvPr id="3" name="Titre 2"/>
          <p:cNvSpPr>
            <a:spLocks noGrp="1"/>
          </p:cNvSpPr>
          <p:nvPr>
            <p:ph type="title"/>
          </p:nvPr>
        </p:nvSpPr>
        <p:spPr/>
        <p:txBody>
          <a:bodyPr/>
          <a:lstStyle/>
          <a:p>
            <a:r>
              <a:rPr lang="fr-FR" dirty="0" smtClean="0"/>
              <a:t>Mix and Sales </a:t>
            </a:r>
            <a:r>
              <a:rPr lang="fr-FR" dirty="0"/>
              <a:t>V</a:t>
            </a:r>
            <a:r>
              <a:rPr lang="fr-FR" dirty="0" smtClean="0"/>
              <a:t>olume Variances on Sales</a:t>
            </a:r>
            <a:endParaRPr lang="fr-FR" dirty="0"/>
          </a:p>
        </p:txBody>
      </p:sp>
      <p:sp>
        <p:nvSpPr>
          <p:cNvPr id="5" name="Espace réservé du numéro de diapositive 4"/>
          <p:cNvSpPr>
            <a:spLocks noGrp="1"/>
          </p:cNvSpPr>
          <p:nvPr>
            <p:ph type="sldNum" sz="quarter" idx="12"/>
          </p:nvPr>
        </p:nvSpPr>
        <p:spPr/>
        <p:txBody>
          <a:bodyPr/>
          <a:lstStyle/>
          <a:p>
            <a:fld id="{307C7597-8D70-4701-8085-9524B0B5C72B}" type="slidenum">
              <a:rPr lang="fr-FR" smtClean="0"/>
              <a:pPr/>
              <a:t>3</a:t>
            </a:fld>
            <a:endParaRPr lang="fr-FR" dirty="0"/>
          </a:p>
        </p:txBody>
      </p:sp>
    </p:spTree>
    <p:extLst>
      <p:ext uri="{BB962C8B-B14F-4D97-AF65-F5344CB8AC3E}">
        <p14:creationId xmlns:p14="http://schemas.microsoft.com/office/powerpoint/2010/main" val="3597656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en-GB" dirty="0"/>
              <a:t>The sales volume variance on sales can now be split into two separate variances</a:t>
            </a:r>
            <a:endParaRPr lang="fr-FR" dirty="0"/>
          </a:p>
          <a:p>
            <a:r>
              <a:rPr lang="en-GB" b="1" dirty="0"/>
              <a:t>Sales volume variance on sales = </a:t>
            </a:r>
          </a:p>
          <a:p>
            <a:pPr marL="0" indent="0">
              <a:buNone/>
            </a:pPr>
            <a:r>
              <a:rPr lang="en-GB" b="1" dirty="0" smtClean="0"/>
              <a:t>sales </a:t>
            </a:r>
            <a:r>
              <a:rPr lang="en-GB" b="1" dirty="0"/>
              <a:t>quantity variance on sales + sales mix variance on </a:t>
            </a:r>
            <a:r>
              <a:rPr lang="en-GB" b="1" dirty="0" smtClean="0"/>
              <a:t>sales</a:t>
            </a:r>
          </a:p>
          <a:p>
            <a:pPr marL="0" indent="0">
              <a:buNone/>
            </a:pPr>
            <a:endParaRPr lang="en-GB" b="1" dirty="0"/>
          </a:p>
          <a:p>
            <a:pPr marL="0" indent="0">
              <a:buNone/>
            </a:pPr>
            <a:r>
              <a:rPr lang="en-GB" dirty="0"/>
              <a:t>Where the sales quantity variance is the variance due to the total number of units sold, and the sales mix is due to the percentages of the various products sold to the total number of sales.</a:t>
            </a:r>
            <a:endParaRPr lang="fr-FR" dirty="0"/>
          </a:p>
          <a:p>
            <a:pPr marL="0" indent="0">
              <a:buNone/>
            </a:pPr>
            <a:endParaRPr lang="fr-FR" dirty="0"/>
          </a:p>
          <a:p>
            <a:endParaRPr lang="fr-FR" dirty="0"/>
          </a:p>
        </p:txBody>
      </p:sp>
      <p:sp>
        <p:nvSpPr>
          <p:cNvPr id="3" name="Titre 2"/>
          <p:cNvSpPr>
            <a:spLocks noGrp="1"/>
          </p:cNvSpPr>
          <p:nvPr>
            <p:ph type="title"/>
          </p:nvPr>
        </p:nvSpPr>
        <p:spPr/>
        <p:txBody>
          <a:bodyPr/>
          <a:lstStyle/>
          <a:p>
            <a:r>
              <a:rPr lang="fr-FR" dirty="0" smtClean="0"/>
              <a:t>Mix and Sales </a:t>
            </a:r>
            <a:r>
              <a:rPr lang="fr-FR" dirty="0"/>
              <a:t>V</a:t>
            </a:r>
            <a:r>
              <a:rPr lang="fr-FR" dirty="0" smtClean="0"/>
              <a:t>olume Variances on Sales</a:t>
            </a:r>
            <a:endParaRPr lang="fr-FR" dirty="0"/>
          </a:p>
        </p:txBody>
      </p:sp>
      <p:sp>
        <p:nvSpPr>
          <p:cNvPr id="5" name="Espace réservé du numéro de diapositive 4"/>
          <p:cNvSpPr>
            <a:spLocks noGrp="1"/>
          </p:cNvSpPr>
          <p:nvPr>
            <p:ph type="sldNum" sz="quarter" idx="12"/>
          </p:nvPr>
        </p:nvSpPr>
        <p:spPr/>
        <p:txBody>
          <a:bodyPr/>
          <a:lstStyle/>
          <a:p>
            <a:fld id="{307C7597-8D70-4701-8085-9524B0B5C72B}" type="slidenum">
              <a:rPr lang="fr-FR" smtClean="0"/>
              <a:pPr/>
              <a:t>4</a:t>
            </a:fld>
            <a:endParaRPr lang="fr-FR" dirty="0"/>
          </a:p>
        </p:txBody>
      </p:sp>
    </p:spTree>
    <p:extLst>
      <p:ext uri="{BB962C8B-B14F-4D97-AF65-F5344CB8AC3E}">
        <p14:creationId xmlns:p14="http://schemas.microsoft.com/office/powerpoint/2010/main" val="12305008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en-GB" b="1" dirty="0"/>
              <a:t>Sales Quantity Variance on sales = (Actual Quantity Sold – Budget Quantity Sold) x Budget Selling Price</a:t>
            </a:r>
            <a:endParaRPr lang="fr-FR" dirty="0"/>
          </a:p>
          <a:p>
            <a:endParaRPr lang="en-GB" b="1" dirty="0" smtClean="0"/>
          </a:p>
          <a:p>
            <a:r>
              <a:rPr lang="en-GB" b="1" dirty="0" smtClean="0"/>
              <a:t>Sales </a:t>
            </a:r>
            <a:r>
              <a:rPr lang="en-GB" b="1" dirty="0"/>
              <a:t>Mix Variance on sales = (Flexed Selling Price – Budget Selling Price) x Actual Quantity Sold</a:t>
            </a:r>
            <a:endParaRPr lang="fr-FR" dirty="0"/>
          </a:p>
          <a:p>
            <a:pPr marL="0" indent="0">
              <a:buNone/>
            </a:pPr>
            <a:endParaRPr lang="fr-FR" dirty="0" smtClean="0"/>
          </a:p>
          <a:p>
            <a:pPr marL="0" indent="0">
              <a:buNone/>
            </a:pPr>
            <a:r>
              <a:rPr lang="fr-FR" dirty="0" smtClean="0"/>
              <a:t>Warning – do not </a:t>
            </a:r>
            <a:r>
              <a:rPr lang="fr-FR" dirty="0" err="1" smtClean="0"/>
              <a:t>rely</a:t>
            </a:r>
            <a:r>
              <a:rPr lang="fr-FR" dirty="0" smtClean="0"/>
              <a:t> on </a:t>
            </a:r>
            <a:r>
              <a:rPr lang="fr-FR" dirty="0" err="1" smtClean="0"/>
              <a:t>learning</a:t>
            </a:r>
            <a:r>
              <a:rPr lang="fr-FR" dirty="0" smtClean="0"/>
              <a:t> formula –</a:t>
            </a:r>
            <a:r>
              <a:rPr lang="fr-FR" dirty="0" err="1" smtClean="0"/>
              <a:t>you</a:t>
            </a:r>
            <a:r>
              <a:rPr lang="fr-FR" dirty="0" smtClean="0"/>
              <a:t> </a:t>
            </a:r>
            <a:r>
              <a:rPr lang="fr-FR" dirty="0" err="1" smtClean="0"/>
              <a:t>should</a:t>
            </a:r>
            <a:r>
              <a:rPr lang="fr-FR" dirty="0" smtClean="0"/>
              <a:t> </a:t>
            </a:r>
            <a:r>
              <a:rPr lang="fr-FR" dirty="0" err="1" smtClean="0"/>
              <a:t>consider</a:t>
            </a:r>
            <a:r>
              <a:rPr lang="fr-FR" dirty="0" smtClean="0"/>
              <a:t> the </a:t>
            </a:r>
            <a:r>
              <a:rPr lang="fr-FR" dirty="0" err="1" smtClean="0"/>
              <a:t>step</a:t>
            </a:r>
            <a:r>
              <a:rPr lang="fr-FR" dirty="0" smtClean="0"/>
              <a:t> change </a:t>
            </a:r>
            <a:r>
              <a:rPr lang="fr-FR" dirty="0" err="1" smtClean="0"/>
              <a:t>approach</a:t>
            </a:r>
            <a:r>
              <a:rPr lang="fr-FR" dirty="0" smtClean="0"/>
              <a:t> – i.e. </a:t>
            </a:r>
            <a:r>
              <a:rPr lang="fr-FR" dirty="0" err="1" smtClean="0"/>
              <a:t>changing</a:t>
            </a:r>
            <a:r>
              <a:rPr lang="fr-FR" dirty="0" smtClean="0"/>
              <a:t> one variable at a time to </a:t>
            </a:r>
            <a:r>
              <a:rPr lang="fr-FR" dirty="0" err="1" smtClean="0"/>
              <a:t>see</a:t>
            </a:r>
            <a:r>
              <a:rPr lang="fr-FR" dirty="0" smtClean="0"/>
              <a:t> the </a:t>
            </a:r>
            <a:r>
              <a:rPr lang="fr-FR" dirty="0" err="1" smtClean="0"/>
              <a:t>difference</a:t>
            </a:r>
            <a:r>
              <a:rPr lang="fr-FR" dirty="0" smtClean="0"/>
              <a:t> in the sales figure</a:t>
            </a:r>
            <a:endParaRPr lang="fr-FR" dirty="0"/>
          </a:p>
        </p:txBody>
      </p:sp>
      <p:sp>
        <p:nvSpPr>
          <p:cNvPr id="3" name="Titre 2"/>
          <p:cNvSpPr>
            <a:spLocks noGrp="1"/>
          </p:cNvSpPr>
          <p:nvPr>
            <p:ph type="title"/>
          </p:nvPr>
        </p:nvSpPr>
        <p:spPr/>
        <p:txBody>
          <a:bodyPr/>
          <a:lstStyle/>
          <a:p>
            <a:r>
              <a:rPr lang="fr-FR" dirty="0" smtClean="0"/>
              <a:t>Mix and Sales </a:t>
            </a:r>
            <a:r>
              <a:rPr lang="fr-FR" dirty="0"/>
              <a:t>V</a:t>
            </a:r>
            <a:r>
              <a:rPr lang="fr-FR" dirty="0" smtClean="0"/>
              <a:t>olume Variances on Sales</a:t>
            </a:r>
            <a:endParaRPr lang="fr-FR" dirty="0"/>
          </a:p>
        </p:txBody>
      </p:sp>
      <p:sp>
        <p:nvSpPr>
          <p:cNvPr id="5" name="Espace réservé du numéro de diapositive 4"/>
          <p:cNvSpPr>
            <a:spLocks noGrp="1"/>
          </p:cNvSpPr>
          <p:nvPr>
            <p:ph type="sldNum" sz="quarter" idx="12"/>
          </p:nvPr>
        </p:nvSpPr>
        <p:spPr/>
        <p:txBody>
          <a:bodyPr/>
          <a:lstStyle/>
          <a:p>
            <a:fld id="{307C7597-8D70-4701-8085-9524B0B5C72B}" type="slidenum">
              <a:rPr lang="fr-FR" smtClean="0"/>
              <a:pPr/>
              <a:t>5</a:t>
            </a:fld>
            <a:endParaRPr lang="fr-FR" dirty="0"/>
          </a:p>
        </p:txBody>
      </p:sp>
    </p:spTree>
    <p:extLst>
      <p:ext uri="{BB962C8B-B14F-4D97-AF65-F5344CB8AC3E}">
        <p14:creationId xmlns:p14="http://schemas.microsoft.com/office/powerpoint/2010/main" val="38960785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b="1" dirty="0" smtClean="0"/>
              <a:t>Case </a:t>
            </a:r>
            <a:r>
              <a:rPr lang="fr-FR" b="1" dirty="0" err="1" smtClean="0"/>
              <a:t>Study</a:t>
            </a:r>
            <a:r>
              <a:rPr lang="fr-FR" b="1" dirty="0" smtClean="0"/>
              <a:t> Les Lions </a:t>
            </a:r>
            <a:r>
              <a:rPr lang="fr-FR" b="1" dirty="0" err="1" smtClean="0"/>
              <a:t>liegeois</a:t>
            </a:r>
            <a:endParaRPr lang="fr-FR" b="1" dirty="0" smtClean="0"/>
          </a:p>
          <a:p>
            <a:endParaRPr lang="fr-FR" b="1" dirty="0"/>
          </a:p>
          <a:p>
            <a:r>
              <a:rPr lang="fr-FR" b="1" dirty="0" smtClean="0"/>
              <a:t>Case </a:t>
            </a:r>
            <a:r>
              <a:rPr lang="fr-FR" b="1" dirty="0" err="1" smtClean="0"/>
              <a:t>Study</a:t>
            </a:r>
            <a:r>
              <a:rPr lang="fr-FR" b="1" dirty="0" smtClean="0"/>
              <a:t> Global Air</a:t>
            </a:r>
            <a:endParaRPr lang="fr-FR" dirty="0"/>
          </a:p>
        </p:txBody>
      </p:sp>
      <p:sp>
        <p:nvSpPr>
          <p:cNvPr id="3" name="Titre 2"/>
          <p:cNvSpPr>
            <a:spLocks noGrp="1"/>
          </p:cNvSpPr>
          <p:nvPr>
            <p:ph type="title"/>
          </p:nvPr>
        </p:nvSpPr>
        <p:spPr/>
        <p:txBody>
          <a:bodyPr/>
          <a:lstStyle/>
          <a:p>
            <a:r>
              <a:rPr lang="fr-FR" dirty="0" smtClean="0"/>
              <a:t>Mix and Sales </a:t>
            </a:r>
            <a:r>
              <a:rPr lang="fr-FR" dirty="0"/>
              <a:t>V</a:t>
            </a:r>
            <a:r>
              <a:rPr lang="fr-FR" dirty="0" smtClean="0"/>
              <a:t>olume Variances on Sales</a:t>
            </a:r>
            <a:endParaRPr lang="fr-FR" dirty="0"/>
          </a:p>
        </p:txBody>
      </p:sp>
      <p:sp>
        <p:nvSpPr>
          <p:cNvPr id="5" name="Espace réservé du numéro de diapositive 4"/>
          <p:cNvSpPr>
            <a:spLocks noGrp="1"/>
          </p:cNvSpPr>
          <p:nvPr>
            <p:ph type="sldNum" sz="quarter" idx="12"/>
          </p:nvPr>
        </p:nvSpPr>
        <p:spPr/>
        <p:txBody>
          <a:bodyPr/>
          <a:lstStyle/>
          <a:p>
            <a:fld id="{307C7597-8D70-4701-8085-9524B0B5C72B}" type="slidenum">
              <a:rPr lang="fr-FR" smtClean="0"/>
              <a:pPr/>
              <a:t>6</a:t>
            </a:fld>
            <a:endParaRPr lang="fr-FR" dirty="0"/>
          </a:p>
        </p:txBody>
      </p:sp>
    </p:spTree>
    <p:extLst>
      <p:ext uri="{BB962C8B-B14F-4D97-AF65-F5344CB8AC3E}">
        <p14:creationId xmlns:p14="http://schemas.microsoft.com/office/powerpoint/2010/main" val="12626271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55846" y="8253"/>
            <a:ext cx="8464632" cy="475265"/>
          </a:xfrm>
          <a:solidFill>
            <a:schemeClr val="bg1"/>
          </a:solidFill>
        </p:spPr>
        <p:txBody>
          <a:bodyPr/>
          <a:lstStyle/>
          <a:p>
            <a:pPr eaLnBrk="1" hangingPunct="1"/>
            <a:r>
              <a:rPr lang="fr-FR" dirty="0"/>
              <a:t>Global Air : Sales </a:t>
            </a:r>
            <a:r>
              <a:rPr lang="fr-FR" dirty="0" err="1"/>
              <a:t>reporting</a:t>
            </a:r>
            <a:r>
              <a:rPr lang="fr-FR" dirty="0"/>
              <a:t> (question 1)</a:t>
            </a:r>
          </a:p>
        </p:txBody>
      </p:sp>
      <p:graphicFrame>
        <p:nvGraphicFramePr>
          <p:cNvPr id="172326" name="Group 294"/>
          <p:cNvGraphicFramePr>
            <a:graphicFrameLocks noGrp="1"/>
          </p:cNvGraphicFramePr>
          <p:nvPr/>
        </p:nvGraphicFramePr>
        <p:xfrm>
          <a:off x="1475656" y="411510"/>
          <a:ext cx="6318647" cy="4297445"/>
        </p:xfrm>
        <a:graphic>
          <a:graphicData uri="http://schemas.openxmlformats.org/drawingml/2006/table">
            <a:tbl>
              <a:tblPr/>
              <a:tblGrid>
                <a:gridCol w="1751409">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210866">
                  <a:extLst>
                    <a:ext uri="{9D8B030D-6E8A-4147-A177-3AD203B41FA5}">
                      <a16:colId xmlns:a16="http://schemas.microsoft.com/office/drawing/2014/main" val="20002"/>
                    </a:ext>
                  </a:extLst>
                </a:gridCol>
                <a:gridCol w="1071563">
                  <a:extLst>
                    <a:ext uri="{9D8B030D-6E8A-4147-A177-3AD203B41FA5}">
                      <a16:colId xmlns:a16="http://schemas.microsoft.com/office/drawing/2014/main" val="20003"/>
                    </a:ext>
                  </a:extLst>
                </a:gridCol>
                <a:gridCol w="1141809">
                  <a:extLst>
                    <a:ext uri="{9D8B030D-6E8A-4147-A177-3AD203B41FA5}">
                      <a16:colId xmlns:a16="http://schemas.microsoft.com/office/drawing/2014/main" val="20004"/>
                    </a:ext>
                  </a:extLst>
                </a:gridCol>
              </a:tblGrid>
              <a:tr h="291704">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dirty="0" err="1">
                          <a:ln>
                            <a:noFill/>
                          </a:ln>
                          <a:solidFill>
                            <a:schemeClr val="tx1"/>
                          </a:solidFill>
                          <a:effectLst/>
                          <a:latin typeface="Times New Roman" pitchFamily="18" charset="0"/>
                          <a:cs typeface="Times New Roman" pitchFamily="18" charset="0"/>
                        </a:rPr>
                        <a:t>Static</a:t>
                      </a:r>
                      <a:r>
                        <a:rPr kumimoji="0" lang="fr-FR" sz="1200" b="1" i="0" u="none" strike="noStrike" cap="none" normalizeH="0" baseline="0" dirty="0">
                          <a:ln>
                            <a:noFill/>
                          </a:ln>
                          <a:solidFill>
                            <a:schemeClr val="tx1"/>
                          </a:solidFill>
                          <a:effectLst/>
                          <a:latin typeface="Times New Roman" pitchFamily="18" charset="0"/>
                          <a:cs typeface="Times New Roman" pitchFamily="18" charset="0"/>
                        </a:rPr>
                        <a:t> Budget August N</a:t>
                      </a:r>
                      <a:endParaRPr kumimoji="0" lang="fr-FR" sz="1200" b="0" i="0" u="none" strike="noStrike" cap="none" normalizeH="0" baseline="0" dirty="0">
                        <a:ln>
                          <a:noFill/>
                        </a:ln>
                        <a:solidFill>
                          <a:schemeClr val="tx1"/>
                        </a:solidFill>
                        <a:effectLst/>
                        <a:latin typeface="Leawood Book" pitchFamily="18" charset="0"/>
                      </a:endParaRPr>
                    </a:p>
                  </a:txBody>
                  <a:tcPr marL="68580" marR="68580" marT="34290" marB="34290" anchor="b" horzOverflow="overflow">
                    <a:lnL cap="flat">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50000"/>
                        <a:buFontTx/>
                        <a:buNone/>
                        <a:tabLst/>
                      </a:pPr>
                      <a:endParaRPr kumimoji="0" lang="fr-FR" sz="1200" b="1" i="0" u="none" strike="noStrike" cap="none" normalizeH="0" baseline="0">
                        <a:ln>
                          <a:noFill/>
                        </a:ln>
                        <a:solidFill>
                          <a:srgbClr val="004F94"/>
                        </a:solidFill>
                        <a:effectLst/>
                        <a:latin typeface="Arial" charset="0"/>
                      </a:endParaRPr>
                    </a:p>
                  </a:txBody>
                  <a:tcPr marL="68580" marR="68580" marT="34290" marB="34290"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50000"/>
                        <a:buFontTx/>
                        <a:buNone/>
                        <a:tabLst/>
                      </a:pPr>
                      <a:endParaRPr kumimoji="0" lang="fr-FR" sz="1200" b="1" i="0" u="none" strike="noStrike" cap="none" normalizeH="0" baseline="0">
                        <a:ln>
                          <a:noFill/>
                        </a:ln>
                        <a:solidFill>
                          <a:srgbClr val="004F94"/>
                        </a:solidFill>
                        <a:effectLst/>
                        <a:latin typeface="Arial" charset="0"/>
                      </a:endParaRPr>
                    </a:p>
                  </a:txBody>
                  <a:tcPr marL="68580" marR="68580" marT="34290" marB="34290"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50000"/>
                        <a:buFontTx/>
                        <a:buNone/>
                        <a:tabLst/>
                      </a:pPr>
                      <a:endParaRPr kumimoji="0" lang="fr-FR" sz="1200" b="1" i="0" u="none" strike="noStrike" cap="none" normalizeH="0" baseline="0">
                        <a:ln>
                          <a:noFill/>
                        </a:ln>
                        <a:solidFill>
                          <a:srgbClr val="004F94"/>
                        </a:solidFill>
                        <a:effectLst/>
                        <a:latin typeface="Arial" charset="0"/>
                      </a:endParaRPr>
                    </a:p>
                  </a:txBody>
                  <a:tcPr marL="68580" marR="68580" marT="34290" marB="34290"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50000"/>
                        <a:buFontTx/>
                        <a:buNone/>
                        <a:tabLst/>
                      </a:pPr>
                      <a:endParaRPr kumimoji="0" lang="fr-FR" sz="1200" b="1" i="0" u="none" strike="noStrike" cap="none" normalizeH="0" baseline="0">
                        <a:ln>
                          <a:noFill/>
                        </a:ln>
                        <a:solidFill>
                          <a:srgbClr val="004F94"/>
                        </a:solidFill>
                        <a:effectLst/>
                        <a:latin typeface="Arial" charset="0"/>
                      </a:endParaRPr>
                    </a:p>
                  </a:txBody>
                  <a:tcPr marL="68580" marR="68580" marT="34290" marB="34290" anchor="b" horzOverflow="overflow">
                    <a:lnL>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8854">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a:ln>
                            <a:noFill/>
                          </a:ln>
                          <a:solidFill>
                            <a:schemeClr val="tx1"/>
                          </a:solidFill>
                          <a:effectLst/>
                          <a:latin typeface="Times New Roman" pitchFamily="18" charset="0"/>
                          <a:cs typeface="Times New Roman" pitchFamily="18" charset="0"/>
                        </a:rPr>
                        <a:t>Type of seats</a:t>
                      </a:r>
                      <a:endParaRPr kumimoji="0" lang="fr-FR" sz="1200" b="0" i="0" u="none" strike="noStrike" cap="none" normalizeH="0" baseline="0">
                        <a:ln>
                          <a:noFill/>
                        </a:ln>
                        <a:solidFill>
                          <a:schemeClr val="tx1"/>
                        </a:solidFill>
                        <a:effectLst/>
                        <a:latin typeface="Leawood Book" pitchFamily="18"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a:ln>
                            <a:noFill/>
                          </a:ln>
                          <a:solidFill>
                            <a:schemeClr val="tx1"/>
                          </a:solidFill>
                          <a:effectLst/>
                          <a:latin typeface="Times New Roman" pitchFamily="18" charset="0"/>
                          <a:cs typeface="Times New Roman" pitchFamily="18" charset="0"/>
                        </a:rPr>
                        <a:t>Nbr of tickets</a:t>
                      </a:r>
                      <a:endParaRPr kumimoji="0" lang="fr-FR" sz="1200" b="0" i="0" u="none" strike="noStrike" cap="none" normalizeH="0" baseline="0">
                        <a:ln>
                          <a:noFill/>
                        </a:ln>
                        <a:solidFill>
                          <a:schemeClr val="tx1"/>
                        </a:solidFill>
                        <a:effectLst/>
                        <a:latin typeface="Leawood Book" pitchFamily="18"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a:ln>
                            <a:noFill/>
                          </a:ln>
                          <a:solidFill>
                            <a:schemeClr val="tx1"/>
                          </a:solidFill>
                          <a:effectLst/>
                          <a:latin typeface="Times New Roman" pitchFamily="18" charset="0"/>
                          <a:cs typeface="Times New Roman" pitchFamily="18" charset="0"/>
                        </a:rPr>
                        <a:t>Selling price (</a:t>
                      </a:r>
                      <a:r>
                        <a:rPr kumimoji="0" lang="fr-FR" sz="1200" b="1" i="0" u="none" strike="noStrike" cap="none" normalizeH="0" baseline="0">
                          <a:ln>
                            <a:noFill/>
                          </a:ln>
                          <a:solidFill>
                            <a:schemeClr val="tx1"/>
                          </a:solidFill>
                          <a:effectLst/>
                          <a:latin typeface="Leawood Book"/>
                          <a:cs typeface="Times New Roman" pitchFamily="18" charset="0"/>
                        </a:rPr>
                        <a:t>€</a:t>
                      </a:r>
                      <a:r>
                        <a:rPr kumimoji="0" lang="fr-FR" sz="1200" b="1" i="0" u="none" strike="noStrike" cap="none" normalizeH="0" baseline="0">
                          <a:ln>
                            <a:noFill/>
                          </a:ln>
                          <a:solidFill>
                            <a:schemeClr val="tx1"/>
                          </a:solidFill>
                          <a:effectLst/>
                          <a:latin typeface="Times New Roman" pitchFamily="18" charset="0"/>
                          <a:cs typeface="Times New Roman" pitchFamily="18" charset="0"/>
                        </a:rPr>
                        <a:t>)</a:t>
                      </a:r>
                      <a:endParaRPr kumimoji="0" lang="fr-FR" sz="1200" b="0" i="0" u="none" strike="noStrike" cap="none" normalizeH="0" baseline="0">
                        <a:ln>
                          <a:noFill/>
                        </a:ln>
                        <a:solidFill>
                          <a:schemeClr val="tx1"/>
                        </a:solidFill>
                        <a:effectLst/>
                        <a:latin typeface="Leawood Book" pitchFamily="18"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a:ln>
                            <a:noFill/>
                          </a:ln>
                          <a:solidFill>
                            <a:schemeClr val="tx1"/>
                          </a:solidFill>
                          <a:effectLst/>
                          <a:latin typeface="Times New Roman" pitchFamily="18" charset="0"/>
                          <a:cs typeface="Times New Roman" pitchFamily="18" charset="0"/>
                        </a:rPr>
                        <a:t>Turnover (k</a:t>
                      </a:r>
                      <a:r>
                        <a:rPr kumimoji="0" lang="fr-FR" sz="1200" b="1" i="0" u="none" strike="noStrike" cap="none" normalizeH="0" baseline="0">
                          <a:ln>
                            <a:noFill/>
                          </a:ln>
                          <a:solidFill>
                            <a:schemeClr val="tx1"/>
                          </a:solidFill>
                          <a:effectLst/>
                          <a:latin typeface="Leawood Book"/>
                          <a:cs typeface="Times New Roman" pitchFamily="18" charset="0"/>
                        </a:rPr>
                        <a:t>€</a:t>
                      </a:r>
                      <a:r>
                        <a:rPr kumimoji="0" lang="fr-FR" sz="1200" b="1" i="0" u="none" strike="noStrike" cap="none" normalizeH="0" baseline="0">
                          <a:ln>
                            <a:noFill/>
                          </a:ln>
                          <a:solidFill>
                            <a:schemeClr val="tx1"/>
                          </a:solidFill>
                          <a:effectLst/>
                          <a:latin typeface="Times New Roman" pitchFamily="18" charset="0"/>
                          <a:cs typeface="Times New Roman" pitchFamily="18" charset="0"/>
                        </a:rPr>
                        <a:t>)</a:t>
                      </a:r>
                      <a:endParaRPr kumimoji="0" lang="fr-FR" sz="1200" b="0" i="0" u="none" strike="noStrike" cap="none" normalizeH="0" baseline="0">
                        <a:ln>
                          <a:noFill/>
                        </a:ln>
                        <a:solidFill>
                          <a:schemeClr val="tx1"/>
                        </a:solidFill>
                        <a:effectLst/>
                        <a:latin typeface="Leawood Book" pitchFamily="18"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a:ln>
                            <a:noFill/>
                          </a:ln>
                          <a:solidFill>
                            <a:schemeClr val="tx1"/>
                          </a:solidFill>
                          <a:effectLst/>
                          <a:latin typeface="Times New Roman" pitchFamily="18" charset="0"/>
                          <a:cs typeface="Times New Roman" pitchFamily="18" charset="0"/>
                        </a:rPr>
                        <a:t>Mix</a:t>
                      </a:r>
                      <a:endParaRPr kumimoji="0" lang="fr-FR" sz="1200" b="0" i="0" u="none" strike="noStrike" cap="none" normalizeH="0" baseline="0">
                        <a:ln>
                          <a:noFill/>
                        </a:ln>
                        <a:solidFill>
                          <a:schemeClr val="tx1"/>
                        </a:solidFill>
                        <a:effectLst/>
                        <a:latin typeface="Leawood Book" pitchFamily="18"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146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0" i="0" u="none" strike="noStrike" cap="none" normalizeH="0" baseline="0">
                          <a:ln>
                            <a:noFill/>
                          </a:ln>
                          <a:solidFill>
                            <a:schemeClr val="tx1"/>
                          </a:solidFill>
                          <a:effectLst/>
                          <a:latin typeface="Times New Roman" pitchFamily="18" charset="0"/>
                          <a:cs typeface="Times New Roman" pitchFamily="18" charset="0"/>
                        </a:rPr>
                        <a:t>Business</a:t>
                      </a:r>
                      <a:endParaRPr kumimoji="0" lang="fr-FR" sz="1200" b="0" i="0" u="none" strike="noStrike" cap="none" normalizeH="0" baseline="0">
                        <a:ln>
                          <a:noFill/>
                        </a:ln>
                        <a:solidFill>
                          <a:schemeClr val="tx1"/>
                        </a:solidFill>
                        <a:effectLst/>
                        <a:latin typeface="Leawood Book" pitchFamily="18"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0" i="0" u="none" strike="noStrike" cap="none" normalizeH="0" baseline="0">
                          <a:ln>
                            <a:noFill/>
                          </a:ln>
                          <a:solidFill>
                            <a:schemeClr val="tx1"/>
                          </a:solidFill>
                          <a:effectLst/>
                          <a:latin typeface="Times New Roman" pitchFamily="18" charset="0"/>
                          <a:cs typeface="Times New Roman" pitchFamily="18" charset="0"/>
                        </a:rPr>
                        <a:t>4,000</a:t>
                      </a:r>
                      <a:endParaRPr kumimoji="0" lang="fr-FR" sz="1200" b="0" i="0" u="none" strike="noStrike" cap="none" normalizeH="0" baseline="0">
                        <a:ln>
                          <a:noFill/>
                        </a:ln>
                        <a:solidFill>
                          <a:schemeClr val="tx1"/>
                        </a:solidFill>
                        <a:effectLst/>
                        <a:latin typeface="Leawood Book" pitchFamily="18"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0" i="0" u="none" strike="noStrike" cap="none" normalizeH="0" baseline="0">
                          <a:ln>
                            <a:noFill/>
                          </a:ln>
                          <a:solidFill>
                            <a:schemeClr val="tx1"/>
                          </a:solidFill>
                          <a:effectLst/>
                          <a:latin typeface="Times New Roman" pitchFamily="18" charset="0"/>
                          <a:cs typeface="Times New Roman" pitchFamily="18" charset="0"/>
                        </a:rPr>
                        <a:t>2,400</a:t>
                      </a:r>
                      <a:endParaRPr kumimoji="0" lang="fr-FR" sz="1200" b="0" i="0" u="none" strike="noStrike" cap="none" normalizeH="0" baseline="0">
                        <a:ln>
                          <a:noFill/>
                        </a:ln>
                        <a:solidFill>
                          <a:schemeClr val="tx1"/>
                        </a:solidFill>
                        <a:effectLst/>
                        <a:latin typeface="Leawood Book" pitchFamily="18"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0" i="0" u="none" strike="noStrike" cap="none" normalizeH="0" baseline="0">
                          <a:ln>
                            <a:noFill/>
                          </a:ln>
                          <a:solidFill>
                            <a:schemeClr val="tx1"/>
                          </a:solidFill>
                          <a:effectLst/>
                          <a:latin typeface="Times New Roman" pitchFamily="18" charset="0"/>
                          <a:cs typeface="Times New Roman" pitchFamily="18" charset="0"/>
                        </a:rPr>
                        <a:t>9,600</a:t>
                      </a:r>
                      <a:endParaRPr kumimoji="0" lang="fr-FR" sz="1200" b="0" i="0" u="none" strike="noStrike" cap="none" normalizeH="0" baseline="0">
                        <a:ln>
                          <a:noFill/>
                        </a:ln>
                        <a:solidFill>
                          <a:schemeClr val="tx1"/>
                        </a:solidFill>
                        <a:effectLst/>
                        <a:latin typeface="Leawood Book" pitchFamily="18"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0" i="0" u="none" strike="noStrike" cap="none" normalizeH="0" baseline="0">
                          <a:ln>
                            <a:noFill/>
                          </a:ln>
                          <a:solidFill>
                            <a:schemeClr val="tx1"/>
                          </a:solidFill>
                          <a:effectLst/>
                          <a:latin typeface="Times New Roman" pitchFamily="18" charset="0"/>
                          <a:cs typeface="Times New Roman" pitchFamily="18" charset="0"/>
                        </a:rPr>
                        <a:t>20.0%</a:t>
                      </a:r>
                      <a:endParaRPr kumimoji="0" lang="fr-FR" sz="1200" b="0" i="0" u="none" strike="noStrike" cap="none" normalizeH="0" baseline="0">
                        <a:ln>
                          <a:noFill/>
                        </a:ln>
                        <a:solidFill>
                          <a:schemeClr val="tx1"/>
                        </a:solidFill>
                        <a:effectLst/>
                        <a:latin typeface="Leawood Book" pitchFamily="18"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2"/>
                  </a:ext>
                </a:extLst>
              </a:tr>
              <a:tr h="25146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0" i="0" u="none" strike="noStrike" cap="none" normalizeH="0" baseline="0">
                          <a:ln>
                            <a:noFill/>
                          </a:ln>
                          <a:solidFill>
                            <a:schemeClr val="tx1"/>
                          </a:solidFill>
                          <a:effectLst/>
                          <a:latin typeface="Times New Roman" pitchFamily="18" charset="0"/>
                          <a:cs typeface="Times New Roman" pitchFamily="18" charset="0"/>
                        </a:rPr>
                        <a:t>Economy</a:t>
                      </a:r>
                      <a:endParaRPr kumimoji="0" lang="fr-FR" sz="1200" b="0" i="0" u="none" strike="noStrike" cap="none" normalizeH="0" baseline="0">
                        <a:ln>
                          <a:noFill/>
                        </a:ln>
                        <a:solidFill>
                          <a:schemeClr val="tx1"/>
                        </a:solidFill>
                        <a:effectLst/>
                        <a:latin typeface="Leawood Book" pitchFamily="18"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0" i="0" u="none" strike="noStrike" cap="none" normalizeH="0" baseline="0" dirty="0">
                          <a:ln>
                            <a:noFill/>
                          </a:ln>
                          <a:solidFill>
                            <a:schemeClr val="tx1"/>
                          </a:solidFill>
                          <a:effectLst/>
                          <a:latin typeface="Times New Roman" pitchFamily="18" charset="0"/>
                          <a:cs typeface="Times New Roman" pitchFamily="18" charset="0"/>
                        </a:rPr>
                        <a:t>16,000</a:t>
                      </a:r>
                      <a:endParaRPr kumimoji="0" lang="fr-FR" sz="1200" b="0" i="0" u="none" strike="noStrike" cap="none" normalizeH="0" baseline="0" dirty="0">
                        <a:ln>
                          <a:noFill/>
                        </a:ln>
                        <a:solidFill>
                          <a:schemeClr val="tx1"/>
                        </a:solidFill>
                        <a:effectLst/>
                        <a:latin typeface="Leawood Book" pitchFamily="18"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0" i="0" u="none" strike="noStrike" cap="none" normalizeH="0" baseline="0">
                          <a:ln>
                            <a:noFill/>
                          </a:ln>
                          <a:solidFill>
                            <a:schemeClr val="tx1"/>
                          </a:solidFill>
                          <a:effectLst/>
                          <a:latin typeface="Times New Roman" pitchFamily="18" charset="0"/>
                          <a:cs typeface="Times New Roman" pitchFamily="18" charset="0"/>
                        </a:rPr>
                        <a:t>900</a:t>
                      </a:r>
                      <a:endParaRPr kumimoji="0" lang="fr-FR" sz="1200" b="0" i="0" u="none" strike="noStrike" cap="none" normalizeH="0" baseline="0">
                        <a:ln>
                          <a:noFill/>
                        </a:ln>
                        <a:solidFill>
                          <a:schemeClr val="tx1"/>
                        </a:solidFill>
                        <a:effectLst/>
                        <a:latin typeface="Leawood Book" pitchFamily="18"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0" i="0" u="none" strike="noStrike" cap="none" normalizeH="0" baseline="0" dirty="0">
                          <a:ln>
                            <a:noFill/>
                          </a:ln>
                          <a:solidFill>
                            <a:schemeClr val="tx1"/>
                          </a:solidFill>
                          <a:effectLst/>
                          <a:latin typeface="Times New Roman" pitchFamily="18" charset="0"/>
                          <a:cs typeface="Times New Roman" pitchFamily="18" charset="0"/>
                        </a:rPr>
                        <a:t>14,400</a:t>
                      </a:r>
                      <a:endParaRPr kumimoji="0" lang="fr-FR" sz="1200" b="0" i="0" u="none" strike="noStrike" cap="none" normalizeH="0" baseline="0" dirty="0">
                        <a:ln>
                          <a:noFill/>
                        </a:ln>
                        <a:solidFill>
                          <a:schemeClr val="tx1"/>
                        </a:solidFill>
                        <a:effectLst/>
                        <a:latin typeface="Leawood Book" pitchFamily="18"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0" i="0" u="none" strike="noStrike" cap="none" normalizeH="0" baseline="0">
                          <a:ln>
                            <a:noFill/>
                          </a:ln>
                          <a:solidFill>
                            <a:schemeClr val="tx1"/>
                          </a:solidFill>
                          <a:effectLst/>
                          <a:latin typeface="Times New Roman" pitchFamily="18" charset="0"/>
                          <a:cs typeface="Times New Roman" pitchFamily="18" charset="0"/>
                        </a:rPr>
                        <a:t>80.0%</a:t>
                      </a:r>
                      <a:endParaRPr kumimoji="0" lang="fr-FR" sz="1200" b="0" i="0" u="none" strike="noStrike" cap="none" normalizeH="0" baseline="0">
                        <a:ln>
                          <a:noFill/>
                        </a:ln>
                        <a:solidFill>
                          <a:schemeClr val="tx1"/>
                        </a:solidFill>
                        <a:effectLst/>
                        <a:latin typeface="Leawood Book" pitchFamily="18"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146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dirty="0">
                          <a:ln>
                            <a:noFill/>
                          </a:ln>
                          <a:solidFill>
                            <a:schemeClr val="tx1"/>
                          </a:solidFill>
                          <a:effectLst/>
                          <a:latin typeface="Times New Roman" pitchFamily="18" charset="0"/>
                          <a:cs typeface="Times New Roman" pitchFamily="18" charset="0"/>
                        </a:rPr>
                        <a:t>Total</a:t>
                      </a:r>
                      <a:endParaRPr kumimoji="0" lang="fr-FR" sz="1200" b="0" i="0" u="none" strike="noStrike" cap="none" normalizeH="0" baseline="0" dirty="0">
                        <a:ln>
                          <a:noFill/>
                        </a:ln>
                        <a:solidFill>
                          <a:schemeClr val="tx1"/>
                        </a:solidFill>
                        <a:effectLst/>
                        <a:latin typeface="Leawood Book" pitchFamily="18"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1" i="0" u="none" strike="noStrike" kern="1200" cap="none" normalizeH="0" baseline="0" dirty="0">
                          <a:ln>
                            <a:noFill/>
                          </a:ln>
                          <a:solidFill>
                            <a:schemeClr val="tx1"/>
                          </a:solidFill>
                          <a:effectLst/>
                          <a:latin typeface="Times New Roman" pitchFamily="18" charset="0"/>
                          <a:ea typeface="+mn-ea"/>
                          <a:cs typeface="Times New Roman" pitchFamily="18" charset="0"/>
                        </a:rPr>
                        <a:t>20,000</a:t>
                      </a:r>
                    </a:p>
                  </a:txBody>
                  <a:tcPr marL="68580" marR="68580" marT="34290" marB="34290" anchor="b"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1" i="0" u="none" strike="noStrike" kern="1200" cap="none" normalizeH="0" baseline="0" dirty="0">
                          <a:ln>
                            <a:noFill/>
                          </a:ln>
                          <a:solidFill>
                            <a:schemeClr val="tx1"/>
                          </a:solidFill>
                          <a:effectLst/>
                          <a:latin typeface="Times New Roman" pitchFamily="18" charset="0"/>
                          <a:ea typeface="+mn-ea"/>
                          <a:cs typeface="Times New Roman" pitchFamily="18" charset="0"/>
                        </a:rPr>
                        <a:t>1,200</a:t>
                      </a: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1" i="0" u="none" strike="noStrike" kern="1200" cap="none" normalizeH="0" baseline="0" dirty="0">
                          <a:ln>
                            <a:noFill/>
                          </a:ln>
                          <a:solidFill>
                            <a:schemeClr val="tx1"/>
                          </a:solidFill>
                          <a:effectLst/>
                          <a:latin typeface="Times New Roman" pitchFamily="18" charset="0"/>
                          <a:ea typeface="+mn-ea"/>
                          <a:cs typeface="Times New Roman" pitchFamily="18" charset="0"/>
                        </a:rPr>
                        <a:t>24,000</a:t>
                      </a: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1" i="0" u="none" strike="noStrike" kern="1200" cap="none" normalizeH="0" baseline="0" dirty="0">
                          <a:ln>
                            <a:noFill/>
                          </a:ln>
                          <a:solidFill>
                            <a:schemeClr val="tx1"/>
                          </a:solidFill>
                          <a:effectLst/>
                          <a:latin typeface="Times New Roman" pitchFamily="18" charset="0"/>
                          <a:ea typeface="+mn-ea"/>
                          <a:cs typeface="Times New Roman" pitchFamily="18" charset="0"/>
                        </a:rPr>
                        <a:t>100.0%</a:t>
                      </a: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5146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a:ln>
                            <a:noFill/>
                          </a:ln>
                          <a:solidFill>
                            <a:schemeClr val="tx1"/>
                          </a:solidFill>
                          <a:effectLst/>
                          <a:latin typeface="Times New Roman" pitchFamily="18" charset="0"/>
                          <a:cs typeface="Times New Roman" pitchFamily="18" charset="0"/>
                        </a:rPr>
                        <a:t>Actual August N</a:t>
                      </a:r>
                      <a:endParaRPr kumimoji="0" lang="fr-FR" sz="1200" b="0" i="0" u="none" strike="noStrike" cap="none" normalizeH="0" baseline="0">
                        <a:ln>
                          <a:noFill/>
                        </a:ln>
                        <a:solidFill>
                          <a:schemeClr val="tx1"/>
                        </a:solidFill>
                        <a:effectLst/>
                        <a:latin typeface="Leawood Book" pitchFamily="18" charset="0"/>
                      </a:endParaRPr>
                    </a:p>
                  </a:txBody>
                  <a:tcPr marL="68580" marR="68580" marT="34290" marB="34290" anchor="b" horzOverflow="overflow">
                    <a:lnL cap="flat">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50000"/>
                        <a:buFontTx/>
                        <a:buNone/>
                        <a:tabLst/>
                      </a:pPr>
                      <a:endParaRPr kumimoji="0" lang="fr-FR" sz="1200" b="1" i="0" u="none" strike="noStrike" cap="none" normalizeH="0" baseline="0" dirty="0">
                        <a:ln>
                          <a:noFill/>
                        </a:ln>
                        <a:solidFill>
                          <a:srgbClr val="004F94"/>
                        </a:solidFill>
                        <a:effectLst/>
                        <a:latin typeface="Arial" charset="0"/>
                      </a:endParaRPr>
                    </a:p>
                  </a:txBody>
                  <a:tcPr marL="68580" marR="68580" marT="34290" marB="3429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50000"/>
                        <a:buFontTx/>
                        <a:buNone/>
                        <a:tabLst/>
                      </a:pPr>
                      <a:endParaRPr kumimoji="0" lang="fr-FR" sz="1200" b="1" i="0" u="none" strike="noStrike" cap="none" normalizeH="0" baseline="0">
                        <a:ln>
                          <a:noFill/>
                        </a:ln>
                        <a:solidFill>
                          <a:srgbClr val="004F94"/>
                        </a:solidFill>
                        <a:effectLst/>
                        <a:latin typeface="Arial" charset="0"/>
                      </a:endParaRPr>
                    </a:p>
                  </a:txBody>
                  <a:tcPr marL="68580" marR="68580" marT="34290" marB="3429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50000"/>
                        <a:buFontTx/>
                        <a:buNone/>
                        <a:tabLst/>
                      </a:pPr>
                      <a:endParaRPr kumimoji="0" lang="fr-FR" sz="1200" b="1" i="0" u="none" strike="noStrike" cap="none" normalizeH="0" baseline="0">
                        <a:ln>
                          <a:noFill/>
                        </a:ln>
                        <a:solidFill>
                          <a:srgbClr val="004F94"/>
                        </a:solidFill>
                        <a:effectLst/>
                        <a:latin typeface="Arial" charset="0"/>
                      </a:endParaRPr>
                    </a:p>
                  </a:txBody>
                  <a:tcPr marL="68580" marR="68580" marT="34290" marB="3429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50000"/>
                        <a:buFontTx/>
                        <a:buNone/>
                        <a:tabLst/>
                      </a:pPr>
                      <a:endParaRPr kumimoji="0" lang="fr-FR" sz="1200" b="1" i="0" u="none" strike="noStrike" cap="none" normalizeH="0" baseline="0">
                        <a:ln>
                          <a:noFill/>
                        </a:ln>
                        <a:solidFill>
                          <a:srgbClr val="004F94"/>
                        </a:solidFill>
                        <a:effectLst/>
                        <a:latin typeface="Arial" charset="0"/>
                      </a:endParaRPr>
                    </a:p>
                  </a:txBody>
                  <a:tcPr marL="68580" marR="68580" marT="34290" marB="34290" anchor="b"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48854">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a:ln>
                            <a:noFill/>
                          </a:ln>
                          <a:solidFill>
                            <a:schemeClr val="tx1"/>
                          </a:solidFill>
                          <a:effectLst/>
                          <a:latin typeface="Times New Roman" pitchFamily="18" charset="0"/>
                          <a:cs typeface="Times New Roman" pitchFamily="18" charset="0"/>
                        </a:rPr>
                        <a:t>Type of seats</a:t>
                      </a:r>
                      <a:endParaRPr kumimoji="0" lang="fr-FR" sz="1200" b="0" i="0" u="none" strike="noStrike" cap="none" normalizeH="0" baseline="0">
                        <a:ln>
                          <a:noFill/>
                        </a:ln>
                        <a:solidFill>
                          <a:schemeClr val="tx1"/>
                        </a:solidFill>
                        <a:effectLst/>
                        <a:latin typeface="Leawood Book" pitchFamily="18"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a:ln>
                            <a:noFill/>
                          </a:ln>
                          <a:solidFill>
                            <a:schemeClr val="tx1"/>
                          </a:solidFill>
                          <a:effectLst/>
                          <a:latin typeface="Times New Roman" pitchFamily="18" charset="0"/>
                          <a:cs typeface="Times New Roman" pitchFamily="18" charset="0"/>
                        </a:rPr>
                        <a:t>Nbr of tickets</a:t>
                      </a:r>
                      <a:endParaRPr kumimoji="0" lang="fr-FR" sz="1200" b="0" i="0" u="none" strike="noStrike" cap="none" normalizeH="0" baseline="0">
                        <a:ln>
                          <a:noFill/>
                        </a:ln>
                        <a:solidFill>
                          <a:schemeClr val="tx1"/>
                        </a:solidFill>
                        <a:effectLst/>
                        <a:latin typeface="Leawood Book" pitchFamily="18"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a:ln>
                            <a:noFill/>
                          </a:ln>
                          <a:solidFill>
                            <a:schemeClr val="tx1"/>
                          </a:solidFill>
                          <a:effectLst/>
                          <a:latin typeface="Times New Roman" pitchFamily="18" charset="0"/>
                          <a:cs typeface="Times New Roman" pitchFamily="18" charset="0"/>
                        </a:rPr>
                        <a:t>Selling price (</a:t>
                      </a:r>
                      <a:r>
                        <a:rPr kumimoji="0" lang="fr-FR" sz="1200" b="1" i="0" u="none" strike="noStrike" cap="none" normalizeH="0" baseline="0">
                          <a:ln>
                            <a:noFill/>
                          </a:ln>
                          <a:solidFill>
                            <a:schemeClr val="tx1"/>
                          </a:solidFill>
                          <a:effectLst/>
                          <a:latin typeface="Leawood Book"/>
                          <a:cs typeface="Times New Roman" pitchFamily="18" charset="0"/>
                        </a:rPr>
                        <a:t>€</a:t>
                      </a:r>
                      <a:r>
                        <a:rPr kumimoji="0" lang="fr-FR" sz="1200" b="1" i="0" u="none" strike="noStrike" cap="none" normalizeH="0" baseline="0">
                          <a:ln>
                            <a:noFill/>
                          </a:ln>
                          <a:solidFill>
                            <a:schemeClr val="tx1"/>
                          </a:solidFill>
                          <a:effectLst/>
                          <a:latin typeface="Times New Roman" pitchFamily="18" charset="0"/>
                          <a:cs typeface="Times New Roman" pitchFamily="18" charset="0"/>
                        </a:rPr>
                        <a:t>)</a:t>
                      </a:r>
                      <a:endParaRPr kumimoji="0" lang="fr-FR" sz="1200" b="0" i="0" u="none" strike="noStrike" cap="none" normalizeH="0" baseline="0">
                        <a:ln>
                          <a:noFill/>
                        </a:ln>
                        <a:solidFill>
                          <a:schemeClr val="tx1"/>
                        </a:solidFill>
                        <a:effectLst/>
                        <a:latin typeface="Leawood Book" pitchFamily="18"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a:ln>
                            <a:noFill/>
                          </a:ln>
                          <a:solidFill>
                            <a:schemeClr val="tx1"/>
                          </a:solidFill>
                          <a:effectLst/>
                          <a:latin typeface="Times New Roman" pitchFamily="18" charset="0"/>
                          <a:cs typeface="Times New Roman" pitchFamily="18" charset="0"/>
                        </a:rPr>
                        <a:t>Turnover (k</a:t>
                      </a:r>
                      <a:r>
                        <a:rPr kumimoji="0" lang="fr-FR" sz="1200" b="1" i="0" u="none" strike="noStrike" cap="none" normalizeH="0" baseline="0">
                          <a:ln>
                            <a:noFill/>
                          </a:ln>
                          <a:solidFill>
                            <a:schemeClr val="tx1"/>
                          </a:solidFill>
                          <a:effectLst/>
                          <a:latin typeface="Leawood Book"/>
                          <a:cs typeface="Times New Roman" pitchFamily="18" charset="0"/>
                        </a:rPr>
                        <a:t>€</a:t>
                      </a:r>
                      <a:r>
                        <a:rPr kumimoji="0" lang="fr-FR" sz="1200" b="1" i="0" u="none" strike="noStrike" cap="none" normalizeH="0" baseline="0">
                          <a:ln>
                            <a:noFill/>
                          </a:ln>
                          <a:solidFill>
                            <a:schemeClr val="tx1"/>
                          </a:solidFill>
                          <a:effectLst/>
                          <a:latin typeface="Times New Roman" pitchFamily="18" charset="0"/>
                          <a:cs typeface="Times New Roman" pitchFamily="18" charset="0"/>
                        </a:rPr>
                        <a:t>)</a:t>
                      </a:r>
                      <a:endParaRPr kumimoji="0" lang="fr-FR" sz="1200" b="0" i="0" u="none" strike="noStrike" cap="none" normalizeH="0" baseline="0">
                        <a:ln>
                          <a:noFill/>
                        </a:ln>
                        <a:solidFill>
                          <a:schemeClr val="tx1"/>
                        </a:solidFill>
                        <a:effectLst/>
                        <a:latin typeface="Leawood Book" pitchFamily="18"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a:ln>
                            <a:noFill/>
                          </a:ln>
                          <a:solidFill>
                            <a:schemeClr val="tx1"/>
                          </a:solidFill>
                          <a:effectLst/>
                          <a:latin typeface="Times New Roman" pitchFamily="18" charset="0"/>
                          <a:cs typeface="Times New Roman" pitchFamily="18" charset="0"/>
                        </a:rPr>
                        <a:t>Mix</a:t>
                      </a:r>
                      <a:endParaRPr kumimoji="0" lang="fr-FR" sz="1200" b="0" i="0" u="none" strike="noStrike" cap="none" normalizeH="0" baseline="0">
                        <a:ln>
                          <a:noFill/>
                        </a:ln>
                        <a:solidFill>
                          <a:schemeClr val="tx1"/>
                        </a:solidFill>
                        <a:effectLst/>
                        <a:latin typeface="Leawood Book" pitchFamily="18"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5146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0" i="0" u="none" strike="noStrike" cap="none" normalizeH="0" baseline="0">
                          <a:ln>
                            <a:noFill/>
                          </a:ln>
                          <a:solidFill>
                            <a:schemeClr val="tx1"/>
                          </a:solidFill>
                          <a:effectLst/>
                          <a:latin typeface="Times New Roman" pitchFamily="18" charset="0"/>
                          <a:cs typeface="Times New Roman" pitchFamily="18" charset="0"/>
                        </a:rPr>
                        <a:t>Business</a:t>
                      </a:r>
                      <a:endParaRPr kumimoji="0" lang="fr-FR" sz="1200" b="0" i="0" u="none" strike="noStrike" cap="none" normalizeH="0" baseline="0">
                        <a:ln>
                          <a:noFill/>
                        </a:ln>
                        <a:solidFill>
                          <a:schemeClr val="tx1"/>
                        </a:solidFill>
                        <a:effectLst/>
                        <a:latin typeface="Leawood Book" pitchFamily="18"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0" i="0" u="none" strike="noStrike" cap="none" normalizeH="0" baseline="0">
                          <a:ln>
                            <a:noFill/>
                          </a:ln>
                          <a:solidFill>
                            <a:schemeClr val="tx1"/>
                          </a:solidFill>
                          <a:effectLst/>
                          <a:latin typeface="Times New Roman" pitchFamily="18" charset="0"/>
                          <a:cs typeface="Times New Roman" pitchFamily="18" charset="0"/>
                        </a:rPr>
                        <a:t>10,000</a:t>
                      </a:r>
                      <a:endParaRPr kumimoji="0" lang="fr-FR" sz="1200" b="0" i="0" u="none" strike="noStrike" cap="none" normalizeH="0" baseline="0">
                        <a:ln>
                          <a:noFill/>
                        </a:ln>
                        <a:solidFill>
                          <a:schemeClr val="tx1"/>
                        </a:solidFill>
                        <a:effectLst/>
                        <a:latin typeface="Leawood Book" pitchFamily="18"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0" i="0" u="none" strike="noStrike" cap="none" normalizeH="0" baseline="0">
                          <a:ln>
                            <a:noFill/>
                          </a:ln>
                          <a:solidFill>
                            <a:schemeClr val="tx1"/>
                          </a:solidFill>
                          <a:effectLst/>
                          <a:latin typeface="Times New Roman" pitchFamily="18" charset="0"/>
                          <a:cs typeface="Times New Roman" pitchFamily="18" charset="0"/>
                        </a:rPr>
                        <a:t>1,800</a:t>
                      </a:r>
                      <a:endParaRPr kumimoji="0" lang="fr-FR" sz="1200" b="0" i="0" u="none" strike="noStrike" cap="none" normalizeH="0" baseline="0">
                        <a:ln>
                          <a:noFill/>
                        </a:ln>
                        <a:solidFill>
                          <a:schemeClr val="tx1"/>
                        </a:solidFill>
                        <a:effectLst/>
                        <a:latin typeface="Leawood Book" pitchFamily="18"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0" i="0" u="none" strike="noStrike" cap="none" normalizeH="0" baseline="0">
                          <a:ln>
                            <a:noFill/>
                          </a:ln>
                          <a:solidFill>
                            <a:schemeClr val="tx1"/>
                          </a:solidFill>
                          <a:effectLst/>
                          <a:latin typeface="Times New Roman" pitchFamily="18" charset="0"/>
                          <a:cs typeface="Times New Roman" pitchFamily="18" charset="0"/>
                        </a:rPr>
                        <a:t>18,000</a:t>
                      </a:r>
                      <a:endParaRPr kumimoji="0" lang="fr-FR" sz="1200" b="0" i="0" u="none" strike="noStrike" cap="none" normalizeH="0" baseline="0">
                        <a:ln>
                          <a:noFill/>
                        </a:ln>
                        <a:solidFill>
                          <a:schemeClr val="tx1"/>
                        </a:solidFill>
                        <a:effectLst/>
                        <a:latin typeface="Leawood Book" pitchFamily="18"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0" i="0" u="none" strike="noStrike" cap="none" normalizeH="0" baseline="0">
                          <a:ln>
                            <a:noFill/>
                          </a:ln>
                          <a:solidFill>
                            <a:schemeClr val="tx1"/>
                          </a:solidFill>
                          <a:effectLst/>
                          <a:latin typeface="Times New Roman" pitchFamily="18" charset="0"/>
                          <a:cs typeface="Times New Roman" pitchFamily="18" charset="0"/>
                        </a:rPr>
                        <a:t>40.0%</a:t>
                      </a:r>
                      <a:endParaRPr kumimoji="0" lang="fr-FR" sz="1200" b="0" i="0" u="none" strike="noStrike" cap="none" normalizeH="0" baseline="0">
                        <a:ln>
                          <a:noFill/>
                        </a:ln>
                        <a:solidFill>
                          <a:schemeClr val="tx1"/>
                        </a:solidFill>
                        <a:effectLst/>
                        <a:latin typeface="Leawood Book" pitchFamily="18"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7"/>
                  </a:ext>
                </a:extLst>
              </a:tr>
              <a:tr h="25146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0" i="0" u="none" strike="noStrike" cap="none" normalizeH="0" baseline="0">
                          <a:ln>
                            <a:noFill/>
                          </a:ln>
                          <a:solidFill>
                            <a:schemeClr val="tx1"/>
                          </a:solidFill>
                          <a:effectLst/>
                          <a:latin typeface="Times New Roman" pitchFamily="18" charset="0"/>
                          <a:cs typeface="Times New Roman" pitchFamily="18" charset="0"/>
                        </a:rPr>
                        <a:t>Economy</a:t>
                      </a:r>
                      <a:endParaRPr kumimoji="0" lang="fr-FR" sz="1200" b="0" i="0" u="none" strike="noStrike" cap="none" normalizeH="0" baseline="0">
                        <a:ln>
                          <a:noFill/>
                        </a:ln>
                        <a:solidFill>
                          <a:schemeClr val="tx1"/>
                        </a:solidFill>
                        <a:effectLst/>
                        <a:latin typeface="Leawood Book" pitchFamily="18"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0" i="0" u="none" strike="noStrike" cap="none" normalizeH="0" baseline="0">
                          <a:ln>
                            <a:noFill/>
                          </a:ln>
                          <a:solidFill>
                            <a:schemeClr val="tx1"/>
                          </a:solidFill>
                          <a:effectLst/>
                          <a:latin typeface="Times New Roman" pitchFamily="18" charset="0"/>
                          <a:cs typeface="Times New Roman" pitchFamily="18" charset="0"/>
                        </a:rPr>
                        <a:t>15,000</a:t>
                      </a:r>
                      <a:endParaRPr kumimoji="0" lang="fr-FR" sz="1200" b="0" i="0" u="none" strike="noStrike" cap="none" normalizeH="0" baseline="0">
                        <a:ln>
                          <a:noFill/>
                        </a:ln>
                        <a:solidFill>
                          <a:schemeClr val="tx1"/>
                        </a:solidFill>
                        <a:effectLst/>
                        <a:latin typeface="Leawood Book" pitchFamily="18"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0" i="0" u="none" strike="noStrike" cap="none" normalizeH="0" baseline="0">
                          <a:ln>
                            <a:noFill/>
                          </a:ln>
                          <a:solidFill>
                            <a:schemeClr val="tx1"/>
                          </a:solidFill>
                          <a:effectLst/>
                          <a:latin typeface="Times New Roman" pitchFamily="18" charset="0"/>
                          <a:cs typeface="Times New Roman" pitchFamily="18" charset="0"/>
                        </a:rPr>
                        <a:t>800</a:t>
                      </a:r>
                      <a:endParaRPr kumimoji="0" lang="fr-FR" sz="1200" b="0" i="0" u="none" strike="noStrike" cap="none" normalizeH="0" baseline="0">
                        <a:ln>
                          <a:noFill/>
                        </a:ln>
                        <a:solidFill>
                          <a:schemeClr val="tx1"/>
                        </a:solidFill>
                        <a:effectLst/>
                        <a:latin typeface="Leawood Book" pitchFamily="18"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0" i="0" u="none" strike="noStrike" cap="none" normalizeH="0" baseline="0">
                          <a:ln>
                            <a:noFill/>
                          </a:ln>
                          <a:solidFill>
                            <a:schemeClr val="tx1"/>
                          </a:solidFill>
                          <a:effectLst/>
                          <a:latin typeface="Times New Roman" pitchFamily="18" charset="0"/>
                          <a:cs typeface="Times New Roman" pitchFamily="18" charset="0"/>
                        </a:rPr>
                        <a:t>12,000</a:t>
                      </a:r>
                      <a:endParaRPr kumimoji="0" lang="fr-FR" sz="1200" b="0" i="0" u="none" strike="noStrike" cap="none" normalizeH="0" baseline="0">
                        <a:ln>
                          <a:noFill/>
                        </a:ln>
                        <a:solidFill>
                          <a:schemeClr val="tx1"/>
                        </a:solidFill>
                        <a:effectLst/>
                        <a:latin typeface="Leawood Book" pitchFamily="18"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0" i="0" u="none" strike="noStrike" cap="none" normalizeH="0" baseline="0">
                          <a:ln>
                            <a:noFill/>
                          </a:ln>
                          <a:solidFill>
                            <a:schemeClr val="tx1"/>
                          </a:solidFill>
                          <a:effectLst/>
                          <a:latin typeface="Times New Roman" pitchFamily="18" charset="0"/>
                          <a:cs typeface="Times New Roman" pitchFamily="18" charset="0"/>
                        </a:rPr>
                        <a:t>60.0%</a:t>
                      </a:r>
                      <a:endParaRPr kumimoji="0" lang="fr-FR" sz="1200" b="0" i="0" u="none" strike="noStrike" cap="none" normalizeH="0" baseline="0">
                        <a:ln>
                          <a:noFill/>
                        </a:ln>
                        <a:solidFill>
                          <a:schemeClr val="tx1"/>
                        </a:solidFill>
                        <a:effectLst/>
                        <a:latin typeface="Leawood Book" pitchFamily="18"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5146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a:ln>
                            <a:noFill/>
                          </a:ln>
                          <a:solidFill>
                            <a:schemeClr val="tx1"/>
                          </a:solidFill>
                          <a:effectLst/>
                          <a:latin typeface="Times New Roman" pitchFamily="18" charset="0"/>
                          <a:cs typeface="Times New Roman" pitchFamily="18" charset="0"/>
                        </a:rPr>
                        <a:t>Total</a:t>
                      </a:r>
                      <a:endParaRPr kumimoji="0" lang="fr-FR" sz="1200" b="0" i="0" u="none" strike="noStrike" cap="none" normalizeH="0" baseline="0">
                        <a:ln>
                          <a:noFill/>
                        </a:ln>
                        <a:solidFill>
                          <a:schemeClr val="tx1"/>
                        </a:solidFill>
                        <a:effectLst/>
                        <a:latin typeface="Leawood Book" pitchFamily="18"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dirty="0">
                          <a:ln>
                            <a:noFill/>
                          </a:ln>
                          <a:solidFill>
                            <a:schemeClr val="tx1"/>
                          </a:solidFill>
                          <a:effectLst/>
                          <a:latin typeface="Times New Roman" pitchFamily="18" charset="0"/>
                          <a:cs typeface="Times New Roman" pitchFamily="18" charset="0"/>
                        </a:rPr>
                        <a:t>25,000</a:t>
                      </a:r>
                      <a:endParaRPr kumimoji="0" lang="fr-FR" sz="1200" b="0" i="0" u="none" strike="noStrike" cap="none" normalizeH="0" baseline="0" dirty="0">
                        <a:ln>
                          <a:noFill/>
                        </a:ln>
                        <a:solidFill>
                          <a:schemeClr val="tx1"/>
                        </a:solidFill>
                        <a:effectLst/>
                        <a:latin typeface="Leawood Book" pitchFamily="18" charset="0"/>
                      </a:endParaRPr>
                    </a:p>
                  </a:txBody>
                  <a:tcPr marL="68580" marR="68580" marT="34290" marB="34290" anchor="b"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dirty="0">
                          <a:ln>
                            <a:noFill/>
                          </a:ln>
                          <a:solidFill>
                            <a:schemeClr val="tx1"/>
                          </a:solidFill>
                          <a:effectLst/>
                          <a:latin typeface="Times New Roman" pitchFamily="18" charset="0"/>
                          <a:cs typeface="Times New Roman" pitchFamily="18" charset="0"/>
                        </a:rPr>
                        <a:t>1,200</a:t>
                      </a:r>
                      <a:endParaRPr kumimoji="0" lang="fr-FR" sz="1200" b="0" i="0" u="none" strike="noStrike" cap="none" normalizeH="0" baseline="0" dirty="0">
                        <a:ln>
                          <a:noFill/>
                        </a:ln>
                        <a:solidFill>
                          <a:schemeClr val="tx1"/>
                        </a:solidFill>
                        <a:effectLst/>
                        <a:latin typeface="Leawood Book" pitchFamily="18"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dirty="0">
                          <a:ln>
                            <a:noFill/>
                          </a:ln>
                          <a:solidFill>
                            <a:schemeClr val="tx1"/>
                          </a:solidFill>
                          <a:effectLst/>
                          <a:latin typeface="Times New Roman" pitchFamily="18" charset="0"/>
                          <a:cs typeface="Times New Roman" pitchFamily="18" charset="0"/>
                        </a:rPr>
                        <a:t>30,000</a:t>
                      </a:r>
                      <a:endParaRPr kumimoji="0" lang="fr-FR" sz="1200" b="0" i="0" u="none" strike="noStrike" cap="none" normalizeH="0" baseline="0" dirty="0">
                        <a:ln>
                          <a:noFill/>
                        </a:ln>
                        <a:solidFill>
                          <a:schemeClr val="tx1"/>
                        </a:solidFill>
                        <a:effectLst/>
                        <a:latin typeface="Leawood Book" pitchFamily="18"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dirty="0">
                          <a:ln>
                            <a:noFill/>
                          </a:ln>
                          <a:solidFill>
                            <a:schemeClr val="tx1"/>
                          </a:solidFill>
                          <a:effectLst/>
                          <a:latin typeface="Times New Roman" pitchFamily="18" charset="0"/>
                          <a:cs typeface="Times New Roman" pitchFamily="18" charset="0"/>
                        </a:rPr>
                        <a:t>100.0%</a:t>
                      </a:r>
                      <a:endParaRPr kumimoji="0" lang="fr-FR" sz="1200" b="0" i="0" u="none" strike="noStrike" cap="none" normalizeH="0" baseline="0" dirty="0">
                        <a:ln>
                          <a:noFill/>
                        </a:ln>
                        <a:solidFill>
                          <a:schemeClr val="tx1"/>
                        </a:solidFill>
                        <a:effectLst/>
                        <a:latin typeface="Leawood Book" pitchFamily="18"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51460">
                <a:tc gridSpan="2">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a:ln>
                            <a:noFill/>
                          </a:ln>
                          <a:solidFill>
                            <a:schemeClr val="tx1"/>
                          </a:solidFill>
                          <a:effectLst/>
                          <a:latin typeface="Times New Roman" pitchFamily="18" charset="0"/>
                          <a:cs typeface="Times New Roman" pitchFamily="18" charset="0"/>
                        </a:rPr>
                        <a:t>Total variances August N</a:t>
                      </a:r>
                      <a:endParaRPr kumimoji="0" lang="fr-FR" sz="1200" b="0" i="0" u="none" strike="noStrike" cap="none" normalizeH="0" baseline="0">
                        <a:ln>
                          <a:noFill/>
                        </a:ln>
                        <a:solidFill>
                          <a:schemeClr val="tx1"/>
                        </a:solidFill>
                        <a:effectLst/>
                        <a:latin typeface="Leawood Book" pitchFamily="18" charset="0"/>
                      </a:endParaRPr>
                    </a:p>
                  </a:txBody>
                  <a:tcPr marL="68580" marR="68580" marT="34290" marB="34290" anchor="b" horzOverflow="overflow">
                    <a:lnL cap="flat">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fr-FR"/>
                    </a:p>
                  </a:txBody>
                  <a:tcPr/>
                </a:tc>
                <a:tc>
                  <a:txBody>
                    <a:bodyPr/>
                    <a:lstStyle/>
                    <a:p>
                      <a:pPr marL="0" marR="0" lvl="0" indent="0" algn="l" defTabSz="914400" rtl="0" eaLnBrk="0" fontAlgn="base" latinLnBrk="0" hangingPunct="0">
                        <a:lnSpc>
                          <a:spcPct val="100000"/>
                        </a:lnSpc>
                        <a:spcBef>
                          <a:spcPct val="20000"/>
                        </a:spcBef>
                        <a:spcAft>
                          <a:spcPct val="0"/>
                        </a:spcAft>
                        <a:buClrTx/>
                        <a:buSzPct val="150000"/>
                        <a:buFontTx/>
                        <a:buNone/>
                        <a:tabLst/>
                      </a:pPr>
                      <a:endParaRPr kumimoji="0" lang="fr-FR" sz="1200" b="1" i="0" u="none" strike="noStrike" cap="none" normalizeH="0" baseline="0">
                        <a:ln>
                          <a:noFill/>
                        </a:ln>
                        <a:solidFill>
                          <a:srgbClr val="004F94"/>
                        </a:solidFill>
                        <a:effectLst/>
                        <a:latin typeface="Arial" charset="0"/>
                      </a:endParaRPr>
                    </a:p>
                  </a:txBody>
                  <a:tcPr marL="68580" marR="68580" marT="34290" marB="3429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50000"/>
                        <a:buFontTx/>
                        <a:buNone/>
                        <a:tabLst/>
                      </a:pPr>
                      <a:endParaRPr kumimoji="0" lang="fr-FR" sz="1200" b="1" i="0" u="none" strike="noStrike" cap="none" normalizeH="0" baseline="0">
                        <a:ln>
                          <a:noFill/>
                        </a:ln>
                        <a:solidFill>
                          <a:srgbClr val="004F94"/>
                        </a:solidFill>
                        <a:effectLst/>
                        <a:latin typeface="Arial" charset="0"/>
                      </a:endParaRPr>
                    </a:p>
                  </a:txBody>
                  <a:tcPr marL="68580" marR="68580" marT="34290" marB="34290" anchor="b"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50000"/>
                        <a:buFontTx/>
                        <a:buNone/>
                        <a:tabLst/>
                      </a:pPr>
                      <a:endParaRPr kumimoji="0" lang="fr-FR" sz="1200" b="1" i="0" u="none" strike="noStrike" cap="none" normalizeH="0" baseline="0">
                        <a:ln>
                          <a:noFill/>
                        </a:ln>
                        <a:solidFill>
                          <a:srgbClr val="004F94"/>
                        </a:solidFill>
                        <a:effectLst/>
                        <a:latin typeface="Arial" charset="0"/>
                      </a:endParaRPr>
                    </a:p>
                  </a:txBody>
                  <a:tcPr marL="68580" marR="68580" marT="34290" marB="34290" anchor="b"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10"/>
                  </a:ext>
                </a:extLst>
              </a:tr>
              <a:tr h="29051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a:ln>
                            <a:noFill/>
                          </a:ln>
                          <a:solidFill>
                            <a:schemeClr val="tx1"/>
                          </a:solidFill>
                          <a:effectLst/>
                          <a:latin typeface="Times New Roman" pitchFamily="18" charset="0"/>
                          <a:cs typeface="Times New Roman" pitchFamily="18" charset="0"/>
                        </a:rPr>
                        <a:t>Type of seats</a:t>
                      </a:r>
                      <a:endParaRPr kumimoji="0" lang="fr-FR" sz="1200" b="0" i="0" u="none" strike="noStrike" cap="none" normalizeH="0" baseline="0">
                        <a:ln>
                          <a:noFill/>
                        </a:ln>
                        <a:solidFill>
                          <a:schemeClr val="tx1"/>
                        </a:solidFill>
                        <a:effectLst/>
                        <a:latin typeface="Leawood Book" pitchFamily="18"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a:ln>
                            <a:noFill/>
                          </a:ln>
                          <a:solidFill>
                            <a:schemeClr val="tx1"/>
                          </a:solidFill>
                          <a:effectLst/>
                          <a:latin typeface="Times New Roman" pitchFamily="18" charset="0"/>
                          <a:cs typeface="Times New Roman" pitchFamily="18" charset="0"/>
                        </a:rPr>
                        <a:t>Nbr of tickets</a:t>
                      </a:r>
                      <a:endParaRPr kumimoji="0" lang="fr-FR" sz="1200" b="0" i="0" u="none" strike="noStrike" cap="none" normalizeH="0" baseline="0">
                        <a:ln>
                          <a:noFill/>
                        </a:ln>
                        <a:solidFill>
                          <a:schemeClr val="tx1"/>
                        </a:solidFill>
                        <a:effectLst/>
                        <a:latin typeface="Leawood Book" pitchFamily="18"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a:ln>
                            <a:noFill/>
                          </a:ln>
                          <a:solidFill>
                            <a:schemeClr val="tx1"/>
                          </a:solidFill>
                          <a:effectLst/>
                          <a:latin typeface="Times New Roman" pitchFamily="18" charset="0"/>
                          <a:cs typeface="Times New Roman" pitchFamily="18" charset="0"/>
                        </a:rPr>
                        <a:t>Turnover (k</a:t>
                      </a:r>
                      <a:r>
                        <a:rPr kumimoji="0" lang="fr-FR" sz="1200" b="1" i="0" u="none" strike="noStrike" cap="none" normalizeH="0" baseline="0">
                          <a:ln>
                            <a:noFill/>
                          </a:ln>
                          <a:solidFill>
                            <a:schemeClr val="tx1"/>
                          </a:solidFill>
                          <a:effectLst/>
                          <a:latin typeface="Leawood Book"/>
                          <a:cs typeface="Times New Roman" pitchFamily="18" charset="0"/>
                        </a:rPr>
                        <a:t>€</a:t>
                      </a:r>
                      <a:r>
                        <a:rPr kumimoji="0" lang="fr-FR" sz="1200" b="1" i="0" u="none" strike="noStrike" cap="none" normalizeH="0" baseline="0">
                          <a:ln>
                            <a:noFill/>
                          </a:ln>
                          <a:solidFill>
                            <a:schemeClr val="tx1"/>
                          </a:solidFill>
                          <a:effectLst/>
                          <a:latin typeface="Times New Roman" pitchFamily="18" charset="0"/>
                          <a:cs typeface="Times New Roman" pitchFamily="18" charset="0"/>
                        </a:rPr>
                        <a:t>)</a:t>
                      </a:r>
                      <a:endParaRPr kumimoji="0" lang="fr-FR" sz="1200" b="0" i="0" u="none" strike="noStrike" cap="none" normalizeH="0" baseline="0">
                        <a:ln>
                          <a:noFill/>
                        </a:ln>
                        <a:solidFill>
                          <a:schemeClr val="tx1"/>
                        </a:solidFill>
                        <a:effectLst/>
                        <a:latin typeface="Leawood Book" pitchFamily="18"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50000"/>
                        <a:buFontTx/>
                        <a:buNone/>
                        <a:tabLst/>
                      </a:pPr>
                      <a:endParaRPr kumimoji="0" lang="fr-FR" sz="1200" b="1" i="0" u="none" strike="noStrike" cap="none" normalizeH="0" baseline="0">
                        <a:ln>
                          <a:noFill/>
                        </a:ln>
                        <a:solidFill>
                          <a:srgbClr val="004F94"/>
                        </a:solidFill>
                        <a:effectLst/>
                        <a:latin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50000"/>
                        <a:buFontTx/>
                        <a:buNone/>
                        <a:tabLst/>
                      </a:pPr>
                      <a:endParaRPr kumimoji="0" lang="fr-FR" sz="1200" b="1" i="0" u="none" strike="noStrike" cap="none" normalizeH="0" baseline="0">
                        <a:ln>
                          <a:noFill/>
                        </a:ln>
                        <a:solidFill>
                          <a:srgbClr val="004F94"/>
                        </a:solidFill>
                        <a:effectLst/>
                        <a:latin typeface="Arial" charset="0"/>
                      </a:endParaRPr>
                    </a:p>
                  </a:txBody>
                  <a:tcPr marL="68580" marR="68580" marT="34290" marB="34290"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11"/>
                  </a:ext>
                </a:extLst>
              </a:tr>
              <a:tr h="25146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0" i="0" u="none" strike="noStrike" cap="none" normalizeH="0" baseline="0">
                          <a:ln>
                            <a:noFill/>
                          </a:ln>
                          <a:solidFill>
                            <a:schemeClr val="tx1"/>
                          </a:solidFill>
                          <a:effectLst/>
                          <a:latin typeface="Times New Roman" pitchFamily="18" charset="0"/>
                          <a:cs typeface="Times New Roman" pitchFamily="18" charset="0"/>
                        </a:rPr>
                        <a:t>Business</a:t>
                      </a:r>
                      <a:endParaRPr kumimoji="0" lang="fr-FR" sz="1200" b="0" i="0" u="none" strike="noStrike" cap="none" normalizeH="0" baseline="0">
                        <a:ln>
                          <a:noFill/>
                        </a:ln>
                        <a:solidFill>
                          <a:schemeClr val="tx1"/>
                        </a:solidFill>
                        <a:effectLst/>
                        <a:latin typeface="Leawood Book" pitchFamily="18"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0" i="0" u="none" strike="noStrike" cap="none" normalizeH="0" baseline="0">
                          <a:ln>
                            <a:noFill/>
                          </a:ln>
                          <a:solidFill>
                            <a:schemeClr val="tx1"/>
                          </a:solidFill>
                          <a:effectLst/>
                          <a:latin typeface="Times New Roman" pitchFamily="18" charset="0"/>
                          <a:cs typeface="Times New Roman" pitchFamily="18" charset="0"/>
                        </a:rPr>
                        <a:t>6,000</a:t>
                      </a:r>
                      <a:endParaRPr kumimoji="0" lang="fr-FR" sz="1200" b="0" i="0" u="none" strike="noStrike" cap="none" normalizeH="0" baseline="0">
                        <a:ln>
                          <a:noFill/>
                        </a:ln>
                        <a:solidFill>
                          <a:schemeClr val="tx1"/>
                        </a:solidFill>
                        <a:effectLst/>
                        <a:latin typeface="Leawood Book" pitchFamily="18"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0" i="0" u="none" strike="noStrike" cap="none" normalizeH="0" baseline="0" dirty="0">
                          <a:ln>
                            <a:noFill/>
                          </a:ln>
                          <a:solidFill>
                            <a:schemeClr val="tx1"/>
                          </a:solidFill>
                          <a:effectLst/>
                          <a:latin typeface="Times New Roman" pitchFamily="18" charset="0"/>
                          <a:cs typeface="Times New Roman" pitchFamily="18" charset="0"/>
                        </a:rPr>
                        <a:t>8,400</a:t>
                      </a:r>
                      <a:endParaRPr kumimoji="0" lang="fr-FR" sz="1200" b="0" i="0" u="none" strike="noStrike" cap="none" normalizeH="0" baseline="0" dirty="0">
                        <a:ln>
                          <a:noFill/>
                        </a:ln>
                        <a:solidFill>
                          <a:schemeClr val="tx1"/>
                        </a:solidFill>
                        <a:effectLst/>
                        <a:latin typeface="Leawood Book" pitchFamily="18"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50000"/>
                        <a:buFontTx/>
                        <a:buNone/>
                        <a:tabLst/>
                      </a:pPr>
                      <a:endParaRPr kumimoji="0" lang="fr-FR" sz="1200" b="1" i="0" u="none" strike="noStrike" cap="none" normalizeH="0" baseline="0">
                        <a:ln>
                          <a:noFill/>
                        </a:ln>
                        <a:solidFill>
                          <a:srgbClr val="004F94"/>
                        </a:solidFill>
                        <a:effectLst/>
                        <a:latin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50000"/>
                        <a:buFontTx/>
                        <a:buNone/>
                        <a:tabLst/>
                      </a:pPr>
                      <a:endParaRPr kumimoji="0" lang="fr-FR" sz="1200" b="1" i="0" u="none" strike="noStrike" cap="none" normalizeH="0" baseline="0" dirty="0">
                        <a:ln>
                          <a:noFill/>
                        </a:ln>
                        <a:solidFill>
                          <a:srgbClr val="004F94"/>
                        </a:solidFill>
                        <a:effectLst/>
                        <a:latin typeface="Arial" charset="0"/>
                      </a:endParaRPr>
                    </a:p>
                  </a:txBody>
                  <a:tcPr marL="68580" marR="68580" marT="34290" marB="34290"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12"/>
                  </a:ext>
                </a:extLst>
              </a:tr>
              <a:tr h="25146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0" i="0" u="none" strike="noStrike" cap="none" normalizeH="0" baseline="0">
                          <a:ln>
                            <a:noFill/>
                          </a:ln>
                          <a:solidFill>
                            <a:schemeClr val="tx1"/>
                          </a:solidFill>
                          <a:effectLst/>
                          <a:latin typeface="Times New Roman" pitchFamily="18" charset="0"/>
                          <a:cs typeface="Times New Roman" pitchFamily="18" charset="0"/>
                        </a:rPr>
                        <a:t>Economy</a:t>
                      </a:r>
                      <a:endParaRPr kumimoji="0" lang="fr-FR" sz="1200" b="0" i="0" u="none" strike="noStrike" cap="none" normalizeH="0" baseline="0">
                        <a:ln>
                          <a:noFill/>
                        </a:ln>
                        <a:solidFill>
                          <a:schemeClr val="tx1"/>
                        </a:solidFill>
                        <a:effectLst/>
                        <a:latin typeface="Leawood Book" pitchFamily="18"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0" i="0" u="none" strike="noStrike" cap="none" normalizeH="0" baseline="0">
                          <a:ln>
                            <a:noFill/>
                          </a:ln>
                          <a:solidFill>
                            <a:schemeClr val="tx1"/>
                          </a:solidFill>
                          <a:effectLst/>
                          <a:latin typeface="Times New Roman" pitchFamily="18" charset="0"/>
                          <a:cs typeface="Times New Roman" pitchFamily="18" charset="0"/>
                        </a:rPr>
                        <a:t>-1,000</a:t>
                      </a:r>
                      <a:endParaRPr kumimoji="0" lang="fr-FR" sz="1200" b="0" i="0" u="none" strike="noStrike" cap="none" normalizeH="0" baseline="0">
                        <a:ln>
                          <a:noFill/>
                        </a:ln>
                        <a:solidFill>
                          <a:schemeClr val="tx1"/>
                        </a:solidFill>
                        <a:effectLst/>
                        <a:latin typeface="Leawood Book" pitchFamily="18"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0" i="0" u="none" strike="noStrike" cap="none" normalizeH="0" baseline="0">
                          <a:ln>
                            <a:noFill/>
                          </a:ln>
                          <a:solidFill>
                            <a:schemeClr val="tx1"/>
                          </a:solidFill>
                          <a:effectLst/>
                          <a:latin typeface="Times New Roman" pitchFamily="18" charset="0"/>
                          <a:cs typeface="Times New Roman" pitchFamily="18" charset="0"/>
                        </a:rPr>
                        <a:t>-2,400</a:t>
                      </a:r>
                      <a:endParaRPr kumimoji="0" lang="fr-FR" sz="1200" b="0" i="0" u="none" strike="noStrike" cap="none" normalizeH="0" baseline="0">
                        <a:ln>
                          <a:noFill/>
                        </a:ln>
                        <a:solidFill>
                          <a:schemeClr val="tx1"/>
                        </a:solidFill>
                        <a:effectLst/>
                        <a:latin typeface="Leawood Book" pitchFamily="18"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50000"/>
                        <a:buFontTx/>
                        <a:buNone/>
                        <a:tabLst/>
                      </a:pPr>
                      <a:endParaRPr kumimoji="0" lang="fr-FR" sz="1200" b="1" i="0" u="none" strike="noStrike" cap="none" normalizeH="0" baseline="0">
                        <a:ln>
                          <a:noFill/>
                        </a:ln>
                        <a:solidFill>
                          <a:srgbClr val="004F94"/>
                        </a:solidFill>
                        <a:effectLst/>
                        <a:latin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50000"/>
                        <a:buFontTx/>
                        <a:buNone/>
                        <a:tabLst/>
                      </a:pPr>
                      <a:endParaRPr kumimoji="0" lang="fr-FR" sz="1200" b="1" i="0" u="none" strike="noStrike" cap="none" normalizeH="0" baseline="0">
                        <a:ln>
                          <a:noFill/>
                        </a:ln>
                        <a:solidFill>
                          <a:srgbClr val="004F94"/>
                        </a:solidFill>
                        <a:effectLst/>
                        <a:latin typeface="Arial" charset="0"/>
                      </a:endParaRPr>
                    </a:p>
                  </a:txBody>
                  <a:tcPr marL="68580" marR="68580" marT="34290" marB="34290"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13"/>
                  </a:ext>
                </a:extLst>
              </a:tr>
              <a:tr h="25146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a:ln>
                            <a:noFill/>
                          </a:ln>
                          <a:solidFill>
                            <a:schemeClr val="tx1"/>
                          </a:solidFill>
                          <a:effectLst/>
                          <a:latin typeface="Times New Roman" pitchFamily="18" charset="0"/>
                          <a:cs typeface="Times New Roman" pitchFamily="18" charset="0"/>
                        </a:rPr>
                        <a:t>Total</a:t>
                      </a:r>
                      <a:endParaRPr kumimoji="0" lang="fr-FR" sz="1200" b="0" i="0" u="none" strike="noStrike" cap="none" normalizeH="0" baseline="0">
                        <a:ln>
                          <a:noFill/>
                        </a:ln>
                        <a:solidFill>
                          <a:schemeClr val="tx1"/>
                        </a:solidFill>
                        <a:effectLst/>
                        <a:latin typeface="Leawood Book" pitchFamily="18"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dirty="0">
                          <a:ln>
                            <a:noFill/>
                          </a:ln>
                          <a:solidFill>
                            <a:schemeClr val="tx1"/>
                          </a:solidFill>
                          <a:effectLst/>
                          <a:latin typeface="Times New Roman" pitchFamily="18" charset="0"/>
                          <a:cs typeface="Times New Roman" pitchFamily="18" charset="0"/>
                        </a:rPr>
                        <a:t>5,000</a:t>
                      </a:r>
                      <a:endParaRPr kumimoji="0" lang="fr-FR" sz="1200" b="0" i="0" u="none" strike="noStrike" cap="none" normalizeH="0" baseline="0" dirty="0">
                        <a:ln>
                          <a:noFill/>
                        </a:ln>
                        <a:solidFill>
                          <a:schemeClr val="tx1"/>
                        </a:solidFill>
                        <a:effectLst/>
                        <a:latin typeface="Leawood Book" pitchFamily="18" charset="0"/>
                      </a:endParaRPr>
                    </a:p>
                  </a:txBody>
                  <a:tcPr marL="68580" marR="68580" marT="34290" marB="34290" anchor="b"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dirty="0">
                          <a:ln>
                            <a:noFill/>
                          </a:ln>
                          <a:solidFill>
                            <a:schemeClr val="tx1"/>
                          </a:solidFill>
                          <a:effectLst/>
                          <a:latin typeface="Times New Roman" pitchFamily="18" charset="0"/>
                          <a:cs typeface="Times New Roman" pitchFamily="18" charset="0"/>
                        </a:rPr>
                        <a:t>6,000</a:t>
                      </a:r>
                      <a:endParaRPr kumimoji="0" lang="fr-FR" sz="1200" b="0" i="0" u="none" strike="noStrike" cap="none" normalizeH="0" baseline="0" dirty="0">
                        <a:ln>
                          <a:noFill/>
                        </a:ln>
                        <a:solidFill>
                          <a:schemeClr val="tx1"/>
                        </a:solidFill>
                        <a:effectLst/>
                        <a:latin typeface="Leawood Book" pitchFamily="18"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50000"/>
                        <a:buFontTx/>
                        <a:buNone/>
                        <a:tabLst/>
                      </a:pPr>
                      <a:endParaRPr kumimoji="0" lang="fr-FR" sz="1200" b="1" i="0" u="none" strike="noStrike" cap="none" normalizeH="0" baseline="0">
                        <a:ln>
                          <a:noFill/>
                        </a:ln>
                        <a:solidFill>
                          <a:srgbClr val="004F94"/>
                        </a:solidFill>
                        <a:effectLst/>
                        <a:latin typeface="Arial" charset="0"/>
                      </a:endParaRPr>
                    </a:p>
                  </a:txBody>
                  <a:tcPr marL="68580" marR="68580" marT="34290" marB="3429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50000"/>
                        <a:buFontTx/>
                        <a:buNone/>
                        <a:tabLst/>
                      </a:pPr>
                      <a:endParaRPr kumimoji="0" lang="fr-FR" sz="1200" b="1" i="0" u="none" strike="noStrike" cap="none" normalizeH="0" baseline="0">
                        <a:ln>
                          <a:noFill/>
                        </a:ln>
                        <a:solidFill>
                          <a:srgbClr val="004F94"/>
                        </a:solidFill>
                        <a:effectLst/>
                        <a:latin typeface="Arial" charset="0"/>
                      </a:endParaRPr>
                    </a:p>
                  </a:txBody>
                  <a:tcPr marL="68580" marR="68580" marT="34290" marB="34290"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14"/>
                  </a:ext>
                </a:extLst>
              </a:tr>
              <a:tr h="25146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dirty="0">
                          <a:ln>
                            <a:noFill/>
                          </a:ln>
                          <a:solidFill>
                            <a:schemeClr val="tx1"/>
                          </a:solidFill>
                          <a:effectLst/>
                          <a:latin typeface="Times New Roman" pitchFamily="18" charset="0"/>
                          <a:cs typeface="Times New Roman" pitchFamily="18" charset="0"/>
                        </a:rPr>
                        <a:t> var. in %</a:t>
                      </a:r>
                      <a:endParaRPr kumimoji="0" lang="fr-FR" sz="1200" b="0" i="0" u="none" strike="noStrike" cap="none" normalizeH="0" baseline="0" dirty="0">
                        <a:ln>
                          <a:noFill/>
                        </a:ln>
                        <a:solidFill>
                          <a:schemeClr val="tx1"/>
                        </a:solidFill>
                        <a:effectLst/>
                        <a:latin typeface="Leawood Book" pitchFamily="18"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dirty="0">
                          <a:ln>
                            <a:noFill/>
                          </a:ln>
                          <a:solidFill>
                            <a:schemeClr val="tx1"/>
                          </a:solidFill>
                          <a:effectLst/>
                          <a:latin typeface="Times New Roman" pitchFamily="18" charset="0"/>
                          <a:cs typeface="Times New Roman" pitchFamily="18" charset="0"/>
                        </a:rPr>
                        <a:t>25.0%</a:t>
                      </a:r>
                      <a:endParaRPr kumimoji="0" lang="fr-FR" sz="1200" b="0" i="0" u="none" strike="noStrike" cap="none" normalizeH="0" baseline="0" dirty="0">
                        <a:ln>
                          <a:noFill/>
                        </a:ln>
                        <a:solidFill>
                          <a:schemeClr val="tx1"/>
                        </a:solidFill>
                        <a:effectLst/>
                        <a:latin typeface="Leawood Book" pitchFamily="18"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dirty="0">
                          <a:ln>
                            <a:noFill/>
                          </a:ln>
                          <a:solidFill>
                            <a:schemeClr val="tx1"/>
                          </a:solidFill>
                          <a:effectLst/>
                          <a:latin typeface="Times New Roman" pitchFamily="18" charset="0"/>
                          <a:cs typeface="Times New Roman" pitchFamily="18" charset="0"/>
                        </a:rPr>
                        <a:t>25.0%</a:t>
                      </a:r>
                      <a:endParaRPr kumimoji="0" lang="fr-FR" sz="1200" b="0" i="0" u="none" strike="noStrike" cap="none" normalizeH="0" baseline="0" dirty="0">
                        <a:ln>
                          <a:noFill/>
                        </a:ln>
                        <a:solidFill>
                          <a:schemeClr val="tx1"/>
                        </a:solidFill>
                        <a:effectLst/>
                        <a:latin typeface="Leawood Book" pitchFamily="18"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50000"/>
                        <a:buFontTx/>
                        <a:buNone/>
                        <a:tabLst/>
                      </a:pPr>
                      <a:endParaRPr kumimoji="0" lang="fr-FR" sz="1200" b="1" i="0" u="none" strike="noStrike" cap="none" normalizeH="0" baseline="0">
                        <a:ln>
                          <a:noFill/>
                        </a:ln>
                        <a:solidFill>
                          <a:srgbClr val="004F94"/>
                        </a:solidFill>
                        <a:effectLst/>
                        <a:latin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50000"/>
                        <a:buFontTx/>
                        <a:buNone/>
                        <a:tabLst/>
                      </a:pPr>
                      <a:endParaRPr kumimoji="0" lang="fr-FR" sz="1200" b="1" i="0" u="none" strike="noStrike" cap="none" normalizeH="0" baseline="0" dirty="0">
                        <a:ln>
                          <a:noFill/>
                        </a:ln>
                        <a:solidFill>
                          <a:srgbClr val="004F94"/>
                        </a:solidFill>
                        <a:effectLst/>
                        <a:latin typeface="Arial" charset="0"/>
                      </a:endParaRPr>
                    </a:p>
                  </a:txBody>
                  <a:tcPr marL="68580" marR="68580" marT="34290" marB="34290" anchor="b"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1226706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2326"/>
                                        </p:tgtEl>
                                        <p:attrNameLst>
                                          <p:attrName>style.visibility</p:attrName>
                                        </p:attrNameLst>
                                      </p:cBhvr>
                                      <p:to>
                                        <p:strVal val="visible"/>
                                      </p:to>
                                    </p:set>
                                    <p:anim calcmode="lin" valueType="num">
                                      <p:cBhvr additive="base">
                                        <p:cTn id="7" dur="500" fill="hold"/>
                                        <p:tgtEl>
                                          <p:spTgt spid="172326"/>
                                        </p:tgtEl>
                                        <p:attrNameLst>
                                          <p:attrName>ppt_x</p:attrName>
                                        </p:attrNameLst>
                                      </p:cBhvr>
                                      <p:tavLst>
                                        <p:tav tm="0">
                                          <p:val>
                                            <p:strVal val="#ppt_x"/>
                                          </p:val>
                                        </p:tav>
                                        <p:tav tm="100000">
                                          <p:val>
                                            <p:strVal val="#ppt_x"/>
                                          </p:val>
                                        </p:tav>
                                      </p:tavLst>
                                    </p:anim>
                                    <p:anim calcmode="lin" valueType="num">
                                      <p:cBhvr additive="base">
                                        <p:cTn id="8" dur="500" fill="hold"/>
                                        <p:tgtEl>
                                          <p:spTgt spid="1723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55846" y="8253"/>
            <a:ext cx="8464632" cy="475265"/>
          </a:xfrm>
          <a:solidFill>
            <a:schemeClr val="bg1"/>
          </a:solidFill>
        </p:spPr>
        <p:txBody>
          <a:bodyPr/>
          <a:lstStyle/>
          <a:p>
            <a:pPr eaLnBrk="1" hangingPunct="1"/>
            <a:r>
              <a:rPr lang="fr-FR" dirty="0"/>
              <a:t>Global Air : Sales </a:t>
            </a:r>
            <a:r>
              <a:rPr lang="fr-FR" dirty="0" err="1"/>
              <a:t>reporting</a:t>
            </a:r>
            <a:r>
              <a:rPr lang="fr-FR" dirty="0"/>
              <a:t> (question 1)</a:t>
            </a:r>
          </a:p>
        </p:txBody>
      </p:sp>
      <p:graphicFrame>
        <p:nvGraphicFramePr>
          <p:cNvPr id="172326" name="Group 294"/>
          <p:cNvGraphicFramePr>
            <a:graphicFrameLocks noGrp="1"/>
          </p:cNvGraphicFramePr>
          <p:nvPr>
            <p:extLst>
              <p:ext uri="{D42A27DB-BD31-4B8C-83A1-F6EECF244321}">
                <p14:modId xmlns:p14="http://schemas.microsoft.com/office/powerpoint/2010/main" val="748324596"/>
              </p:ext>
            </p:extLst>
          </p:nvPr>
        </p:nvGraphicFramePr>
        <p:xfrm>
          <a:off x="1475656" y="411510"/>
          <a:ext cx="6318647" cy="4297445"/>
        </p:xfrm>
        <a:graphic>
          <a:graphicData uri="http://schemas.openxmlformats.org/drawingml/2006/table">
            <a:tbl>
              <a:tblPr/>
              <a:tblGrid>
                <a:gridCol w="1751409">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210866">
                  <a:extLst>
                    <a:ext uri="{9D8B030D-6E8A-4147-A177-3AD203B41FA5}">
                      <a16:colId xmlns:a16="http://schemas.microsoft.com/office/drawing/2014/main" val="20002"/>
                    </a:ext>
                  </a:extLst>
                </a:gridCol>
                <a:gridCol w="1071563">
                  <a:extLst>
                    <a:ext uri="{9D8B030D-6E8A-4147-A177-3AD203B41FA5}">
                      <a16:colId xmlns:a16="http://schemas.microsoft.com/office/drawing/2014/main" val="20003"/>
                    </a:ext>
                  </a:extLst>
                </a:gridCol>
                <a:gridCol w="1141809">
                  <a:extLst>
                    <a:ext uri="{9D8B030D-6E8A-4147-A177-3AD203B41FA5}">
                      <a16:colId xmlns:a16="http://schemas.microsoft.com/office/drawing/2014/main" val="20004"/>
                    </a:ext>
                  </a:extLst>
                </a:gridCol>
              </a:tblGrid>
              <a:tr h="291704">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dirty="0" err="1">
                          <a:ln>
                            <a:noFill/>
                          </a:ln>
                          <a:solidFill>
                            <a:schemeClr val="tx1"/>
                          </a:solidFill>
                          <a:effectLst/>
                          <a:latin typeface="Times New Roman" pitchFamily="18" charset="0"/>
                          <a:cs typeface="Times New Roman" pitchFamily="18" charset="0"/>
                        </a:rPr>
                        <a:t>Static</a:t>
                      </a:r>
                      <a:r>
                        <a:rPr kumimoji="0" lang="fr-FR" sz="1200" b="1" i="0" u="none" strike="noStrike" cap="none" normalizeH="0" baseline="0" dirty="0">
                          <a:ln>
                            <a:noFill/>
                          </a:ln>
                          <a:solidFill>
                            <a:schemeClr val="tx1"/>
                          </a:solidFill>
                          <a:effectLst/>
                          <a:latin typeface="Times New Roman" pitchFamily="18" charset="0"/>
                          <a:cs typeface="Times New Roman" pitchFamily="18" charset="0"/>
                        </a:rPr>
                        <a:t> Budget August N</a:t>
                      </a:r>
                      <a:endParaRPr kumimoji="0" lang="fr-FR" sz="1200" b="0" i="0" u="none" strike="noStrike" cap="none" normalizeH="0" baseline="0" dirty="0">
                        <a:ln>
                          <a:noFill/>
                        </a:ln>
                        <a:solidFill>
                          <a:schemeClr val="tx1"/>
                        </a:solidFill>
                        <a:effectLst/>
                        <a:latin typeface="Leawood Book" pitchFamily="18" charset="0"/>
                      </a:endParaRPr>
                    </a:p>
                  </a:txBody>
                  <a:tcPr marL="68580" marR="68580" marT="34290" marB="34290" anchor="b" horzOverflow="overflow">
                    <a:lnL cap="flat">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50000"/>
                        <a:buFontTx/>
                        <a:buNone/>
                        <a:tabLst/>
                      </a:pPr>
                      <a:endParaRPr kumimoji="0" lang="fr-FR" sz="1200" b="1" i="0" u="none" strike="noStrike" cap="none" normalizeH="0" baseline="0">
                        <a:ln>
                          <a:noFill/>
                        </a:ln>
                        <a:solidFill>
                          <a:srgbClr val="004F94"/>
                        </a:solidFill>
                        <a:effectLst/>
                        <a:latin typeface="Arial" charset="0"/>
                      </a:endParaRPr>
                    </a:p>
                  </a:txBody>
                  <a:tcPr marL="68580" marR="68580" marT="34290" marB="34290"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50000"/>
                        <a:buFontTx/>
                        <a:buNone/>
                        <a:tabLst/>
                      </a:pPr>
                      <a:endParaRPr kumimoji="0" lang="fr-FR" sz="1200" b="1" i="0" u="none" strike="noStrike" cap="none" normalizeH="0" baseline="0">
                        <a:ln>
                          <a:noFill/>
                        </a:ln>
                        <a:solidFill>
                          <a:srgbClr val="004F94"/>
                        </a:solidFill>
                        <a:effectLst/>
                        <a:latin typeface="Arial" charset="0"/>
                      </a:endParaRPr>
                    </a:p>
                  </a:txBody>
                  <a:tcPr marL="68580" marR="68580" marT="34290" marB="34290"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50000"/>
                        <a:buFontTx/>
                        <a:buNone/>
                        <a:tabLst/>
                      </a:pPr>
                      <a:endParaRPr kumimoji="0" lang="fr-FR" sz="1200" b="1" i="0" u="none" strike="noStrike" cap="none" normalizeH="0" baseline="0">
                        <a:ln>
                          <a:noFill/>
                        </a:ln>
                        <a:solidFill>
                          <a:srgbClr val="004F94"/>
                        </a:solidFill>
                        <a:effectLst/>
                        <a:latin typeface="Arial" charset="0"/>
                      </a:endParaRPr>
                    </a:p>
                  </a:txBody>
                  <a:tcPr marL="68580" marR="68580" marT="34290" marB="34290"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50000"/>
                        <a:buFontTx/>
                        <a:buNone/>
                        <a:tabLst/>
                      </a:pPr>
                      <a:endParaRPr kumimoji="0" lang="fr-FR" sz="1200" b="1" i="0" u="none" strike="noStrike" cap="none" normalizeH="0" baseline="0">
                        <a:ln>
                          <a:noFill/>
                        </a:ln>
                        <a:solidFill>
                          <a:srgbClr val="004F94"/>
                        </a:solidFill>
                        <a:effectLst/>
                        <a:latin typeface="Arial" charset="0"/>
                      </a:endParaRPr>
                    </a:p>
                  </a:txBody>
                  <a:tcPr marL="68580" marR="68580" marT="34290" marB="34290" anchor="b" horzOverflow="overflow">
                    <a:lnL>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8854">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a:ln>
                            <a:noFill/>
                          </a:ln>
                          <a:solidFill>
                            <a:schemeClr val="tx1"/>
                          </a:solidFill>
                          <a:effectLst/>
                          <a:latin typeface="Times New Roman" pitchFamily="18" charset="0"/>
                          <a:cs typeface="Times New Roman" pitchFamily="18" charset="0"/>
                        </a:rPr>
                        <a:t>Type of seats</a:t>
                      </a:r>
                      <a:endParaRPr kumimoji="0" lang="fr-FR" sz="1200" b="0" i="0" u="none" strike="noStrike" cap="none" normalizeH="0" baseline="0">
                        <a:ln>
                          <a:noFill/>
                        </a:ln>
                        <a:solidFill>
                          <a:schemeClr val="tx1"/>
                        </a:solidFill>
                        <a:effectLst/>
                        <a:latin typeface="Leawood Book" pitchFamily="18"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a:ln>
                            <a:noFill/>
                          </a:ln>
                          <a:solidFill>
                            <a:schemeClr val="tx1"/>
                          </a:solidFill>
                          <a:effectLst/>
                          <a:latin typeface="Times New Roman" pitchFamily="18" charset="0"/>
                          <a:cs typeface="Times New Roman" pitchFamily="18" charset="0"/>
                        </a:rPr>
                        <a:t>Nbr of tickets</a:t>
                      </a:r>
                      <a:endParaRPr kumimoji="0" lang="fr-FR" sz="1200" b="0" i="0" u="none" strike="noStrike" cap="none" normalizeH="0" baseline="0">
                        <a:ln>
                          <a:noFill/>
                        </a:ln>
                        <a:solidFill>
                          <a:schemeClr val="tx1"/>
                        </a:solidFill>
                        <a:effectLst/>
                        <a:latin typeface="Leawood Book" pitchFamily="18"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a:ln>
                            <a:noFill/>
                          </a:ln>
                          <a:solidFill>
                            <a:schemeClr val="tx1"/>
                          </a:solidFill>
                          <a:effectLst/>
                          <a:latin typeface="Times New Roman" pitchFamily="18" charset="0"/>
                          <a:cs typeface="Times New Roman" pitchFamily="18" charset="0"/>
                        </a:rPr>
                        <a:t>Selling price (</a:t>
                      </a:r>
                      <a:r>
                        <a:rPr kumimoji="0" lang="fr-FR" sz="1200" b="1" i="0" u="none" strike="noStrike" cap="none" normalizeH="0" baseline="0">
                          <a:ln>
                            <a:noFill/>
                          </a:ln>
                          <a:solidFill>
                            <a:schemeClr val="tx1"/>
                          </a:solidFill>
                          <a:effectLst/>
                          <a:latin typeface="Leawood Book"/>
                          <a:cs typeface="Times New Roman" pitchFamily="18" charset="0"/>
                        </a:rPr>
                        <a:t>€</a:t>
                      </a:r>
                      <a:r>
                        <a:rPr kumimoji="0" lang="fr-FR" sz="1200" b="1" i="0" u="none" strike="noStrike" cap="none" normalizeH="0" baseline="0">
                          <a:ln>
                            <a:noFill/>
                          </a:ln>
                          <a:solidFill>
                            <a:schemeClr val="tx1"/>
                          </a:solidFill>
                          <a:effectLst/>
                          <a:latin typeface="Times New Roman" pitchFamily="18" charset="0"/>
                          <a:cs typeface="Times New Roman" pitchFamily="18" charset="0"/>
                        </a:rPr>
                        <a:t>)</a:t>
                      </a:r>
                      <a:endParaRPr kumimoji="0" lang="fr-FR" sz="1200" b="0" i="0" u="none" strike="noStrike" cap="none" normalizeH="0" baseline="0">
                        <a:ln>
                          <a:noFill/>
                        </a:ln>
                        <a:solidFill>
                          <a:schemeClr val="tx1"/>
                        </a:solidFill>
                        <a:effectLst/>
                        <a:latin typeface="Leawood Book" pitchFamily="18"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a:ln>
                            <a:noFill/>
                          </a:ln>
                          <a:solidFill>
                            <a:schemeClr val="tx1"/>
                          </a:solidFill>
                          <a:effectLst/>
                          <a:latin typeface="Times New Roman" pitchFamily="18" charset="0"/>
                          <a:cs typeface="Times New Roman" pitchFamily="18" charset="0"/>
                        </a:rPr>
                        <a:t>Turnover (k</a:t>
                      </a:r>
                      <a:r>
                        <a:rPr kumimoji="0" lang="fr-FR" sz="1200" b="1" i="0" u="none" strike="noStrike" cap="none" normalizeH="0" baseline="0">
                          <a:ln>
                            <a:noFill/>
                          </a:ln>
                          <a:solidFill>
                            <a:schemeClr val="tx1"/>
                          </a:solidFill>
                          <a:effectLst/>
                          <a:latin typeface="Leawood Book"/>
                          <a:cs typeface="Times New Roman" pitchFamily="18" charset="0"/>
                        </a:rPr>
                        <a:t>€</a:t>
                      </a:r>
                      <a:r>
                        <a:rPr kumimoji="0" lang="fr-FR" sz="1200" b="1" i="0" u="none" strike="noStrike" cap="none" normalizeH="0" baseline="0">
                          <a:ln>
                            <a:noFill/>
                          </a:ln>
                          <a:solidFill>
                            <a:schemeClr val="tx1"/>
                          </a:solidFill>
                          <a:effectLst/>
                          <a:latin typeface="Times New Roman" pitchFamily="18" charset="0"/>
                          <a:cs typeface="Times New Roman" pitchFamily="18" charset="0"/>
                        </a:rPr>
                        <a:t>)</a:t>
                      </a:r>
                      <a:endParaRPr kumimoji="0" lang="fr-FR" sz="1200" b="0" i="0" u="none" strike="noStrike" cap="none" normalizeH="0" baseline="0">
                        <a:ln>
                          <a:noFill/>
                        </a:ln>
                        <a:solidFill>
                          <a:schemeClr val="tx1"/>
                        </a:solidFill>
                        <a:effectLst/>
                        <a:latin typeface="Leawood Book" pitchFamily="18"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a:ln>
                            <a:noFill/>
                          </a:ln>
                          <a:solidFill>
                            <a:schemeClr val="tx1"/>
                          </a:solidFill>
                          <a:effectLst/>
                          <a:latin typeface="Times New Roman" pitchFamily="18" charset="0"/>
                          <a:cs typeface="Times New Roman" pitchFamily="18" charset="0"/>
                        </a:rPr>
                        <a:t>Mix</a:t>
                      </a:r>
                      <a:endParaRPr kumimoji="0" lang="fr-FR" sz="1200" b="0" i="0" u="none" strike="noStrike" cap="none" normalizeH="0" baseline="0">
                        <a:ln>
                          <a:noFill/>
                        </a:ln>
                        <a:solidFill>
                          <a:schemeClr val="tx1"/>
                        </a:solidFill>
                        <a:effectLst/>
                        <a:latin typeface="Leawood Book" pitchFamily="18"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146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0" i="0" u="none" strike="noStrike" cap="none" normalizeH="0" baseline="0">
                          <a:ln>
                            <a:noFill/>
                          </a:ln>
                          <a:solidFill>
                            <a:schemeClr val="tx1"/>
                          </a:solidFill>
                          <a:effectLst/>
                          <a:latin typeface="Times New Roman" pitchFamily="18" charset="0"/>
                          <a:cs typeface="Times New Roman" pitchFamily="18" charset="0"/>
                        </a:rPr>
                        <a:t>Business</a:t>
                      </a:r>
                      <a:endParaRPr kumimoji="0" lang="fr-FR" sz="1200" b="0" i="0" u="none" strike="noStrike" cap="none" normalizeH="0" baseline="0">
                        <a:ln>
                          <a:noFill/>
                        </a:ln>
                        <a:solidFill>
                          <a:schemeClr val="tx1"/>
                        </a:solidFill>
                        <a:effectLst/>
                        <a:latin typeface="Leawood Book" pitchFamily="18"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0" i="0" u="none" strike="noStrike" cap="none" normalizeH="0" baseline="0">
                          <a:ln>
                            <a:noFill/>
                          </a:ln>
                          <a:solidFill>
                            <a:schemeClr val="tx1"/>
                          </a:solidFill>
                          <a:effectLst/>
                          <a:latin typeface="Times New Roman" pitchFamily="18" charset="0"/>
                          <a:cs typeface="Times New Roman" pitchFamily="18" charset="0"/>
                        </a:rPr>
                        <a:t>4,000</a:t>
                      </a:r>
                      <a:endParaRPr kumimoji="0" lang="fr-FR" sz="1200" b="0" i="0" u="none" strike="noStrike" cap="none" normalizeH="0" baseline="0">
                        <a:ln>
                          <a:noFill/>
                        </a:ln>
                        <a:solidFill>
                          <a:schemeClr val="tx1"/>
                        </a:solidFill>
                        <a:effectLst/>
                        <a:latin typeface="Leawood Book" pitchFamily="18"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0" i="0" u="none" strike="noStrike" cap="none" normalizeH="0" baseline="0">
                          <a:ln>
                            <a:noFill/>
                          </a:ln>
                          <a:solidFill>
                            <a:schemeClr val="tx1"/>
                          </a:solidFill>
                          <a:effectLst/>
                          <a:latin typeface="Times New Roman" pitchFamily="18" charset="0"/>
                          <a:cs typeface="Times New Roman" pitchFamily="18" charset="0"/>
                        </a:rPr>
                        <a:t>2,400</a:t>
                      </a:r>
                      <a:endParaRPr kumimoji="0" lang="fr-FR" sz="1200" b="0" i="0" u="none" strike="noStrike" cap="none" normalizeH="0" baseline="0">
                        <a:ln>
                          <a:noFill/>
                        </a:ln>
                        <a:solidFill>
                          <a:schemeClr val="tx1"/>
                        </a:solidFill>
                        <a:effectLst/>
                        <a:latin typeface="Leawood Book" pitchFamily="18"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0" i="0" u="none" strike="noStrike" cap="none" normalizeH="0" baseline="0">
                          <a:ln>
                            <a:noFill/>
                          </a:ln>
                          <a:solidFill>
                            <a:schemeClr val="tx1"/>
                          </a:solidFill>
                          <a:effectLst/>
                          <a:latin typeface="Times New Roman" pitchFamily="18" charset="0"/>
                          <a:cs typeface="Times New Roman" pitchFamily="18" charset="0"/>
                        </a:rPr>
                        <a:t>9,600</a:t>
                      </a:r>
                      <a:endParaRPr kumimoji="0" lang="fr-FR" sz="1200" b="0" i="0" u="none" strike="noStrike" cap="none" normalizeH="0" baseline="0">
                        <a:ln>
                          <a:noFill/>
                        </a:ln>
                        <a:solidFill>
                          <a:schemeClr val="tx1"/>
                        </a:solidFill>
                        <a:effectLst/>
                        <a:latin typeface="Leawood Book" pitchFamily="18"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0" i="0" u="none" strike="noStrike" cap="none" normalizeH="0" baseline="0">
                          <a:ln>
                            <a:noFill/>
                          </a:ln>
                          <a:solidFill>
                            <a:schemeClr val="tx1"/>
                          </a:solidFill>
                          <a:effectLst/>
                          <a:latin typeface="Times New Roman" pitchFamily="18" charset="0"/>
                          <a:cs typeface="Times New Roman" pitchFamily="18" charset="0"/>
                        </a:rPr>
                        <a:t>20.0%</a:t>
                      </a:r>
                      <a:endParaRPr kumimoji="0" lang="fr-FR" sz="1200" b="0" i="0" u="none" strike="noStrike" cap="none" normalizeH="0" baseline="0">
                        <a:ln>
                          <a:noFill/>
                        </a:ln>
                        <a:solidFill>
                          <a:schemeClr val="tx1"/>
                        </a:solidFill>
                        <a:effectLst/>
                        <a:latin typeface="Leawood Book" pitchFamily="18"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2"/>
                  </a:ext>
                </a:extLst>
              </a:tr>
              <a:tr h="25146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0" i="0" u="none" strike="noStrike" cap="none" normalizeH="0" baseline="0">
                          <a:ln>
                            <a:noFill/>
                          </a:ln>
                          <a:solidFill>
                            <a:schemeClr val="tx1"/>
                          </a:solidFill>
                          <a:effectLst/>
                          <a:latin typeface="Times New Roman" pitchFamily="18" charset="0"/>
                          <a:cs typeface="Times New Roman" pitchFamily="18" charset="0"/>
                        </a:rPr>
                        <a:t>Economy</a:t>
                      </a:r>
                      <a:endParaRPr kumimoji="0" lang="fr-FR" sz="1200" b="0" i="0" u="none" strike="noStrike" cap="none" normalizeH="0" baseline="0">
                        <a:ln>
                          <a:noFill/>
                        </a:ln>
                        <a:solidFill>
                          <a:schemeClr val="tx1"/>
                        </a:solidFill>
                        <a:effectLst/>
                        <a:latin typeface="Leawood Book" pitchFamily="18"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0" i="0" u="none" strike="noStrike" cap="none" normalizeH="0" baseline="0" dirty="0">
                          <a:ln>
                            <a:noFill/>
                          </a:ln>
                          <a:solidFill>
                            <a:schemeClr val="tx1"/>
                          </a:solidFill>
                          <a:effectLst/>
                          <a:latin typeface="Times New Roman" pitchFamily="18" charset="0"/>
                          <a:cs typeface="Times New Roman" pitchFamily="18" charset="0"/>
                        </a:rPr>
                        <a:t>16,000</a:t>
                      </a:r>
                      <a:endParaRPr kumimoji="0" lang="fr-FR" sz="1200" b="0" i="0" u="none" strike="noStrike" cap="none" normalizeH="0" baseline="0" dirty="0">
                        <a:ln>
                          <a:noFill/>
                        </a:ln>
                        <a:solidFill>
                          <a:schemeClr val="tx1"/>
                        </a:solidFill>
                        <a:effectLst/>
                        <a:latin typeface="Leawood Book" pitchFamily="18"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0" i="0" u="none" strike="noStrike" cap="none" normalizeH="0" baseline="0">
                          <a:ln>
                            <a:noFill/>
                          </a:ln>
                          <a:solidFill>
                            <a:schemeClr val="tx1"/>
                          </a:solidFill>
                          <a:effectLst/>
                          <a:latin typeface="Times New Roman" pitchFamily="18" charset="0"/>
                          <a:cs typeface="Times New Roman" pitchFamily="18" charset="0"/>
                        </a:rPr>
                        <a:t>900</a:t>
                      </a:r>
                      <a:endParaRPr kumimoji="0" lang="fr-FR" sz="1200" b="0" i="0" u="none" strike="noStrike" cap="none" normalizeH="0" baseline="0">
                        <a:ln>
                          <a:noFill/>
                        </a:ln>
                        <a:solidFill>
                          <a:schemeClr val="tx1"/>
                        </a:solidFill>
                        <a:effectLst/>
                        <a:latin typeface="Leawood Book" pitchFamily="18"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0" i="0" u="none" strike="noStrike" cap="none" normalizeH="0" baseline="0" dirty="0">
                          <a:ln>
                            <a:noFill/>
                          </a:ln>
                          <a:solidFill>
                            <a:schemeClr val="tx1"/>
                          </a:solidFill>
                          <a:effectLst/>
                          <a:latin typeface="Times New Roman" pitchFamily="18" charset="0"/>
                          <a:cs typeface="Times New Roman" pitchFamily="18" charset="0"/>
                        </a:rPr>
                        <a:t>14,400</a:t>
                      </a:r>
                      <a:endParaRPr kumimoji="0" lang="fr-FR" sz="1200" b="0" i="0" u="none" strike="noStrike" cap="none" normalizeH="0" baseline="0" dirty="0">
                        <a:ln>
                          <a:noFill/>
                        </a:ln>
                        <a:solidFill>
                          <a:schemeClr val="tx1"/>
                        </a:solidFill>
                        <a:effectLst/>
                        <a:latin typeface="Leawood Book" pitchFamily="18"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0" i="0" u="none" strike="noStrike" cap="none" normalizeH="0" baseline="0">
                          <a:ln>
                            <a:noFill/>
                          </a:ln>
                          <a:solidFill>
                            <a:schemeClr val="tx1"/>
                          </a:solidFill>
                          <a:effectLst/>
                          <a:latin typeface="Times New Roman" pitchFamily="18" charset="0"/>
                          <a:cs typeface="Times New Roman" pitchFamily="18" charset="0"/>
                        </a:rPr>
                        <a:t>80.0%</a:t>
                      </a:r>
                      <a:endParaRPr kumimoji="0" lang="fr-FR" sz="1200" b="0" i="0" u="none" strike="noStrike" cap="none" normalizeH="0" baseline="0">
                        <a:ln>
                          <a:noFill/>
                        </a:ln>
                        <a:solidFill>
                          <a:schemeClr val="tx1"/>
                        </a:solidFill>
                        <a:effectLst/>
                        <a:latin typeface="Leawood Book" pitchFamily="18"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146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dirty="0">
                          <a:ln>
                            <a:noFill/>
                          </a:ln>
                          <a:solidFill>
                            <a:schemeClr val="tx1"/>
                          </a:solidFill>
                          <a:effectLst/>
                          <a:latin typeface="Times New Roman" pitchFamily="18" charset="0"/>
                          <a:cs typeface="Times New Roman" pitchFamily="18" charset="0"/>
                        </a:rPr>
                        <a:t>Total</a:t>
                      </a:r>
                      <a:endParaRPr kumimoji="0" lang="fr-FR" sz="1200" b="0" i="0" u="none" strike="noStrike" cap="none" normalizeH="0" baseline="0" dirty="0">
                        <a:ln>
                          <a:noFill/>
                        </a:ln>
                        <a:solidFill>
                          <a:schemeClr val="tx1"/>
                        </a:solidFill>
                        <a:effectLst/>
                        <a:latin typeface="Leawood Book" pitchFamily="18"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1" i="0" u="none" strike="noStrike" kern="1200" cap="none" normalizeH="0" baseline="0" dirty="0">
                          <a:ln>
                            <a:noFill/>
                          </a:ln>
                          <a:solidFill>
                            <a:schemeClr val="tx1"/>
                          </a:solidFill>
                          <a:effectLst/>
                          <a:latin typeface="Times New Roman" pitchFamily="18" charset="0"/>
                          <a:ea typeface="+mn-ea"/>
                          <a:cs typeface="Times New Roman" pitchFamily="18" charset="0"/>
                        </a:rPr>
                        <a:t>20,000</a:t>
                      </a:r>
                    </a:p>
                  </a:txBody>
                  <a:tcPr marL="68580" marR="68580" marT="34290" marB="34290" anchor="b"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1" i="0" u="none" strike="noStrike" kern="1200" cap="none" normalizeH="0" baseline="0" dirty="0">
                          <a:ln>
                            <a:noFill/>
                          </a:ln>
                          <a:solidFill>
                            <a:schemeClr val="tx1"/>
                          </a:solidFill>
                          <a:effectLst/>
                          <a:latin typeface="Times New Roman" pitchFamily="18" charset="0"/>
                          <a:ea typeface="+mn-ea"/>
                          <a:cs typeface="Times New Roman" pitchFamily="18" charset="0"/>
                        </a:rPr>
                        <a:t>1,200</a:t>
                      </a: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1" i="0" u="none" strike="noStrike" kern="1200" cap="none" normalizeH="0" baseline="0" dirty="0">
                          <a:ln>
                            <a:noFill/>
                          </a:ln>
                          <a:solidFill>
                            <a:schemeClr val="tx1"/>
                          </a:solidFill>
                          <a:effectLst/>
                          <a:latin typeface="Times New Roman" pitchFamily="18" charset="0"/>
                          <a:ea typeface="+mn-ea"/>
                          <a:cs typeface="Times New Roman" pitchFamily="18" charset="0"/>
                        </a:rPr>
                        <a:t>24,000</a:t>
                      </a: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1" i="0" u="none" strike="noStrike" kern="1200" cap="none" normalizeH="0" baseline="0" dirty="0">
                          <a:ln>
                            <a:noFill/>
                          </a:ln>
                          <a:solidFill>
                            <a:schemeClr val="tx1"/>
                          </a:solidFill>
                          <a:effectLst/>
                          <a:latin typeface="Times New Roman" pitchFamily="18" charset="0"/>
                          <a:ea typeface="+mn-ea"/>
                          <a:cs typeface="Times New Roman" pitchFamily="18" charset="0"/>
                        </a:rPr>
                        <a:t>100.0%</a:t>
                      </a: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5146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a:ln>
                            <a:noFill/>
                          </a:ln>
                          <a:solidFill>
                            <a:schemeClr val="tx1"/>
                          </a:solidFill>
                          <a:effectLst/>
                          <a:latin typeface="Times New Roman" pitchFamily="18" charset="0"/>
                          <a:cs typeface="Times New Roman" pitchFamily="18" charset="0"/>
                        </a:rPr>
                        <a:t>Actual August N</a:t>
                      </a:r>
                      <a:endParaRPr kumimoji="0" lang="fr-FR" sz="1200" b="0" i="0" u="none" strike="noStrike" cap="none" normalizeH="0" baseline="0">
                        <a:ln>
                          <a:noFill/>
                        </a:ln>
                        <a:solidFill>
                          <a:schemeClr val="tx1"/>
                        </a:solidFill>
                        <a:effectLst/>
                        <a:latin typeface="Leawood Book" pitchFamily="18" charset="0"/>
                      </a:endParaRPr>
                    </a:p>
                  </a:txBody>
                  <a:tcPr marL="68580" marR="68580" marT="34290" marB="34290" anchor="b" horzOverflow="overflow">
                    <a:lnL cap="flat">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50000"/>
                        <a:buFontTx/>
                        <a:buNone/>
                        <a:tabLst/>
                      </a:pPr>
                      <a:endParaRPr kumimoji="0" lang="fr-FR" sz="1200" b="1" i="0" u="none" strike="noStrike" cap="none" normalizeH="0" baseline="0" dirty="0">
                        <a:ln>
                          <a:noFill/>
                        </a:ln>
                        <a:solidFill>
                          <a:srgbClr val="004F94"/>
                        </a:solidFill>
                        <a:effectLst/>
                        <a:latin typeface="Arial" charset="0"/>
                      </a:endParaRPr>
                    </a:p>
                  </a:txBody>
                  <a:tcPr marL="68580" marR="68580" marT="34290" marB="3429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50000"/>
                        <a:buFontTx/>
                        <a:buNone/>
                        <a:tabLst/>
                      </a:pPr>
                      <a:endParaRPr kumimoji="0" lang="fr-FR" sz="1200" b="1" i="0" u="none" strike="noStrike" cap="none" normalizeH="0" baseline="0">
                        <a:ln>
                          <a:noFill/>
                        </a:ln>
                        <a:solidFill>
                          <a:srgbClr val="004F94"/>
                        </a:solidFill>
                        <a:effectLst/>
                        <a:latin typeface="Arial" charset="0"/>
                      </a:endParaRPr>
                    </a:p>
                  </a:txBody>
                  <a:tcPr marL="68580" marR="68580" marT="34290" marB="3429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50000"/>
                        <a:buFontTx/>
                        <a:buNone/>
                        <a:tabLst/>
                      </a:pPr>
                      <a:endParaRPr kumimoji="0" lang="fr-FR" sz="1200" b="1" i="0" u="none" strike="noStrike" cap="none" normalizeH="0" baseline="0">
                        <a:ln>
                          <a:noFill/>
                        </a:ln>
                        <a:solidFill>
                          <a:srgbClr val="004F94"/>
                        </a:solidFill>
                        <a:effectLst/>
                        <a:latin typeface="Arial" charset="0"/>
                      </a:endParaRPr>
                    </a:p>
                  </a:txBody>
                  <a:tcPr marL="68580" marR="68580" marT="34290" marB="3429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50000"/>
                        <a:buFontTx/>
                        <a:buNone/>
                        <a:tabLst/>
                      </a:pPr>
                      <a:endParaRPr kumimoji="0" lang="fr-FR" sz="1200" b="1" i="0" u="none" strike="noStrike" cap="none" normalizeH="0" baseline="0">
                        <a:ln>
                          <a:noFill/>
                        </a:ln>
                        <a:solidFill>
                          <a:srgbClr val="004F94"/>
                        </a:solidFill>
                        <a:effectLst/>
                        <a:latin typeface="Arial" charset="0"/>
                      </a:endParaRPr>
                    </a:p>
                  </a:txBody>
                  <a:tcPr marL="68580" marR="68580" marT="34290" marB="34290" anchor="b"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48854">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a:ln>
                            <a:noFill/>
                          </a:ln>
                          <a:solidFill>
                            <a:schemeClr val="tx1"/>
                          </a:solidFill>
                          <a:effectLst/>
                          <a:latin typeface="Times New Roman" pitchFamily="18" charset="0"/>
                          <a:cs typeface="Times New Roman" pitchFamily="18" charset="0"/>
                        </a:rPr>
                        <a:t>Type of seats</a:t>
                      </a:r>
                      <a:endParaRPr kumimoji="0" lang="fr-FR" sz="1200" b="0" i="0" u="none" strike="noStrike" cap="none" normalizeH="0" baseline="0">
                        <a:ln>
                          <a:noFill/>
                        </a:ln>
                        <a:solidFill>
                          <a:schemeClr val="tx1"/>
                        </a:solidFill>
                        <a:effectLst/>
                        <a:latin typeface="Leawood Book" pitchFamily="18"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a:ln>
                            <a:noFill/>
                          </a:ln>
                          <a:solidFill>
                            <a:schemeClr val="tx1"/>
                          </a:solidFill>
                          <a:effectLst/>
                          <a:latin typeface="Times New Roman" pitchFamily="18" charset="0"/>
                          <a:cs typeface="Times New Roman" pitchFamily="18" charset="0"/>
                        </a:rPr>
                        <a:t>Nbr of tickets</a:t>
                      </a:r>
                      <a:endParaRPr kumimoji="0" lang="fr-FR" sz="1200" b="0" i="0" u="none" strike="noStrike" cap="none" normalizeH="0" baseline="0">
                        <a:ln>
                          <a:noFill/>
                        </a:ln>
                        <a:solidFill>
                          <a:schemeClr val="tx1"/>
                        </a:solidFill>
                        <a:effectLst/>
                        <a:latin typeface="Leawood Book" pitchFamily="18"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a:ln>
                            <a:noFill/>
                          </a:ln>
                          <a:solidFill>
                            <a:schemeClr val="tx1"/>
                          </a:solidFill>
                          <a:effectLst/>
                          <a:latin typeface="Times New Roman" pitchFamily="18" charset="0"/>
                          <a:cs typeface="Times New Roman" pitchFamily="18" charset="0"/>
                        </a:rPr>
                        <a:t>Selling price (</a:t>
                      </a:r>
                      <a:r>
                        <a:rPr kumimoji="0" lang="fr-FR" sz="1200" b="1" i="0" u="none" strike="noStrike" cap="none" normalizeH="0" baseline="0">
                          <a:ln>
                            <a:noFill/>
                          </a:ln>
                          <a:solidFill>
                            <a:schemeClr val="tx1"/>
                          </a:solidFill>
                          <a:effectLst/>
                          <a:latin typeface="Leawood Book"/>
                          <a:cs typeface="Times New Roman" pitchFamily="18" charset="0"/>
                        </a:rPr>
                        <a:t>€</a:t>
                      </a:r>
                      <a:r>
                        <a:rPr kumimoji="0" lang="fr-FR" sz="1200" b="1" i="0" u="none" strike="noStrike" cap="none" normalizeH="0" baseline="0">
                          <a:ln>
                            <a:noFill/>
                          </a:ln>
                          <a:solidFill>
                            <a:schemeClr val="tx1"/>
                          </a:solidFill>
                          <a:effectLst/>
                          <a:latin typeface="Times New Roman" pitchFamily="18" charset="0"/>
                          <a:cs typeface="Times New Roman" pitchFamily="18" charset="0"/>
                        </a:rPr>
                        <a:t>)</a:t>
                      </a:r>
                      <a:endParaRPr kumimoji="0" lang="fr-FR" sz="1200" b="0" i="0" u="none" strike="noStrike" cap="none" normalizeH="0" baseline="0">
                        <a:ln>
                          <a:noFill/>
                        </a:ln>
                        <a:solidFill>
                          <a:schemeClr val="tx1"/>
                        </a:solidFill>
                        <a:effectLst/>
                        <a:latin typeface="Leawood Book" pitchFamily="18"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a:ln>
                            <a:noFill/>
                          </a:ln>
                          <a:solidFill>
                            <a:schemeClr val="tx1"/>
                          </a:solidFill>
                          <a:effectLst/>
                          <a:latin typeface="Times New Roman" pitchFamily="18" charset="0"/>
                          <a:cs typeface="Times New Roman" pitchFamily="18" charset="0"/>
                        </a:rPr>
                        <a:t>Turnover (k</a:t>
                      </a:r>
                      <a:r>
                        <a:rPr kumimoji="0" lang="fr-FR" sz="1200" b="1" i="0" u="none" strike="noStrike" cap="none" normalizeH="0" baseline="0">
                          <a:ln>
                            <a:noFill/>
                          </a:ln>
                          <a:solidFill>
                            <a:schemeClr val="tx1"/>
                          </a:solidFill>
                          <a:effectLst/>
                          <a:latin typeface="Leawood Book"/>
                          <a:cs typeface="Times New Roman" pitchFamily="18" charset="0"/>
                        </a:rPr>
                        <a:t>€</a:t>
                      </a:r>
                      <a:r>
                        <a:rPr kumimoji="0" lang="fr-FR" sz="1200" b="1" i="0" u="none" strike="noStrike" cap="none" normalizeH="0" baseline="0">
                          <a:ln>
                            <a:noFill/>
                          </a:ln>
                          <a:solidFill>
                            <a:schemeClr val="tx1"/>
                          </a:solidFill>
                          <a:effectLst/>
                          <a:latin typeface="Times New Roman" pitchFamily="18" charset="0"/>
                          <a:cs typeface="Times New Roman" pitchFamily="18" charset="0"/>
                        </a:rPr>
                        <a:t>)</a:t>
                      </a:r>
                      <a:endParaRPr kumimoji="0" lang="fr-FR" sz="1200" b="0" i="0" u="none" strike="noStrike" cap="none" normalizeH="0" baseline="0">
                        <a:ln>
                          <a:noFill/>
                        </a:ln>
                        <a:solidFill>
                          <a:schemeClr val="tx1"/>
                        </a:solidFill>
                        <a:effectLst/>
                        <a:latin typeface="Leawood Book" pitchFamily="18"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a:ln>
                            <a:noFill/>
                          </a:ln>
                          <a:solidFill>
                            <a:schemeClr val="tx1"/>
                          </a:solidFill>
                          <a:effectLst/>
                          <a:latin typeface="Times New Roman" pitchFamily="18" charset="0"/>
                          <a:cs typeface="Times New Roman" pitchFamily="18" charset="0"/>
                        </a:rPr>
                        <a:t>Mix</a:t>
                      </a:r>
                      <a:endParaRPr kumimoji="0" lang="fr-FR" sz="1200" b="0" i="0" u="none" strike="noStrike" cap="none" normalizeH="0" baseline="0">
                        <a:ln>
                          <a:noFill/>
                        </a:ln>
                        <a:solidFill>
                          <a:schemeClr val="tx1"/>
                        </a:solidFill>
                        <a:effectLst/>
                        <a:latin typeface="Leawood Book" pitchFamily="18"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5146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0" i="0" u="none" strike="noStrike" cap="none" normalizeH="0" baseline="0">
                          <a:ln>
                            <a:noFill/>
                          </a:ln>
                          <a:solidFill>
                            <a:schemeClr val="tx1"/>
                          </a:solidFill>
                          <a:effectLst/>
                          <a:latin typeface="Times New Roman" pitchFamily="18" charset="0"/>
                          <a:cs typeface="Times New Roman" pitchFamily="18" charset="0"/>
                        </a:rPr>
                        <a:t>Business</a:t>
                      </a:r>
                      <a:endParaRPr kumimoji="0" lang="fr-FR" sz="1200" b="0" i="0" u="none" strike="noStrike" cap="none" normalizeH="0" baseline="0">
                        <a:ln>
                          <a:noFill/>
                        </a:ln>
                        <a:solidFill>
                          <a:schemeClr val="tx1"/>
                        </a:solidFill>
                        <a:effectLst/>
                        <a:latin typeface="Leawood Book" pitchFamily="18"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0" i="0" u="none" strike="noStrike" cap="none" normalizeH="0" baseline="0">
                          <a:ln>
                            <a:noFill/>
                          </a:ln>
                          <a:solidFill>
                            <a:schemeClr val="tx1"/>
                          </a:solidFill>
                          <a:effectLst/>
                          <a:latin typeface="Times New Roman" pitchFamily="18" charset="0"/>
                          <a:cs typeface="Times New Roman" pitchFamily="18" charset="0"/>
                        </a:rPr>
                        <a:t>10,000</a:t>
                      </a:r>
                      <a:endParaRPr kumimoji="0" lang="fr-FR" sz="1200" b="0" i="0" u="none" strike="noStrike" cap="none" normalizeH="0" baseline="0">
                        <a:ln>
                          <a:noFill/>
                        </a:ln>
                        <a:solidFill>
                          <a:schemeClr val="tx1"/>
                        </a:solidFill>
                        <a:effectLst/>
                        <a:latin typeface="Leawood Book" pitchFamily="18"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0" i="0" u="none" strike="noStrike" cap="none" normalizeH="0" baseline="0">
                          <a:ln>
                            <a:noFill/>
                          </a:ln>
                          <a:solidFill>
                            <a:schemeClr val="tx1"/>
                          </a:solidFill>
                          <a:effectLst/>
                          <a:latin typeface="Times New Roman" pitchFamily="18" charset="0"/>
                          <a:cs typeface="Times New Roman" pitchFamily="18" charset="0"/>
                        </a:rPr>
                        <a:t>1,800</a:t>
                      </a:r>
                      <a:endParaRPr kumimoji="0" lang="fr-FR" sz="1200" b="0" i="0" u="none" strike="noStrike" cap="none" normalizeH="0" baseline="0">
                        <a:ln>
                          <a:noFill/>
                        </a:ln>
                        <a:solidFill>
                          <a:schemeClr val="tx1"/>
                        </a:solidFill>
                        <a:effectLst/>
                        <a:latin typeface="Leawood Book" pitchFamily="18"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0" i="0" u="none" strike="noStrike" cap="none" normalizeH="0" baseline="0">
                          <a:ln>
                            <a:noFill/>
                          </a:ln>
                          <a:solidFill>
                            <a:schemeClr val="tx1"/>
                          </a:solidFill>
                          <a:effectLst/>
                          <a:latin typeface="Times New Roman" pitchFamily="18" charset="0"/>
                          <a:cs typeface="Times New Roman" pitchFamily="18" charset="0"/>
                        </a:rPr>
                        <a:t>18,000</a:t>
                      </a:r>
                      <a:endParaRPr kumimoji="0" lang="fr-FR" sz="1200" b="0" i="0" u="none" strike="noStrike" cap="none" normalizeH="0" baseline="0">
                        <a:ln>
                          <a:noFill/>
                        </a:ln>
                        <a:solidFill>
                          <a:schemeClr val="tx1"/>
                        </a:solidFill>
                        <a:effectLst/>
                        <a:latin typeface="Leawood Book" pitchFamily="18"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0" i="0" u="none" strike="noStrike" cap="none" normalizeH="0" baseline="0">
                          <a:ln>
                            <a:noFill/>
                          </a:ln>
                          <a:solidFill>
                            <a:schemeClr val="tx1"/>
                          </a:solidFill>
                          <a:effectLst/>
                          <a:latin typeface="Times New Roman" pitchFamily="18" charset="0"/>
                          <a:cs typeface="Times New Roman" pitchFamily="18" charset="0"/>
                        </a:rPr>
                        <a:t>40.0%</a:t>
                      </a:r>
                      <a:endParaRPr kumimoji="0" lang="fr-FR" sz="1200" b="0" i="0" u="none" strike="noStrike" cap="none" normalizeH="0" baseline="0">
                        <a:ln>
                          <a:noFill/>
                        </a:ln>
                        <a:solidFill>
                          <a:schemeClr val="tx1"/>
                        </a:solidFill>
                        <a:effectLst/>
                        <a:latin typeface="Leawood Book" pitchFamily="18"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7"/>
                  </a:ext>
                </a:extLst>
              </a:tr>
              <a:tr h="25146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0" i="0" u="none" strike="noStrike" cap="none" normalizeH="0" baseline="0">
                          <a:ln>
                            <a:noFill/>
                          </a:ln>
                          <a:solidFill>
                            <a:schemeClr val="tx1"/>
                          </a:solidFill>
                          <a:effectLst/>
                          <a:latin typeface="Times New Roman" pitchFamily="18" charset="0"/>
                          <a:cs typeface="Times New Roman" pitchFamily="18" charset="0"/>
                        </a:rPr>
                        <a:t>Economy</a:t>
                      </a:r>
                      <a:endParaRPr kumimoji="0" lang="fr-FR" sz="1200" b="0" i="0" u="none" strike="noStrike" cap="none" normalizeH="0" baseline="0">
                        <a:ln>
                          <a:noFill/>
                        </a:ln>
                        <a:solidFill>
                          <a:schemeClr val="tx1"/>
                        </a:solidFill>
                        <a:effectLst/>
                        <a:latin typeface="Leawood Book" pitchFamily="18"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0" i="0" u="none" strike="noStrike" cap="none" normalizeH="0" baseline="0">
                          <a:ln>
                            <a:noFill/>
                          </a:ln>
                          <a:solidFill>
                            <a:schemeClr val="tx1"/>
                          </a:solidFill>
                          <a:effectLst/>
                          <a:latin typeface="Times New Roman" pitchFamily="18" charset="0"/>
                          <a:cs typeface="Times New Roman" pitchFamily="18" charset="0"/>
                        </a:rPr>
                        <a:t>15,000</a:t>
                      </a:r>
                      <a:endParaRPr kumimoji="0" lang="fr-FR" sz="1200" b="0" i="0" u="none" strike="noStrike" cap="none" normalizeH="0" baseline="0">
                        <a:ln>
                          <a:noFill/>
                        </a:ln>
                        <a:solidFill>
                          <a:schemeClr val="tx1"/>
                        </a:solidFill>
                        <a:effectLst/>
                        <a:latin typeface="Leawood Book" pitchFamily="18"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0" i="0" u="none" strike="noStrike" cap="none" normalizeH="0" baseline="0">
                          <a:ln>
                            <a:noFill/>
                          </a:ln>
                          <a:solidFill>
                            <a:schemeClr val="tx1"/>
                          </a:solidFill>
                          <a:effectLst/>
                          <a:latin typeface="Times New Roman" pitchFamily="18" charset="0"/>
                          <a:cs typeface="Times New Roman" pitchFamily="18" charset="0"/>
                        </a:rPr>
                        <a:t>800</a:t>
                      </a:r>
                      <a:endParaRPr kumimoji="0" lang="fr-FR" sz="1200" b="0" i="0" u="none" strike="noStrike" cap="none" normalizeH="0" baseline="0">
                        <a:ln>
                          <a:noFill/>
                        </a:ln>
                        <a:solidFill>
                          <a:schemeClr val="tx1"/>
                        </a:solidFill>
                        <a:effectLst/>
                        <a:latin typeface="Leawood Book" pitchFamily="18"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0" i="0" u="none" strike="noStrike" cap="none" normalizeH="0" baseline="0">
                          <a:ln>
                            <a:noFill/>
                          </a:ln>
                          <a:solidFill>
                            <a:schemeClr val="tx1"/>
                          </a:solidFill>
                          <a:effectLst/>
                          <a:latin typeface="Times New Roman" pitchFamily="18" charset="0"/>
                          <a:cs typeface="Times New Roman" pitchFamily="18" charset="0"/>
                        </a:rPr>
                        <a:t>12,000</a:t>
                      </a:r>
                      <a:endParaRPr kumimoji="0" lang="fr-FR" sz="1200" b="0" i="0" u="none" strike="noStrike" cap="none" normalizeH="0" baseline="0">
                        <a:ln>
                          <a:noFill/>
                        </a:ln>
                        <a:solidFill>
                          <a:schemeClr val="tx1"/>
                        </a:solidFill>
                        <a:effectLst/>
                        <a:latin typeface="Leawood Book" pitchFamily="18"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0" i="0" u="none" strike="noStrike" cap="none" normalizeH="0" baseline="0">
                          <a:ln>
                            <a:noFill/>
                          </a:ln>
                          <a:solidFill>
                            <a:schemeClr val="tx1"/>
                          </a:solidFill>
                          <a:effectLst/>
                          <a:latin typeface="Times New Roman" pitchFamily="18" charset="0"/>
                          <a:cs typeface="Times New Roman" pitchFamily="18" charset="0"/>
                        </a:rPr>
                        <a:t>60.0%</a:t>
                      </a:r>
                      <a:endParaRPr kumimoji="0" lang="fr-FR" sz="1200" b="0" i="0" u="none" strike="noStrike" cap="none" normalizeH="0" baseline="0">
                        <a:ln>
                          <a:noFill/>
                        </a:ln>
                        <a:solidFill>
                          <a:schemeClr val="tx1"/>
                        </a:solidFill>
                        <a:effectLst/>
                        <a:latin typeface="Leawood Book" pitchFamily="18"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5146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a:ln>
                            <a:noFill/>
                          </a:ln>
                          <a:solidFill>
                            <a:schemeClr val="tx1"/>
                          </a:solidFill>
                          <a:effectLst/>
                          <a:latin typeface="Times New Roman" pitchFamily="18" charset="0"/>
                          <a:cs typeface="Times New Roman" pitchFamily="18" charset="0"/>
                        </a:rPr>
                        <a:t>Total</a:t>
                      </a:r>
                      <a:endParaRPr kumimoji="0" lang="fr-FR" sz="1200" b="0" i="0" u="none" strike="noStrike" cap="none" normalizeH="0" baseline="0">
                        <a:ln>
                          <a:noFill/>
                        </a:ln>
                        <a:solidFill>
                          <a:schemeClr val="tx1"/>
                        </a:solidFill>
                        <a:effectLst/>
                        <a:latin typeface="Leawood Book" pitchFamily="18"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dirty="0">
                          <a:ln>
                            <a:noFill/>
                          </a:ln>
                          <a:solidFill>
                            <a:schemeClr val="tx1"/>
                          </a:solidFill>
                          <a:effectLst/>
                          <a:latin typeface="Times New Roman" pitchFamily="18" charset="0"/>
                          <a:cs typeface="Times New Roman" pitchFamily="18" charset="0"/>
                        </a:rPr>
                        <a:t>25,000</a:t>
                      </a:r>
                      <a:endParaRPr kumimoji="0" lang="fr-FR" sz="1200" b="0" i="0" u="none" strike="noStrike" cap="none" normalizeH="0" baseline="0" dirty="0">
                        <a:ln>
                          <a:noFill/>
                        </a:ln>
                        <a:solidFill>
                          <a:schemeClr val="tx1"/>
                        </a:solidFill>
                        <a:effectLst/>
                        <a:latin typeface="Leawood Book" pitchFamily="18" charset="0"/>
                      </a:endParaRPr>
                    </a:p>
                  </a:txBody>
                  <a:tcPr marL="68580" marR="68580" marT="34290" marB="34290" anchor="b"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dirty="0">
                          <a:ln>
                            <a:noFill/>
                          </a:ln>
                          <a:solidFill>
                            <a:schemeClr val="tx1"/>
                          </a:solidFill>
                          <a:effectLst/>
                          <a:latin typeface="Times New Roman" pitchFamily="18" charset="0"/>
                          <a:cs typeface="Times New Roman" pitchFamily="18" charset="0"/>
                        </a:rPr>
                        <a:t>1,200</a:t>
                      </a:r>
                      <a:endParaRPr kumimoji="0" lang="fr-FR" sz="1200" b="0" i="0" u="none" strike="noStrike" cap="none" normalizeH="0" baseline="0" dirty="0">
                        <a:ln>
                          <a:noFill/>
                        </a:ln>
                        <a:solidFill>
                          <a:schemeClr val="tx1"/>
                        </a:solidFill>
                        <a:effectLst/>
                        <a:latin typeface="Leawood Book" pitchFamily="18"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dirty="0">
                          <a:ln>
                            <a:noFill/>
                          </a:ln>
                          <a:solidFill>
                            <a:schemeClr val="tx1"/>
                          </a:solidFill>
                          <a:effectLst/>
                          <a:latin typeface="Times New Roman" pitchFamily="18" charset="0"/>
                          <a:cs typeface="Times New Roman" pitchFamily="18" charset="0"/>
                        </a:rPr>
                        <a:t>30,000</a:t>
                      </a:r>
                      <a:endParaRPr kumimoji="0" lang="fr-FR" sz="1200" b="0" i="0" u="none" strike="noStrike" cap="none" normalizeH="0" baseline="0" dirty="0">
                        <a:ln>
                          <a:noFill/>
                        </a:ln>
                        <a:solidFill>
                          <a:schemeClr val="tx1"/>
                        </a:solidFill>
                        <a:effectLst/>
                        <a:latin typeface="Leawood Book" pitchFamily="18"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dirty="0">
                          <a:ln>
                            <a:noFill/>
                          </a:ln>
                          <a:solidFill>
                            <a:schemeClr val="tx1"/>
                          </a:solidFill>
                          <a:effectLst/>
                          <a:latin typeface="Times New Roman" pitchFamily="18" charset="0"/>
                          <a:cs typeface="Times New Roman" pitchFamily="18" charset="0"/>
                        </a:rPr>
                        <a:t>100.0%</a:t>
                      </a:r>
                      <a:endParaRPr kumimoji="0" lang="fr-FR" sz="1200" b="0" i="0" u="none" strike="noStrike" cap="none" normalizeH="0" baseline="0" dirty="0">
                        <a:ln>
                          <a:noFill/>
                        </a:ln>
                        <a:solidFill>
                          <a:schemeClr val="tx1"/>
                        </a:solidFill>
                        <a:effectLst/>
                        <a:latin typeface="Leawood Book" pitchFamily="18"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51460">
                <a:tc gridSpan="2">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a:ln>
                            <a:noFill/>
                          </a:ln>
                          <a:solidFill>
                            <a:schemeClr val="tx1"/>
                          </a:solidFill>
                          <a:effectLst/>
                          <a:latin typeface="Times New Roman" pitchFamily="18" charset="0"/>
                          <a:cs typeface="Times New Roman" pitchFamily="18" charset="0"/>
                        </a:rPr>
                        <a:t>Total variances August N</a:t>
                      </a:r>
                      <a:endParaRPr kumimoji="0" lang="fr-FR" sz="1200" b="0" i="0" u="none" strike="noStrike" cap="none" normalizeH="0" baseline="0">
                        <a:ln>
                          <a:noFill/>
                        </a:ln>
                        <a:solidFill>
                          <a:schemeClr val="tx1"/>
                        </a:solidFill>
                        <a:effectLst/>
                        <a:latin typeface="Leawood Book" pitchFamily="18" charset="0"/>
                      </a:endParaRPr>
                    </a:p>
                  </a:txBody>
                  <a:tcPr marL="68580" marR="68580" marT="34290" marB="34290" anchor="b" horzOverflow="overflow">
                    <a:lnL cap="flat">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fr-FR"/>
                    </a:p>
                  </a:txBody>
                  <a:tcPr/>
                </a:tc>
                <a:tc>
                  <a:txBody>
                    <a:bodyPr/>
                    <a:lstStyle/>
                    <a:p>
                      <a:pPr marL="0" marR="0" lvl="0" indent="0" algn="l" defTabSz="914400" rtl="0" eaLnBrk="0" fontAlgn="base" latinLnBrk="0" hangingPunct="0">
                        <a:lnSpc>
                          <a:spcPct val="100000"/>
                        </a:lnSpc>
                        <a:spcBef>
                          <a:spcPct val="20000"/>
                        </a:spcBef>
                        <a:spcAft>
                          <a:spcPct val="0"/>
                        </a:spcAft>
                        <a:buClrTx/>
                        <a:buSzPct val="150000"/>
                        <a:buFontTx/>
                        <a:buNone/>
                        <a:tabLst/>
                      </a:pPr>
                      <a:endParaRPr kumimoji="0" lang="fr-FR" sz="1200" b="1" i="0" u="none" strike="noStrike" cap="none" normalizeH="0" baseline="0">
                        <a:ln>
                          <a:noFill/>
                        </a:ln>
                        <a:solidFill>
                          <a:srgbClr val="004F94"/>
                        </a:solidFill>
                        <a:effectLst/>
                        <a:latin typeface="Arial" charset="0"/>
                      </a:endParaRPr>
                    </a:p>
                  </a:txBody>
                  <a:tcPr marL="68580" marR="68580" marT="34290" marB="34290"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50000"/>
                        <a:buFontTx/>
                        <a:buNone/>
                        <a:tabLst/>
                      </a:pPr>
                      <a:endParaRPr kumimoji="0" lang="fr-FR" sz="1200" b="1" i="0" u="none" strike="noStrike" cap="none" normalizeH="0" baseline="0">
                        <a:ln>
                          <a:noFill/>
                        </a:ln>
                        <a:solidFill>
                          <a:srgbClr val="004F94"/>
                        </a:solidFill>
                        <a:effectLst/>
                        <a:latin typeface="Arial" charset="0"/>
                      </a:endParaRPr>
                    </a:p>
                  </a:txBody>
                  <a:tcPr marL="68580" marR="68580" marT="34290" marB="34290" anchor="b"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50000"/>
                        <a:buFontTx/>
                        <a:buNone/>
                        <a:tabLst/>
                      </a:pPr>
                      <a:endParaRPr kumimoji="0" lang="fr-FR" sz="1200" b="1" i="0" u="none" strike="noStrike" cap="none" normalizeH="0" baseline="0">
                        <a:ln>
                          <a:noFill/>
                        </a:ln>
                        <a:solidFill>
                          <a:srgbClr val="004F94"/>
                        </a:solidFill>
                        <a:effectLst/>
                        <a:latin typeface="Arial" charset="0"/>
                      </a:endParaRPr>
                    </a:p>
                  </a:txBody>
                  <a:tcPr marL="68580" marR="68580" marT="34290" marB="34290" anchor="b"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10"/>
                  </a:ext>
                </a:extLst>
              </a:tr>
              <a:tr h="29051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a:ln>
                            <a:noFill/>
                          </a:ln>
                          <a:solidFill>
                            <a:schemeClr val="tx1"/>
                          </a:solidFill>
                          <a:effectLst/>
                          <a:latin typeface="Times New Roman" pitchFamily="18" charset="0"/>
                          <a:cs typeface="Times New Roman" pitchFamily="18" charset="0"/>
                        </a:rPr>
                        <a:t>Type of seats</a:t>
                      </a:r>
                      <a:endParaRPr kumimoji="0" lang="fr-FR" sz="1200" b="0" i="0" u="none" strike="noStrike" cap="none" normalizeH="0" baseline="0">
                        <a:ln>
                          <a:noFill/>
                        </a:ln>
                        <a:solidFill>
                          <a:schemeClr val="tx1"/>
                        </a:solidFill>
                        <a:effectLst/>
                        <a:latin typeface="Leawood Book" pitchFamily="18"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a:ln>
                            <a:noFill/>
                          </a:ln>
                          <a:solidFill>
                            <a:schemeClr val="tx1"/>
                          </a:solidFill>
                          <a:effectLst/>
                          <a:latin typeface="Times New Roman" pitchFamily="18" charset="0"/>
                          <a:cs typeface="Times New Roman" pitchFamily="18" charset="0"/>
                        </a:rPr>
                        <a:t>Nbr of tickets</a:t>
                      </a:r>
                      <a:endParaRPr kumimoji="0" lang="fr-FR" sz="1200" b="0" i="0" u="none" strike="noStrike" cap="none" normalizeH="0" baseline="0">
                        <a:ln>
                          <a:noFill/>
                        </a:ln>
                        <a:solidFill>
                          <a:schemeClr val="tx1"/>
                        </a:solidFill>
                        <a:effectLst/>
                        <a:latin typeface="Leawood Book" pitchFamily="18"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a:ln>
                            <a:noFill/>
                          </a:ln>
                          <a:solidFill>
                            <a:schemeClr val="tx1"/>
                          </a:solidFill>
                          <a:effectLst/>
                          <a:latin typeface="Times New Roman" pitchFamily="18" charset="0"/>
                          <a:cs typeface="Times New Roman" pitchFamily="18" charset="0"/>
                        </a:rPr>
                        <a:t>Turnover (k</a:t>
                      </a:r>
                      <a:r>
                        <a:rPr kumimoji="0" lang="fr-FR" sz="1200" b="1" i="0" u="none" strike="noStrike" cap="none" normalizeH="0" baseline="0">
                          <a:ln>
                            <a:noFill/>
                          </a:ln>
                          <a:solidFill>
                            <a:schemeClr val="tx1"/>
                          </a:solidFill>
                          <a:effectLst/>
                          <a:latin typeface="Leawood Book"/>
                          <a:cs typeface="Times New Roman" pitchFamily="18" charset="0"/>
                        </a:rPr>
                        <a:t>€</a:t>
                      </a:r>
                      <a:r>
                        <a:rPr kumimoji="0" lang="fr-FR" sz="1200" b="1" i="0" u="none" strike="noStrike" cap="none" normalizeH="0" baseline="0">
                          <a:ln>
                            <a:noFill/>
                          </a:ln>
                          <a:solidFill>
                            <a:schemeClr val="tx1"/>
                          </a:solidFill>
                          <a:effectLst/>
                          <a:latin typeface="Times New Roman" pitchFamily="18" charset="0"/>
                          <a:cs typeface="Times New Roman" pitchFamily="18" charset="0"/>
                        </a:rPr>
                        <a:t>)</a:t>
                      </a:r>
                      <a:endParaRPr kumimoji="0" lang="fr-FR" sz="1200" b="0" i="0" u="none" strike="noStrike" cap="none" normalizeH="0" baseline="0">
                        <a:ln>
                          <a:noFill/>
                        </a:ln>
                        <a:solidFill>
                          <a:schemeClr val="tx1"/>
                        </a:solidFill>
                        <a:effectLst/>
                        <a:latin typeface="Leawood Book" pitchFamily="18"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50000"/>
                        <a:buFontTx/>
                        <a:buNone/>
                        <a:tabLst/>
                      </a:pPr>
                      <a:endParaRPr kumimoji="0" lang="fr-FR" sz="1200" b="1" i="0" u="none" strike="noStrike" cap="none" normalizeH="0" baseline="0">
                        <a:ln>
                          <a:noFill/>
                        </a:ln>
                        <a:solidFill>
                          <a:srgbClr val="004F94"/>
                        </a:solidFill>
                        <a:effectLst/>
                        <a:latin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50000"/>
                        <a:buFontTx/>
                        <a:buNone/>
                        <a:tabLst/>
                      </a:pPr>
                      <a:endParaRPr kumimoji="0" lang="fr-FR" sz="1200" b="1" i="0" u="none" strike="noStrike" cap="none" normalizeH="0" baseline="0">
                        <a:ln>
                          <a:noFill/>
                        </a:ln>
                        <a:solidFill>
                          <a:srgbClr val="004F94"/>
                        </a:solidFill>
                        <a:effectLst/>
                        <a:latin typeface="Arial" charset="0"/>
                      </a:endParaRPr>
                    </a:p>
                  </a:txBody>
                  <a:tcPr marL="68580" marR="68580" marT="34290" marB="34290"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11"/>
                  </a:ext>
                </a:extLst>
              </a:tr>
              <a:tr h="25146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0" i="0" u="none" strike="noStrike" cap="none" normalizeH="0" baseline="0">
                          <a:ln>
                            <a:noFill/>
                          </a:ln>
                          <a:solidFill>
                            <a:schemeClr val="tx1"/>
                          </a:solidFill>
                          <a:effectLst/>
                          <a:latin typeface="Times New Roman" pitchFamily="18" charset="0"/>
                          <a:cs typeface="Times New Roman" pitchFamily="18" charset="0"/>
                        </a:rPr>
                        <a:t>Business</a:t>
                      </a:r>
                      <a:endParaRPr kumimoji="0" lang="fr-FR" sz="1200" b="0" i="0" u="none" strike="noStrike" cap="none" normalizeH="0" baseline="0">
                        <a:ln>
                          <a:noFill/>
                        </a:ln>
                        <a:solidFill>
                          <a:schemeClr val="tx1"/>
                        </a:solidFill>
                        <a:effectLst/>
                        <a:latin typeface="Leawood Book" pitchFamily="18"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0" i="0" u="none" strike="noStrike" cap="none" normalizeH="0" baseline="0">
                          <a:ln>
                            <a:noFill/>
                          </a:ln>
                          <a:solidFill>
                            <a:schemeClr val="tx1"/>
                          </a:solidFill>
                          <a:effectLst/>
                          <a:latin typeface="Times New Roman" pitchFamily="18" charset="0"/>
                          <a:cs typeface="Times New Roman" pitchFamily="18" charset="0"/>
                        </a:rPr>
                        <a:t>6,000</a:t>
                      </a:r>
                      <a:endParaRPr kumimoji="0" lang="fr-FR" sz="1200" b="0" i="0" u="none" strike="noStrike" cap="none" normalizeH="0" baseline="0">
                        <a:ln>
                          <a:noFill/>
                        </a:ln>
                        <a:solidFill>
                          <a:schemeClr val="tx1"/>
                        </a:solidFill>
                        <a:effectLst/>
                        <a:latin typeface="Leawood Book" pitchFamily="18"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0" i="0" u="none" strike="noStrike" cap="none" normalizeH="0" baseline="0" dirty="0">
                          <a:ln>
                            <a:noFill/>
                          </a:ln>
                          <a:solidFill>
                            <a:schemeClr val="tx1"/>
                          </a:solidFill>
                          <a:effectLst/>
                          <a:latin typeface="Times New Roman" pitchFamily="18" charset="0"/>
                          <a:cs typeface="Times New Roman" pitchFamily="18" charset="0"/>
                        </a:rPr>
                        <a:t>8,400</a:t>
                      </a:r>
                      <a:endParaRPr kumimoji="0" lang="fr-FR" sz="1200" b="0" i="0" u="none" strike="noStrike" cap="none" normalizeH="0" baseline="0" dirty="0">
                        <a:ln>
                          <a:noFill/>
                        </a:ln>
                        <a:solidFill>
                          <a:schemeClr val="tx1"/>
                        </a:solidFill>
                        <a:effectLst/>
                        <a:latin typeface="Leawood Book" pitchFamily="18"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50000"/>
                        <a:buFontTx/>
                        <a:buNone/>
                        <a:tabLst/>
                      </a:pPr>
                      <a:endParaRPr kumimoji="0" lang="fr-FR" sz="1200" b="1" i="0" u="none" strike="noStrike" cap="none" normalizeH="0" baseline="0">
                        <a:ln>
                          <a:noFill/>
                        </a:ln>
                        <a:solidFill>
                          <a:srgbClr val="004F94"/>
                        </a:solidFill>
                        <a:effectLst/>
                        <a:latin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50000"/>
                        <a:buFontTx/>
                        <a:buNone/>
                        <a:tabLst/>
                      </a:pPr>
                      <a:endParaRPr kumimoji="0" lang="fr-FR" sz="1200" b="1" i="0" u="none" strike="noStrike" cap="none" normalizeH="0" baseline="0" dirty="0">
                        <a:ln>
                          <a:noFill/>
                        </a:ln>
                        <a:solidFill>
                          <a:srgbClr val="004F94"/>
                        </a:solidFill>
                        <a:effectLst/>
                        <a:latin typeface="Arial" charset="0"/>
                      </a:endParaRPr>
                    </a:p>
                  </a:txBody>
                  <a:tcPr marL="68580" marR="68580" marT="34290" marB="34290"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12"/>
                  </a:ext>
                </a:extLst>
              </a:tr>
              <a:tr h="25146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0" i="0" u="none" strike="noStrike" cap="none" normalizeH="0" baseline="0">
                          <a:ln>
                            <a:noFill/>
                          </a:ln>
                          <a:solidFill>
                            <a:schemeClr val="tx1"/>
                          </a:solidFill>
                          <a:effectLst/>
                          <a:latin typeface="Times New Roman" pitchFamily="18" charset="0"/>
                          <a:cs typeface="Times New Roman" pitchFamily="18" charset="0"/>
                        </a:rPr>
                        <a:t>Economy</a:t>
                      </a:r>
                      <a:endParaRPr kumimoji="0" lang="fr-FR" sz="1200" b="0" i="0" u="none" strike="noStrike" cap="none" normalizeH="0" baseline="0">
                        <a:ln>
                          <a:noFill/>
                        </a:ln>
                        <a:solidFill>
                          <a:schemeClr val="tx1"/>
                        </a:solidFill>
                        <a:effectLst/>
                        <a:latin typeface="Leawood Book" pitchFamily="18"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0" i="0" u="none" strike="noStrike" cap="none" normalizeH="0" baseline="0">
                          <a:ln>
                            <a:noFill/>
                          </a:ln>
                          <a:solidFill>
                            <a:schemeClr val="tx1"/>
                          </a:solidFill>
                          <a:effectLst/>
                          <a:latin typeface="Times New Roman" pitchFamily="18" charset="0"/>
                          <a:cs typeface="Times New Roman" pitchFamily="18" charset="0"/>
                        </a:rPr>
                        <a:t>-1,000</a:t>
                      </a:r>
                      <a:endParaRPr kumimoji="0" lang="fr-FR" sz="1200" b="0" i="0" u="none" strike="noStrike" cap="none" normalizeH="0" baseline="0">
                        <a:ln>
                          <a:noFill/>
                        </a:ln>
                        <a:solidFill>
                          <a:schemeClr val="tx1"/>
                        </a:solidFill>
                        <a:effectLst/>
                        <a:latin typeface="Leawood Book" pitchFamily="18"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0" i="0" u="none" strike="noStrike" cap="none" normalizeH="0" baseline="0">
                          <a:ln>
                            <a:noFill/>
                          </a:ln>
                          <a:solidFill>
                            <a:schemeClr val="tx1"/>
                          </a:solidFill>
                          <a:effectLst/>
                          <a:latin typeface="Times New Roman" pitchFamily="18" charset="0"/>
                          <a:cs typeface="Times New Roman" pitchFamily="18" charset="0"/>
                        </a:rPr>
                        <a:t>-2,400</a:t>
                      </a:r>
                      <a:endParaRPr kumimoji="0" lang="fr-FR" sz="1200" b="0" i="0" u="none" strike="noStrike" cap="none" normalizeH="0" baseline="0">
                        <a:ln>
                          <a:noFill/>
                        </a:ln>
                        <a:solidFill>
                          <a:schemeClr val="tx1"/>
                        </a:solidFill>
                        <a:effectLst/>
                        <a:latin typeface="Leawood Book" pitchFamily="18"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50000"/>
                        <a:buFontTx/>
                        <a:buNone/>
                        <a:tabLst/>
                      </a:pPr>
                      <a:endParaRPr kumimoji="0" lang="fr-FR" sz="1200" b="1" i="0" u="none" strike="noStrike" cap="none" normalizeH="0" baseline="0">
                        <a:ln>
                          <a:noFill/>
                        </a:ln>
                        <a:solidFill>
                          <a:srgbClr val="004F94"/>
                        </a:solidFill>
                        <a:effectLst/>
                        <a:latin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50000"/>
                        <a:buFontTx/>
                        <a:buNone/>
                        <a:tabLst/>
                      </a:pPr>
                      <a:endParaRPr kumimoji="0" lang="fr-FR" sz="1200" b="1" i="0" u="none" strike="noStrike" cap="none" normalizeH="0" baseline="0">
                        <a:ln>
                          <a:noFill/>
                        </a:ln>
                        <a:solidFill>
                          <a:srgbClr val="004F94"/>
                        </a:solidFill>
                        <a:effectLst/>
                        <a:latin typeface="Arial" charset="0"/>
                      </a:endParaRPr>
                    </a:p>
                  </a:txBody>
                  <a:tcPr marL="68580" marR="68580" marT="34290" marB="34290"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13"/>
                  </a:ext>
                </a:extLst>
              </a:tr>
              <a:tr h="25146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a:ln>
                            <a:noFill/>
                          </a:ln>
                          <a:solidFill>
                            <a:schemeClr val="tx1"/>
                          </a:solidFill>
                          <a:effectLst/>
                          <a:latin typeface="Times New Roman" pitchFamily="18" charset="0"/>
                          <a:cs typeface="Times New Roman" pitchFamily="18" charset="0"/>
                        </a:rPr>
                        <a:t>Total</a:t>
                      </a:r>
                      <a:endParaRPr kumimoji="0" lang="fr-FR" sz="1200" b="0" i="0" u="none" strike="noStrike" cap="none" normalizeH="0" baseline="0">
                        <a:ln>
                          <a:noFill/>
                        </a:ln>
                        <a:solidFill>
                          <a:schemeClr val="tx1"/>
                        </a:solidFill>
                        <a:effectLst/>
                        <a:latin typeface="Leawood Book" pitchFamily="18"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dirty="0">
                          <a:ln>
                            <a:noFill/>
                          </a:ln>
                          <a:solidFill>
                            <a:schemeClr val="tx1"/>
                          </a:solidFill>
                          <a:effectLst/>
                          <a:latin typeface="Times New Roman" pitchFamily="18" charset="0"/>
                          <a:cs typeface="Times New Roman" pitchFamily="18" charset="0"/>
                        </a:rPr>
                        <a:t>5,000</a:t>
                      </a:r>
                      <a:endParaRPr kumimoji="0" lang="fr-FR" sz="1200" b="0" i="0" u="none" strike="noStrike" cap="none" normalizeH="0" baseline="0" dirty="0">
                        <a:ln>
                          <a:noFill/>
                        </a:ln>
                        <a:solidFill>
                          <a:schemeClr val="tx1"/>
                        </a:solidFill>
                        <a:effectLst/>
                        <a:latin typeface="Leawood Book" pitchFamily="18" charset="0"/>
                      </a:endParaRPr>
                    </a:p>
                  </a:txBody>
                  <a:tcPr marL="68580" marR="68580" marT="34290" marB="34290" anchor="b"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dirty="0">
                          <a:ln>
                            <a:noFill/>
                          </a:ln>
                          <a:solidFill>
                            <a:schemeClr val="tx1"/>
                          </a:solidFill>
                          <a:effectLst/>
                          <a:latin typeface="Times New Roman" pitchFamily="18" charset="0"/>
                          <a:cs typeface="Times New Roman" pitchFamily="18" charset="0"/>
                        </a:rPr>
                        <a:t>6,000</a:t>
                      </a:r>
                      <a:endParaRPr kumimoji="0" lang="fr-FR" sz="1200" b="0" i="0" u="none" strike="noStrike" cap="none" normalizeH="0" baseline="0" dirty="0">
                        <a:ln>
                          <a:noFill/>
                        </a:ln>
                        <a:solidFill>
                          <a:schemeClr val="tx1"/>
                        </a:solidFill>
                        <a:effectLst/>
                        <a:latin typeface="Leawood Book" pitchFamily="18"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50000"/>
                        <a:buFontTx/>
                        <a:buNone/>
                        <a:tabLst/>
                      </a:pPr>
                      <a:endParaRPr kumimoji="0" lang="fr-FR" sz="1200" b="1" i="0" u="none" strike="noStrike" cap="none" normalizeH="0" baseline="0">
                        <a:ln>
                          <a:noFill/>
                        </a:ln>
                        <a:solidFill>
                          <a:srgbClr val="004F94"/>
                        </a:solidFill>
                        <a:effectLst/>
                        <a:latin typeface="Arial" charset="0"/>
                      </a:endParaRPr>
                    </a:p>
                  </a:txBody>
                  <a:tcPr marL="68580" marR="68580" marT="34290" marB="3429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50000"/>
                        <a:buFontTx/>
                        <a:buNone/>
                        <a:tabLst/>
                      </a:pPr>
                      <a:endParaRPr kumimoji="0" lang="fr-FR" sz="1200" b="1" i="0" u="none" strike="noStrike" cap="none" normalizeH="0" baseline="0">
                        <a:ln>
                          <a:noFill/>
                        </a:ln>
                        <a:solidFill>
                          <a:srgbClr val="004F94"/>
                        </a:solidFill>
                        <a:effectLst/>
                        <a:latin typeface="Arial" charset="0"/>
                      </a:endParaRPr>
                    </a:p>
                  </a:txBody>
                  <a:tcPr marL="68580" marR="68580" marT="34290" marB="34290" anchor="b"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14"/>
                  </a:ext>
                </a:extLst>
              </a:tr>
              <a:tr h="25146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dirty="0">
                          <a:ln>
                            <a:noFill/>
                          </a:ln>
                          <a:solidFill>
                            <a:schemeClr val="tx1"/>
                          </a:solidFill>
                          <a:effectLst/>
                          <a:latin typeface="Times New Roman" pitchFamily="18" charset="0"/>
                          <a:cs typeface="Times New Roman" pitchFamily="18" charset="0"/>
                        </a:rPr>
                        <a:t> var. in %</a:t>
                      </a:r>
                      <a:endParaRPr kumimoji="0" lang="fr-FR" sz="1200" b="0" i="0" u="none" strike="noStrike" cap="none" normalizeH="0" baseline="0" dirty="0">
                        <a:ln>
                          <a:noFill/>
                        </a:ln>
                        <a:solidFill>
                          <a:schemeClr val="tx1"/>
                        </a:solidFill>
                        <a:effectLst/>
                        <a:latin typeface="Leawood Book" pitchFamily="18"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dirty="0">
                          <a:ln>
                            <a:noFill/>
                          </a:ln>
                          <a:solidFill>
                            <a:schemeClr val="tx1"/>
                          </a:solidFill>
                          <a:effectLst/>
                          <a:latin typeface="Times New Roman" pitchFamily="18" charset="0"/>
                          <a:cs typeface="Times New Roman" pitchFamily="18" charset="0"/>
                        </a:rPr>
                        <a:t>25.0%</a:t>
                      </a:r>
                      <a:endParaRPr kumimoji="0" lang="fr-FR" sz="1200" b="0" i="0" u="none" strike="noStrike" cap="none" normalizeH="0" baseline="0" dirty="0">
                        <a:ln>
                          <a:noFill/>
                        </a:ln>
                        <a:solidFill>
                          <a:schemeClr val="tx1"/>
                        </a:solidFill>
                        <a:effectLst/>
                        <a:latin typeface="Leawood Book" pitchFamily="18"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dirty="0">
                          <a:ln>
                            <a:noFill/>
                          </a:ln>
                          <a:solidFill>
                            <a:schemeClr val="tx1"/>
                          </a:solidFill>
                          <a:effectLst/>
                          <a:latin typeface="Times New Roman" pitchFamily="18" charset="0"/>
                          <a:cs typeface="Times New Roman" pitchFamily="18" charset="0"/>
                        </a:rPr>
                        <a:t>25.0%</a:t>
                      </a:r>
                      <a:endParaRPr kumimoji="0" lang="fr-FR" sz="1200" b="0" i="0" u="none" strike="noStrike" cap="none" normalizeH="0" baseline="0" dirty="0">
                        <a:ln>
                          <a:noFill/>
                        </a:ln>
                        <a:solidFill>
                          <a:schemeClr val="tx1"/>
                        </a:solidFill>
                        <a:effectLst/>
                        <a:latin typeface="Leawood Book" pitchFamily="18"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50000"/>
                        <a:buFontTx/>
                        <a:buNone/>
                        <a:tabLst/>
                      </a:pPr>
                      <a:endParaRPr kumimoji="0" lang="fr-FR" sz="1200" b="1" i="0" u="none" strike="noStrike" cap="none" normalizeH="0" baseline="0">
                        <a:ln>
                          <a:noFill/>
                        </a:ln>
                        <a:solidFill>
                          <a:srgbClr val="004F94"/>
                        </a:solidFill>
                        <a:effectLst/>
                        <a:latin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50000"/>
                        <a:buFontTx/>
                        <a:buNone/>
                        <a:tabLst/>
                      </a:pPr>
                      <a:endParaRPr kumimoji="0" lang="fr-FR" sz="1200" b="1" i="0" u="none" strike="noStrike" cap="none" normalizeH="0" baseline="0" dirty="0">
                        <a:ln>
                          <a:noFill/>
                        </a:ln>
                        <a:solidFill>
                          <a:srgbClr val="004F94"/>
                        </a:solidFill>
                        <a:effectLst/>
                        <a:latin typeface="Arial" charset="0"/>
                      </a:endParaRPr>
                    </a:p>
                  </a:txBody>
                  <a:tcPr marL="68580" marR="68580" marT="34290" marB="34290" anchor="b"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15"/>
                  </a:ext>
                </a:extLst>
              </a:tr>
            </a:tbl>
          </a:graphicData>
        </a:graphic>
      </p:graphicFrame>
      <p:sp>
        <p:nvSpPr>
          <p:cNvPr id="172327" name="Rectangle 295"/>
          <p:cNvSpPr>
            <a:spLocks noChangeArrowheads="1"/>
          </p:cNvSpPr>
          <p:nvPr/>
        </p:nvSpPr>
        <p:spPr bwMode="auto">
          <a:xfrm>
            <a:off x="4740548" y="1536974"/>
            <a:ext cx="485775" cy="269081"/>
          </a:xfrm>
          <a:prstGeom prst="rect">
            <a:avLst/>
          </a:prstGeom>
          <a:noFill/>
          <a:ln w="15875">
            <a:solidFill>
              <a:srgbClr val="FF0000"/>
            </a:solidFill>
            <a:miter lim="800000"/>
            <a:headEnd/>
            <a:tailEnd/>
          </a:ln>
        </p:spPr>
        <p:txBody>
          <a:bodyPr wrap="none" anchor="ctr"/>
          <a:lstStyle/>
          <a:p>
            <a:endParaRPr lang="fr-FR" sz="1350"/>
          </a:p>
        </p:txBody>
      </p:sp>
      <p:sp>
        <p:nvSpPr>
          <p:cNvPr id="172328" name="Line 296"/>
          <p:cNvSpPr>
            <a:spLocks noChangeShapeType="1"/>
          </p:cNvSpPr>
          <p:nvPr/>
        </p:nvSpPr>
        <p:spPr bwMode="auto">
          <a:xfrm>
            <a:off x="5226323" y="1752477"/>
            <a:ext cx="323850" cy="161925"/>
          </a:xfrm>
          <a:prstGeom prst="line">
            <a:avLst/>
          </a:prstGeom>
          <a:noFill/>
          <a:ln w="15875">
            <a:solidFill>
              <a:srgbClr val="FF3300"/>
            </a:solidFill>
            <a:round/>
            <a:headEnd/>
            <a:tailEnd/>
          </a:ln>
        </p:spPr>
        <p:txBody>
          <a:bodyPr/>
          <a:lstStyle/>
          <a:p>
            <a:endParaRPr lang="fr-FR" sz="1350"/>
          </a:p>
        </p:txBody>
      </p:sp>
      <p:sp>
        <p:nvSpPr>
          <p:cNvPr id="172329" name="Text Box 297"/>
          <p:cNvSpPr txBox="1">
            <a:spLocks noChangeArrowheads="1"/>
          </p:cNvSpPr>
          <p:nvPr/>
        </p:nvSpPr>
        <p:spPr bwMode="auto">
          <a:xfrm>
            <a:off x="5604942" y="1806054"/>
            <a:ext cx="2294334" cy="300082"/>
          </a:xfrm>
          <a:prstGeom prst="rect">
            <a:avLst/>
          </a:prstGeom>
          <a:noFill/>
          <a:ln w="9525">
            <a:noFill/>
            <a:miter lim="800000"/>
            <a:headEnd/>
            <a:tailEnd/>
          </a:ln>
        </p:spPr>
        <p:txBody>
          <a:bodyPr>
            <a:spAutoFit/>
          </a:bodyPr>
          <a:lstStyle/>
          <a:p>
            <a:pPr>
              <a:spcBef>
                <a:spcPct val="50000"/>
              </a:spcBef>
            </a:pPr>
            <a:r>
              <a:rPr lang="fr-FR" sz="1350">
                <a:solidFill>
                  <a:srgbClr val="FF3300"/>
                </a:solidFill>
              </a:rPr>
              <a:t>Budgeted avge selling price</a:t>
            </a:r>
          </a:p>
        </p:txBody>
      </p:sp>
      <p:sp>
        <p:nvSpPr>
          <p:cNvPr id="172330" name="Rectangle 298"/>
          <p:cNvSpPr>
            <a:spLocks noChangeArrowheads="1"/>
          </p:cNvSpPr>
          <p:nvPr/>
        </p:nvSpPr>
        <p:spPr bwMode="auto">
          <a:xfrm>
            <a:off x="4740548" y="2887142"/>
            <a:ext cx="485775" cy="269081"/>
          </a:xfrm>
          <a:prstGeom prst="rect">
            <a:avLst/>
          </a:prstGeom>
          <a:noFill/>
          <a:ln w="15875">
            <a:solidFill>
              <a:srgbClr val="FF0000"/>
            </a:solidFill>
            <a:miter lim="800000"/>
            <a:headEnd/>
            <a:tailEnd/>
          </a:ln>
        </p:spPr>
        <p:txBody>
          <a:bodyPr wrap="none" anchor="ctr"/>
          <a:lstStyle/>
          <a:p>
            <a:endParaRPr lang="fr-FR" sz="1350"/>
          </a:p>
        </p:txBody>
      </p:sp>
      <p:sp>
        <p:nvSpPr>
          <p:cNvPr id="172331" name="Line 299"/>
          <p:cNvSpPr>
            <a:spLocks noChangeShapeType="1"/>
          </p:cNvSpPr>
          <p:nvPr/>
        </p:nvSpPr>
        <p:spPr bwMode="auto">
          <a:xfrm>
            <a:off x="5226323" y="3102645"/>
            <a:ext cx="323850" cy="161925"/>
          </a:xfrm>
          <a:prstGeom prst="line">
            <a:avLst/>
          </a:prstGeom>
          <a:noFill/>
          <a:ln w="15875">
            <a:solidFill>
              <a:srgbClr val="FF3300"/>
            </a:solidFill>
            <a:round/>
            <a:headEnd/>
            <a:tailEnd/>
          </a:ln>
        </p:spPr>
        <p:txBody>
          <a:bodyPr/>
          <a:lstStyle/>
          <a:p>
            <a:endParaRPr lang="fr-FR" sz="1350"/>
          </a:p>
        </p:txBody>
      </p:sp>
      <p:sp>
        <p:nvSpPr>
          <p:cNvPr id="172332" name="Text Box 300"/>
          <p:cNvSpPr txBox="1">
            <a:spLocks noChangeArrowheads="1"/>
          </p:cNvSpPr>
          <p:nvPr/>
        </p:nvSpPr>
        <p:spPr bwMode="auto">
          <a:xfrm>
            <a:off x="5604942" y="3156223"/>
            <a:ext cx="2052638" cy="300082"/>
          </a:xfrm>
          <a:prstGeom prst="rect">
            <a:avLst/>
          </a:prstGeom>
          <a:noFill/>
          <a:ln w="9525">
            <a:noFill/>
            <a:miter lim="800000"/>
            <a:headEnd/>
            <a:tailEnd/>
          </a:ln>
        </p:spPr>
        <p:txBody>
          <a:bodyPr>
            <a:spAutoFit/>
          </a:bodyPr>
          <a:lstStyle/>
          <a:p>
            <a:pPr>
              <a:spcBef>
                <a:spcPct val="50000"/>
              </a:spcBef>
            </a:pPr>
            <a:r>
              <a:rPr lang="fr-FR" sz="1350">
                <a:solidFill>
                  <a:srgbClr val="FF3300"/>
                </a:solidFill>
              </a:rPr>
              <a:t>Actual avge selling price</a:t>
            </a:r>
          </a:p>
        </p:txBody>
      </p:sp>
      <p:sp>
        <p:nvSpPr>
          <p:cNvPr id="10" name="Flèche courbée vers la droite 9"/>
          <p:cNvSpPr/>
          <p:nvPr/>
        </p:nvSpPr>
        <p:spPr>
          <a:xfrm>
            <a:off x="4355976" y="1203598"/>
            <a:ext cx="342900" cy="13716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solidFill>
                <a:schemeClr val="tx1"/>
              </a:solidFill>
            </a:endParaRPr>
          </a:p>
        </p:txBody>
      </p:sp>
      <p:sp>
        <p:nvSpPr>
          <p:cNvPr id="11" name="Flèche courbée vers la gauche 10"/>
          <p:cNvSpPr/>
          <p:nvPr/>
        </p:nvSpPr>
        <p:spPr>
          <a:xfrm>
            <a:off x="5213226" y="1432198"/>
            <a:ext cx="400050" cy="13716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2326"/>
                                        </p:tgtEl>
                                        <p:attrNameLst>
                                          <p:attrName>style.visibility</p:attrName>
                                        </p:attrNameLst>
                                      </p:cBhvr>
                                      <p:to>
                                        <p:strVal val="visible"/>
                                      </p:to>
                                    </p:set>
                                    <p:anim calcmode="lin" valueType="num">
                                      <p:cBhvr additive="base">
                                        <p:cTn id="7" dur="500" fill="hold"/>
                                        <p:tgtEl>
                                          <p:spTgt spid="172326"/>
                                        </p:tgtEl>
                                        <p:attrNameLst>
                                          <p:attrName>ppt_x</p:attrName>
                                        </p:attrNameLst>
                                      </p:cBhvr>
                                      <p:tavLst>
                                        <p:tav tm="0">
                                          <p:val>
                                            <p:strVal val="#ppt_x"/>
                                          </p:val>
                                        </p:tav>
                                        <p:tav tm="100000">
                                          <p:val>
                                            <p:strVal val="#ppt_x"/>
                                          </p:val>
                                        </p:tav>
                                      </p:tavLst>
                                    </p:anim>
                                    <p:anim calcmode="lin" valueType="num">
                                      <p:cBhvr additive="base">
                                        <p:cTn id="8" dur="500" fill="hold"/>
                                        <p:tgtEl>
                                          <p:spTgt spid="1723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2329"/>
                                        </p:tgtEl>
                                        <p:attrNameLst>
                                          <p:attrName>style.visibility</p:attrName>
                                        </p:attrNameLst>
                                      </p:cBhvr>
                                      <p:to>
                                        <p:strVal val="visible"/>
                                      </p:to>
                                    </p:set>
                                    <p:anim calcmode="lin" valueType="num">
                                      <p:cBhvr additive="base">
                                        <p:cTn id="13" dur="500" fill="hold"/>
                                        <p:tgtEl>
                                          <p:spTgt spid="172329"/>
                                        </p:tgtEl>
                                        <p:attrNameLst>
                                          <p:attrName>ppt_x</p:attrName>
                                        </p:attrNameLst>
                                      </p:cBhvr>
                                      <p:tavLst>
                                        <p:tav tm="0">
                                          <p:val>
                                            <p:strVal val="#ppt_x"/>
                                          </p:val>
                                        </p:tav>
                                        <p:tav tm="100000">
                                          <p:val>
                                            <p:strVal val="#ppt_x"/>
                                          </p:val>
                                        </p:tav>
                                      </p:tavLst>
                                    </p:anim>
                                    <p:anim calcmode="lin" valueType="num">
                                      <p:cBhvr additive="base">
                                        <p:cTn id="14" dur="500" fill="hold"/>
                                        <p:tgtEl>
                                          <p:spTgt spid="172329"/>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72328"/>
                                        </p:tgtEl>
                                        <p:attrNameLst>
                                          <p:attrName>style.visibility</p:attrName>
                                        </p:attrNameLst>
                                      </p:cBhvr>
                                      <p:to>
                                        <p:strVal val="visible"/>
                                      </p:to>
                                    </p:set>
                                    <p:anim calcmode="lin" valueType="num">
                                      <p:cBhvr additive="base">
                                        <p:cTn id="17" dur="500" fill="hold"/>
                                        <p:tgtEl>
                                          <p:spTgt spid="172328"/>
                                        </p:tgtEl>
                                        <p:attrNameLst>
                                          <p:attrName>ppt_x</p:attrName>
                                        </p:attrNameLst>
                                      </p:cBhvr>
                                      <p:tavLst>
                                        <p:tav tm="0">
                                          <p:val>
                                            <p:strVal val="#ppt_x"/>
                                          </p:val>
                                        </p:tav>
                                        <p:tav tm="100000">
                                          <p:val>
                                            <p:strVal val="#ppt_x"/>
                                          </p:val>
                                        </p:tav>
                                      </p:tavLst>
                                    </p:anim>
                                    <p:anim calcmode="lin" valueType="num">
                                      <p:cBhvr additive="base">
                                        <p:cTn id="18" dur="500" fill="hold"/>
                                        <p:tgtEl>
                                          <p:spTgt spid="17232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72327"/>
                                        </p:tgtEl>
                                        <p:attrNameLst>
                                          <p:attrName>style.visibility</p:attrName>
                                        </p:attrNameLst>
                                      </p:cBhvr>
                                      <p:to>
                                        <p:strVal val="visible"/>
                                      </p:to>
                                    </p:set>
                                    <p:anim calcmode="lin" valueType="num">
                                      <p:cBhvr additive="base">
                                        <p:cTn id="21" dur="500" fill="hold"/>
                                        <p:tgtEl>
                                          <p:spTgt spid="172327"/>
                                        </p:tgtEl>
                                        <p:attrNameLst>
                                          <p:attrName>ppt_x</p:attrName>
                                        </p:attrNameLst>
                                      </p:cBhvr>
                                      <p:tavLst>
                                        <p:tav tm="0">
                                          <p:val>
                                            <p:strVal val="#ppt_x"/>
                                          </p:val>
                                        </p:tav>
                                        <p:tav tm="100000">
                                          <p:val>
                                            <p:strVal val="#ppt_x"/>
                                          </p:val>
                                        </p:tav>
                                      </p:tavLst>
                                    </p:anim>
                                    <p:anim calcmode="lin" valueType="num">
                                      <p:cBhvr additive="base">
                                        <p:cTn id="22" dur="500" fill="hold"/>
                                        <p:tgtEl>
                                          <p:spTgt spid="172327"/>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72330"/>
                                        </p:tgtEl>
                                        <p:attrNameLst>
                                          <p:attrName>style.visibility</p:attrName>
                                        </p:attrNameLst>
                                      </p:cBhvr>
                                      <p:to>
                                        <p:strVal val="visible"/>
                                      </p:to>
                                    </p:set>
                                    <p:anim calcmode="lin" valueType="num">
                                      <p:cBhvr additive="base">
                                        <p:cTn id="25" dur="500" fill="hold"/>
                                        <p:tgtEl>
                                          <p:spTgt spid="172330"/>
                                        </p:tgtEl>
                                        <p:attrNameLst>
                                          <p:attrName>ppt_x</p:attrName>
                                        </p:attrNameLst>
                                      </p:cBhvr>
                                      <p:tavLst>
                                        <p:tav tm="0">
                                          <p:val>
                                            <p:strVal val="#ppt_x"/>
                                          </p:val>
                                        </p:tav>
                                        <p:tav tm="100000">
                                          <p:val>
                                            <p:strVal val="#ppt_x"/>
                                          </p:val>
                                        </p:tav>
                                      </p:tavLst>
                                    </p:anim>
                                    <p:anim calcmode="lin" valueType="num">
                                      <p:cBhvr additive="base">
                                        <p:cTn id="26" dur="500" fill="hold"/>
                                        <p:tgtEl>
                                          <p:spTgt spid="172330"/>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72331"/>
                                        </p:tgtEl>
                                        <p:attrNameLst>
                                          <p:attrName>style.visibility</p:attrName>
                                        </p:attrNameLst>
                                      </p:cBhvr>
                                      <p:to>
                                        <p:strVal val="visible"/>
                                      </p:to>
                                    </p:set>
                                    <p:anim calcmode="lin" valueType="num">
                                      <p:cBhvr additive="base">
                                        <p:cTn id="29" dur="500" fill="hold"/>
                                        <p:tgtEl>
                                          <p:spTgt spid="172331"/>
                                        </p:tgtEl>
                                        <p:attrNameLst>
                                          <p:attrName>ppt_x</p:attrName>
                                        </p:attrNameLst>
                                      </p:cBhvr>
                                      <p:tavLst>
                                        <p:tav tm="0">
                                          <p:val>
                                            <p:strVal val="#ppt_x"/>
                                          </p:val>
                                        </p:tav>
                                        <p:tav tm="100000">
                                          <p:val>
                                            <p:strVal val="#ppt_x"/>
                                          </p:val>
                                        </p:tav>
                                      </p:tavLst>
                                    </p:anim>
                                    <p:anim calcmode="lin" valueType="num">
                                      <p:cBhvr additive="base">
                                        <p:cTn id="30" dur="500" fill="hold"/>
                                        <p:tgtEl>
                                          <p:spTgt spid="172331"/>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72332"/>
                                        </p:tgtEl>
                                        <p:attrNameLst>
                                          <p:attrName>style.visibility</p:attrName>
                                        </p:attrNameLst>
                                      </p:cBhvr>
                                      <p:to>
                                        <p:strVal val="visible"/>
                                      </p:to>
                                    </p:set>
                                    <p:anim calcmode="lin" valueType="num">
                                      <p:cBhvr additive="base">
                                        <p:cTn id="33" dur="500" fill="hold"/>
                                        <p:tgtEl>
                                          <p:spTgt spid="172332"/>
                                        </p:tgtEl>
                                        <p:attrNameLst>
                                          <p:attrName>ppt_x</p:attrName>
                                        </p:attrNameLst>
                                      </p:cBhvr>
                                      <p:tavLst>
                                        <p:tav tm="0">
                                          <p:val>
                                            <p:strVal val="#ppt_x"/>
                                          </p:val>
                                        </p:tav>
                                        <p:tav tm="100000">
                                          <p:val>
                                            <p:strVal val="#ppt_x"/>
                                          </p:val>
                                        </p:tav>
                                      </p:tavLst>
                                    </p:anim>
                                    <p:anim calcmode="lin" valueType="num">
                                      <p:cBhvr additive="base">
                                        <p:cTn id="34" dur="500" fill="hold"/>
                                        <p:tgtEl>
                                          <p:spTgt spid="1723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327" grpId="0" animBg="1"/>
      <p:bldP spid="172328" grpId="0" animBg="1"/>
      <p:bldP spid="172329" grpId="0"/>
      <p:bldP spid="172330" grpId="0" animBg="1"/>
      <p:bldP spid="172331" grpId="0" animBg="1"/>
      <p:bldP spid="17233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9" name="Rectangle 3"/>
          <p:cNvSpPr>
            <a:spLocks noGrp="1" noChangeArrowheads="1"/>
          </p:cNvSpPr>
          <p:nvPr>
            <p:ph idx="1"/>
          </p:nvPr>
        </p:nvSpPr>
        <p:spPr>
          <a:xfrm>
            <a:off x="51880" y="488278"/>
            <a:ext cx="9145014" cy="4603751"/>
          </a:xfrm>
          <a:solidFill>
            <a:schemeClr val="bg1"/>
          </a:solidFill>
        </p:spPr>
        <p:txBody>
          <a:bodyPr/>
          <a:lstStyle/>
          <a:p>
            <a:pPr marL="0" indent="0">
              <a:lnSpc>
                <a:spcPct val="90000"/>
              </a:lnSpc>
            </a:pPr>
            <a:r>
              <a:rPr lang="fr-FR" sz="1600" dirty="0">
                <a:solidFill>
                  <a:schemeClr val="tx1"/>
                </a:solidFill>
              </a:rPr>
              <a:t>Sales from </a:t>
            </a:r>
            <a:r>
              <a:rPr lang="fr-FR" sz="1600" dirty="0" err="1">
                <a:solidFill>
                  <a:schemeClr val="tx1"/>
                </a:solidFill>
              </a:rPr>
              <a:t>static</a:t>
            </a:r>
            <a:r>
              <a:rPr lang="fr-FR" sz="1600" dirty="0">
                <a:solidFill>
                  <a:schemeClr val="tx1"/>
                </a:solidFill>
              </a:rPr>
              <a:t> budget (in €):</a:t>
            </a:r>
          </a:p>
          <a:p>
            <a:pPr marL="0" indent="0">
              <a:lnSpc>
                <a:spcPct val="90000"/>
              </a:lnSpc>
            </a:pPr>
            <a:r>
              <a:rPr lang="fr-FR" sz="1600" dirty="0"/>
              <a:t>Business = 4,000 x 2,400 = 9,600,000</a:t>
            </a:r>
          </a:p>
          <a:p>
            <a:pPr marL="0" indent="0">
              <a:lnSpc>
                <a:spcPct val="90000"/>
              </a:lnSpc>
            </a:pPr>
            <a:r>
              <a:rPr lang="fr-FR" sz="1600" dirty="0"/>
              <a:t>Economy = 16,000 x 900 = 14,400,000</a:t>
            </a:r>
          </a:p>
          <a:p>
            <a:pPr marL="0" indent="0">
              <a:lnSpc>
                <a:spcPct val="90000"/>
              </a:lnSpc>
            </a:pPr>
            <a:r>
              <a:rPr lang="fr-FR" sz="1600" dirty="0">
                <a:solidFill>
                  <a:srgbClr val="FF3300"/>
                </a:solidFill>
              </a:rPr>
              <a:t>OR</a:t>
            </a:r>
          </a:p>
          <a:p>
            <a:pPr marL="0" indent="0">
              <a:lnSpc>
                <a:spcPct val="90000"/>
              </a:lnSpc>
            </a:pPr>
            <a:r>
              <a:rPr lang="fr-FR" sz="1600" dirty="0"/>
              <a:t>Total </a:t>
            </a:r>
            <a:r>
              <a:rPr lang="fr-FR" sz="1600" dirty="0" err="1"/>
              <a:t>budgeted</a:t>
            </a:r>
            <a:r>
              <a:rPr lang="fr-FR" sz="1600" dirty="0"/>
              <a:t> sales = 20,000 x 1,200 = 24,000,000</a:t>
            </a:r>
          </a:p>
          <a:p>
            <a:pPr marL="0" indent="0">
              <a:lnSpc>
                <a:spcPct val="90000"/>
              </a:lnSpc>
            </a:pPr>
            <a:endParaRPr lang="fr-FR" sz="1600" dirty="0"/>
          </a:p>
          <a:p>
            <a:pPr marL="0" indent="0">
              <a:lnSpc>
                <a:spcPct val="90000"/>
              </a:lnSpc>
            </a:pPr>
            <a:r>
              <a:rPr lang="fr-FR" sz="1600" dirty="0">
                <a:solidFill>
                  <a:schemeClr val="tx1"/>
                </a:solidFill>
              </a:rPr>
              <a:t>Sales from the </a:t>
            </a:r>
            <a:r>
              <a:rPr lang="fr-FR" sz="1600" dirty="0" err="1">
                <a:solidFill>
                  <a:srgbClr val="FF3300"/>
                </a:solidFill>
              </a:rPr>
              <a:t>flexed</a:t>
            </a:r>
            <a:r>
              <a:rPr lang="fr-FR" sz="1600" dirty="0">
                <a:solidFill>
                  <a:srgbClr val="FF3300"/>
                </a:solidFill>
              </a:rPr>
              <a:t> budget</a:t>
            </a:r>
            <a:r>
              <a:rPr lang="fr-FR" sz="1600" dirty="0">
                <a:solidFill>
                  <a:schemeClr val="tx1"/>
                </a:solidFill>
              </a:rPr>
              <a:t> </a:t>
            </a:r>
            <a:r>
              <a:rPr lang="fr-FR" sz="1600" dirty="0">
                <a:solidFill>
                  <a:srgbClr val="FF3300"/>
                </a:solidFill>
              </a:rPr>
              <a:t>i.e. with </a:t>
            </a:r>
            <a:r>
              <a:rPr lang="fr-FR" sz="1600" dirty="0" err="1">
                <a:solidFill>
                  <a:srgbClr val="FF3300"/>
                </a:solidFill>
              </a:rPr>
              <a:t>actual</a:t>
            </a:r>
            <a:r>
              <a:rPr lang="fr-FR" sz="1600" dirty="0">
                <a:solidFill>
                  <a:srgbClr val="FF3300"/>
                </a:solidFill>
              </a:rPr>
              <a:t> sales vol.</a:t>
            </a:r>
            <a:r>
              <a:rPr lang="fr-FR" sz="1600" dirty="0">
                <a:solidFill>
                  <a:schemeClr val="tx1"/>
                </a:solidFill>
              </a:rPr>
              <a:t> (in €):</a:t>
            </a:r>
          </a:p>
          <a:p>
            <a:pPr marL="0" indent="0">
              <a:lnSpc>
                <a:spcPct val="90000"/>
              </a:lnSpc>
            </a:pPr>
            <a:r>
              <a:rPr lang="fr-FR" sz="1600" dirty="0"/>
              <a:t>Business = 10,000 x 2,400 = 24,000,000</a:t>
            </a:r>
          </a:p>
          <a:p>
            <a:pPr marL="0" indent="0">
              <a:lnSpc>
                <a:spcPct val="90000"/>
              </a:lnSpc>
            </a:pPr>
            <a:r>
              <a:rPr lang="fr-FR" sz="1600" dirty="0"/>
              <a:t>Economy = 15,000 x 900 = 13,500,000</a:t>
            </a:r>
          </a:p>
          <a:p>
            <a:pPr marL="0" indent="0">
              <a:lnSpc>
                <a:spcPct val="90000"/>
              </a:lnSpc>
            </a:pPr>
            <a:r>
              <a:rPr lang="fr-FR" sz="1600" dirty="0">
                <a:solidFill>
                  <a:srgbClr val="FF3300"/>
                </a:solidFill>
              </a:rPr>
              <a:t>OR</a:t>
            </a:r>
          </a:p>
          <a:p>
            <a:pPr marL="0" indent="0">
              <a:lnSpc>
                <a:spcPct val="90000"/>
              </a:lnSpc>
            </a:pPr>
            <a:r>
              <a:rPr lang="fr-FR" sz="1600" dirty="0"/>
              <a:t>Total </a:t>
            </a:r>
            <a:r>
              <a:rPr lang="fr-FR" sz="1600" dirty="0" err="1"/>
              <a:t>flexed</a:t>
            </a:r>
            <a:r>
              <a:rPr lang="fr-FR" sz="1600" dirty="0"/>
              <a:t> budget sales = 25,000 x 1,500 = 37,500,000</a:t>
            </a:r>
          </a:p>
          <a:p>
            <a:pPr marL="0" indent="0">
              <a:lnSpc>
                <a:spcPct val="90000"/>
              </a:lnSpc>
            </a:pPr>
            <a:endParaRPr lang="fr-FR" sz="1600" dirty="0"/>
          </a:p>
          <a:p>
            <a:pPr marL="0" indent="0">
              <a:lnSpc>
                <a:spcPct val="90000"/>
              </a:lnSpc>
            </a:pPr>
            <a:r>
              <a:rPr lang="fr-FR" sz="1600" dirty="0">
                <a:solidFill>
                  <a:schemeClr val="tx1"/>
                </a:solidFill>
              </a:rPr>
              <a:t>Sales volume var. on sales (in €):</a:t>
            </a:r>
          </a:p>
          <a:p>
            <a:pPr marL="0" indent="0">
              <a:lnSpc>
                <a:spcPct val="90000"/>
              </a:lnSpc>
            </a:pPr>
            <a:r>
              <a:rPr lang="fr-FR" sz="1600" dirty="0"/>
              <a:t>Business = (10,000 – 4,000) x 2,400 = 14,400,000 F</a:t>
            </a:r>
          </a:p>
          <a:p>
            <a:pPr marL="0" indent="0">
              <a:lnSpc>
                <a:spcPct val="90000"/>
              </a:lnSpc>
            </a:pPr>
            <a:r>
              <a:rPr lang="fr-FR" sz="1600" dirty="0"/>
              <a:t>Economy = (15,000 – 16,000) x 900 = 900,000 U</a:t>
            </a:r>
          </a:p>
          <a:p>
            <a:pPr marL="0" indent="0">
              <a:lnSpc>
                <a:spcPct val="90000"/>
              </a:lnSpc>
            </a:pPr>
            <a:r>
              <a:rPr lang="fr-FR" sz="1600" dirty="0">
                <a:solidFill>
                  <a:srgbClr val="FF3300"/>
                </a:solidFill>
              </a:rPr>
              <a:t>OR</a:t>
            </a:r>
          </a:p>
          <a:p>
            <a:pPr marL="0" indent="0">
              <a:lnSpc>
                <a:spcPct val="90000"/>
              </a:lnSpc>
            </a:pPr>
            <a:r>
              <a:rPr lang="fr-FR" sz="1600" dirty="0"/>
              <a:t>(25,000 – 20,000) x 1,200 = 13,500,000 F</a:t>
            </a:r>
          </a:p>
        </p:txBody>
      </p:sp>
      <p:sp>
        <p:nvSpPr>
          <p:cNvPr id="14338" name="Rectangle 2"/>
          <p:cNvSpPr>
            <a:spLocks noGrp="1" noChangeArrowheads="1"/>
          </p:cNvSpPr>
          <p:nvPr>
            <p:ph type="title"/>
          </p:nvPr>
        </p:nvSpPr>
        <p:spPr>
          <a:xfrm>
            <a:off x="195671" y="-27084"/>
            <a:ext cx="8752658" cy="475265"/>
          </a:xfrm>
          <a:solidFill>
            <a:schemeClr val="bg1"/>
          </a:solidFill>
        </p:spPr>
        <p:txBody>
          <a:bodyPr/>
          <a:lstStyle/>
          <a:p>
            <a:pPr eaLnBrk="1" hangingPunct="1"/>
            <a:r>
              <a:rPr lang="fr-FR" dirty="0"/>
              <a:t>Global Air: Variance </a:t>
            </a:r>
            <a:r>
              <a:rPr lang="fr-FR" dirty="0" err="1"/>
              <a:t>analysis</a:t>
            </a:r>
            <a:r>
              <a:rPr lang="fr-FR" dirty="0"/>
              <a:t> </a:t>
            </a:r>
            <a:r>
              <a:rPr lang="fr-FR" b="1" dirty="0">
                <a:solidFill>
                  <a:srgbClr val="FF0000"/>
                </a:solidFill>
              </a:rPr>
              <a:t>on sales </a:t>
            </a:r>
            <a:r>
              <a:rPr lang="fr-FR" dirty="0"/>
              <a:t>(1)</a:t>
            </a:r>
          </a:p>
        </p:txBody>
      </p:sp>
      <p:sp>
        <p:nvSpPr>
          <p:cNvPr id="173060" name="Rectangle 4"/>
          <p:cNvSpPr>
            <a:spLocks noChangeArrowheads="1"/>
          </p:cNvSpPr>
          <p:nvPr/>
        </p:nvSpPr>
        <p:spPr bwMode="auto">
          <a:xfrm>
            <a:off x="3517625" y="3169644"/>
            <a:ext cx="539351" cy="269081"/>
          </a:xfrm>
          <a:prstGeom prst="rect">
            <a:avLst/>
          </a:prstGeom>
          <a:noFill/>
          <a:ln w="15875">
            <a:solidFill>
              <a:srgbClr val="FF0000"/>
            </a:solidFill>
            <a:miter lim="800000"/>
            <a:headEnd/>
            <a:tailEnd/>
          </a:ln>
        </p:spPr>
        <p:txBody>
          <a:bodyPr wrap="none" anchor="ctr"/>
          <a:lstStyle/>
          <a:p>
            <a:endParaRPr lang="fr-FR" sz="1350"/>
          </a:p>
        </p:txBody>
      </p:sp>
      <p:sp>
        <p:nvSpPr>
          <p:cNvPr id="173061" name="Line 5"/>
          <p:cNvSpPr>
            <a:spLocks noChangeShapeType="1"/>
          </p:cNvSpPr>
          <p:nvPr/>
        </p:nvSpPr>
        <p:spPr bwMode="auto">
          <a:xfrm flipH="1">
            <a:off x="3355700" y="3438725"/>
            <a:ext cx="323850" cy="108347"/>
          </a:xfrm>
          <a:prstGeom prst="line">
            <a:avLst/>
          </a:prstGeom>
          <a:noFill/>
          <a:ln w="15875">
            <a:solidFill>
              <a:srgbClr val="FF3300"/>
            </a:solidFill>
            <a:round/>
            <a:headEnd/>
            <a:tailEnd/>
          </a:ln>
        </p:spPr>
        <p:txBody>
          <a:bodyPr/>
          <a:lstStyle/>
          <a:p>
            <a:endParaRPr lang="fr-FR" sz="1350"/>
          </a:p>
        </p:txBody>
      </p:sp>
      <p:sp>
        <p:nvSpPr>
          <p:cNvPr id="173062" name="Text Box 6"/>
          <p:cNvSpPr txBox="1">
            <a:spLocks noChangeArrowheads="1"/>
          </p:cNvSpPr>
          <p:nvPr/>
        </p:nvSpPr>
        <p:spPr bwMode="auto">
          <a:xfrm>
            <a:off x="991989" y="3438724"/>
            <a:ext cx="3003947" cy="300082"/>
          </a:xfrm>
          <a:prstGeom prst="rect">
            <a:avLst/>
          </a:prstGeom>
          <a:noFill/>
          <a:ln w="9525">
            <a:noFill/>
            <a:miter lim="800000"/>
            <a:headEnd/>
            <a:tailEnd/>
          </a:ln>
        </p:spPr>
        <p:txBody>
          <a:bodyPr>
            <a:spAutoFit/>
          </a:bodyPr>
          <a:lstStyle/>
          <a:p>
            <a:pPr>
              <a:spcBef>
                <a:spcPct val="50000"/>
              </a:spcBef>
            </a:pPr>
            <a:r>
              <a:rPr lang="fr-FR" sz="1350" dirty="0" err="1">
                <a:solidFill>
                  <a:srgbClr val="FF3300"/>
                </a:solidFill>
              </a:rPr>
              <a:t>Flexed</a:t>
            </a:r>
            <a:r>
              <a:rPr lang="fr-FR" sz="1350" dirty="0">
                <a:solidFill>
                  <a:srgbClr val="FF3300"/>
                </a:solidFill>
              </a:rPr>
              <a:t> Budget </a:t>
            </a:r>
            <a:r>
              <a:rPr lang="fr-FR" sz="1350" dirty="0" err="1">
                <a:solidFill>
                  <a:srgbClr val="FF3300"/>
                </a:solidFill>
              </a:rPr>
              <a:t>avge</a:t>
            </a:r>
            <a:r>
              <a:rPr lang="fr-FR" sz="1350" dirty="0">
                <a:solidFill>
                  <a:srgbClr val="FF3300"/>
                </a:solidFill>
              </a:rPr>
              <a:t> </a:t>
            </a:r>
            <a:r>
              <a:rPr lang="fr-FR" sz="1350" dirty="0" err="1">
                <a:solidFill>
                  <a:srgbClr val="FF3300"/>
                </a:solidFill>
              </a:rPr>
              <a:t>selling</a:t>
            </a:r>
            <a:r>
              <a:rPr lang="fr-FR" sz="1350" dirty="0">
                <a:solidFill>
                  <a:srgbClr val="FF3300"/>
                </a:solidFill>
              </a:rPr>
              <a:t> </a:t>
            </a:r>
            <a:r>
              <a:rPr lang="fr-FR" sz="1350" dirty="0" err="1">
                <a:solidFill>
                  <a:srgbClr val="FF3300"/>
                </a:solidFill>
              </a:rPr>
              <a:t>price</a:t>
            </a:r>
            <a:endParaRPr lang="fr-FR" sz="1350" dirty="0">
              <a:solidFill>
                <a:srgbClr val="FF3300"/>
              </a:solidFill>
            </a:endParaRPr>
          </a:p>
        </p:txBody>
      </p:sp>
      <p:sp>
        <p:nvSpPr>
          <p:cNvPr id="14343" name="Rectangle 7"/>
          <p:cNvSpPr>
            <a:spLocks noChangeArrowheads="1"/>
          </p:cNvSpPr>
          <p:nvPr/>
        </p:nvSpPr>
        <p:spPr bwMode="auto">
          <a:xfrm>
            <a:off x="6516292" y="4300538"/>
            <a:ext cx="1296590" cy="592931"/>
          </a:xfrm>
          <a:prstGeom prst="rect">
            <a:avLst/>
          </a:prstGeom>
          <a:solidFill>
            <a:schemeClr val="bg1"/>
          </a:solidFill>
          <a:ln w="9525">
            <a:noFill/>
            <a:miter lim="800000"/>
            <a:headEnd/>
            <a:tailEnd/>
          </a:ln>
        </p:spPr>
        <p:txBody>
          <a:bodyPr wrap="none" anchor="ctr"/>
          <a:lstStyle/>
          <a:p>
            <a:endParaRPr lang="fr-FR" sz="1350"/>
          </a:p>
        </p:txBody>
      </p:sp>
      <p:grpSp>
        <p:nvGrpSpPr>
          <p:cNvPr id="14344" name="Group 15"/>
          <p:cNvGrpSpPr>
            <a:grpSpLocks/>
          </p:cNvGrpSpPr>
          <p:nvPr/>
        </p:nvGrpSpPr>
        <p:grpSpPr bwMode="auto">
          <a:xfrm>
            <a:off x="5922169" y="1600200"/>
            <a:ext cx="1835944" cy="3347814"/>
            <a:chOff x="3742" y="1344"/>
            <a:chExt cx="1542" cy="2630"/>
          </a:xfrm>
        </p:grpSpPr>
        <p:sp>
          <p:nvSpPr>
            <p:cNvPr id="14350" name="Line 8"/>
            <p:cNvSpPr>
              <a:spLocks noChangeShapeType="1"/>
            </p:cNvSpPr>
            <p:nvPr/>
          </p:nvSpPr>
          <p:spPr bwMode="auto">
            <a:xfrm>
              <a:off x="4513" y="1344"/>
              <a:ext cx="0" cy="226"/>
            </a:xfrm>
            <a:prstGeom prst="line">
              <a:avLst/>
            </a:prstGeom>
            <a:noFill/>
            <a:ln w="31750">
              <a:solidFill>
                <a:srgbClr val="99CC00"/>
              </a:solidFill>
              <a:round/>
              <a:headEnd/>
              <a:tailEnd/>
            </a:ln>
          </p:spPr>
          <p:txBody>
            <a:bodyPr/>
            <a:lstStyle/>
            <a:p>
              <a:endParaRPr lang="fr-FR" sz="1350"/>
            </a:p>
          </p:txBody>
        </p:sp>
        <p:sp>
          <p:nvSpPr>
            <p:cNvPr id="14351" name="Line 9"/>
            <p:cNvSpPr>
              <a:spLocks noChangeShapeType="1"/>
            </p:cNvSpPr>
            <p:nvPr/>
          </p:nvSpPr>
          <p:spPr bwMode="auto">
            <a:xfrm>
              <a:off x="4513" y="1434"/>
              <a:ext cx="771" cy="0"/>
            </a:xfrm>
            <a:prstGeom prst="line">
              <a:avLst/>
            </a:prstGeom>
            <a:noFill/>
            <a:ln w="31750">
              <a:solidFill>
                <a:srgbClr val="99CC00"/>
              </a:solidFill>
              <a:round/>
              <a:headEnd/>
              <a:tailEnd/>
            </a:ln>
          </p:spPr>
          <p:txBody>
            <a:bodyPr/>
            <a:lstStyle/>
            <a:p>
              <a:endParaRPr lang="fr-FR" sz="1350"/>
            </a:p>
          </p:txBody>
        </p:sp>
        <p:sp>
          <p:nvSpPr>
            <p:cNvPr id="14352" name="Line 10"/>
            <p:cNvSpPr>
              <a:spLocks noChangeShapeType="1"/>
            </p:cNvSpPr>
            <p:nvPr/>
          </p:nvSpPr>
          <p:spPr bwMode="auto">
            <a:xfrm>
              <a:off x="4513" y="2568"/>
              <a:ext cx="0" cy="226"/>
            </a:xfrm>
            <a:prstGeom prst="line">
              <a:avLst/>
            </a:prstGeom>
            <a:noFill/>
            <a:ln w="31750">
              <a:solidFill>
                <a:srgbClr val="99CC00"/>
              </a:solidFill>
              <a:round/>
              <a:headEnd/>
              <a:tailEnd/>
            </a:ln>
          </p:spPr>
          <p:txBody>
            <a:bodyPr/>
            <a:lstStyle/>
            <a:p>
              <a:endParaRPr lang="fr-FR" sz="1350"/>
            </a:p>
          </p:txBody>
        </p:sp>
        <p:sp>
          <p:nvSpPr>
            <p:cNvPr id="14353" name="Line 11"/>
            <p:cNvSpPr>
              <a:spLocks noChangeShapeType="1"/>
            </p:cNvSpPr>
            <p:nvPr/>
          </p:nvSpPr>
          <p:spPr bwMode="auto">
            <a:xfrm>
              <a:off x="4513" y="2658"/>
              <a:ext cx="771" cy="0"/>
            </a:xfrm>
            <a:prstGeom prst="line">
              <a:avLst/>
            </a:prstGeom>
            <a:noFill/>
            <a:ln w="31750">
              <a:solidFill>
                <a:srgbClr val="99CC00"/>
              </a:solidFill>
              <a:round/>
              <a:headEnd/>
              <a:tailEnd/>
            </a:ln>
          </p:spPr>
          <p:txBody>
            <a:bodyPr/>
            <a:lstStyle/>
            <a:p>
              <a:endParaRPr lang="fr-FR" sz="1350"/>
            </a:p>
          </p:txBody>
        </p:sp>
        <p:sp>
          <p:nvSpPr>
            <p:cNvPr id="14354" name="Line 12"/>
            <p:cNvSpPr>
              <a:spLocks noChangeShapeType="1"/>
            </p:cNvSpPr>
            <p:nvPr/>
          </p:nvSpPr>
          <p:spPr bwMode="auto">
            <a:xfrm>
              <a:off x="5284" y="1434"/>
              <a:ext cx="0" cy="2540"/>
            </a:xfrm>
            <a:prstGeom prst="line">
              <a:avLst/>
            </a:prstGeom>
            <a:noFill/>
            <a:ln w="31750">
              <a:solidFill>
                <a:srgbClr val="99CC00"/>
              </a:solidFill>
              <a:round/>
              <a:headEnd/>
              <a:tailEnd/>
            </a:ln>
          </p:spPr>
          <p:txBody>
            <a:bodyPr/>
            <a:lstStyle/>
            <a:p>
              <a:endParaRPr lang="fr-FR" sz="1350"/>
            </a:p>
          </p:txBody>
        </p:sp>
        <p:sp>
          <p:nvSpPr>
            <p:cNvPr id="14355" name="Line 13"/>
            <p:cNvSpPr>
              <a:spLocks noChangeShapeType="1"/>
            </p:cNvSpPr>
            <p:nvPr/>
          </p:nvSpPr>
          <p:spPr bwMode="auto">
            <a:xfrm flipH="1">
              <a:off x="3742" y="3974"/>
              <a:ext cx="1542" cy="0"/>
            </a:xfrm>
            <a:prstGeom prst="line">
              <a:avLst/>
            </a:prstGeom>
            <a:noFill/>
            <a:ln w="31750">
              <a:solidFill>
                <a:srgbClr val="99CC00"/>
              </a:solidFill>
              <a:round/>
              <a:headEnd/>
              <a:tailEnd type="triangle" w="med" len="med"/>
            </a:ln>
          </p:spPr>
          <p:txBody>
            <a:bodyPr/>
            <a:lstStyle/>
            <a:p>
              <a:endParaRPr lang="fr-FR" sz="1350"/>
            </a:p>
          </p:txBody>
        </p:sp>
      </p:grpSp>
      <p:sp>
        <p:nvSpPr>
          <p:cNvPr id="173072" name="Line 16"/>
          <p:cNvSpPr>
            <a:spLocks noChangeShapeType="1"/>
          </p:cNvSpPr>
          <p:nvPr/>
        </p:nvSpPr>
        <p:spPr bwMode="auto">
          <a:xfrm>
            <a:off x="6354366" y="4065339"/>
            <a:ext cx="0" cy="378619"/>
          </a:xfrm>
          <a:prstGeom prst="line">
            <a:avLst/>
          </a:prstGeom>
          <a:noFill/>
          <a:ln w="31750">
            <a:solidFill>
              <a:schemeClr val="tx1"/>
            </a:solidFill>
            <a:round/>
            <a:headEnd/>
            <a:tailEnd/>
          </a:ln>
        </p:spPr>
        <p:txBody>
          <a:bodyPr/>
          <a:lstStyle/>
          <a:p>
            <a:endParaRPr lang="fr-FR" sz="1350"/>
          </a:p>
        </p:txBody>
      </p:sp>
      <p:sp>
        <p:nvSpPr>
          <p:cNvPr id="173073" name="Text Box 17"/>
          <p:cNvSpPr txBox="1">
            <a:spLocks noChangeArrowheads="1"/>
          </p:cNvSpPr>
          <p:nvPr/>
        </p:nvSpPr>
        <p:spPr bwMode="auto">
          <a:xfrm>
            <a:off x="6354366" y="4083918"/>
            <a:ext cx="1432322" cy="323165"/>
          </a:xfrm>
          <a:prstGeom prst="rect">
            <a:avLst/>
          </a:prstGeom>
          <a:noFill/>
          <a:ln w="9525">
            <a:noFill/>
            <a:miter lim="800000"/>
            <a:headEnd/>
            <a:tailEnd/>
          </a:ln>
        </p:spPr>
        <p:txBody>
          <a:bodyPr>
            <a:spAutoFit/>
          </a:bodyPr>
          <a:lstStyle/>
          <a:p>
            <a:pPr>
              <a:spcBef>
                <a:spcPct val="50000"/>
              </a:spcBef>
            </a:pPr>
            <a:r>
              <a:rPr lang="fr-FR" sz="1500" b="1" dirty="0"/>
              <a:t>13,500,000 F</a:t>
            </a:r>
          </a:p>
        </p:txBody>
      </p:sp>
      <p:sp>
        <p:nvSpPr>
          <p:cNvPr id="17" name="Rectangle 4"/>
          <p:cNvSpPr>
            <a:spLocks noChangeArrowheads="1"/>
          </p:cNvSpPr>
          <p:nvPr/>
        </p:nvSpPr>
        <p:spPr bwMode="auto">
          <a:xfrm>
            <a:off x="3108821" y="1570540"/>
            <a:ext cx="539354" cy="269081"/>
          </a:xfrm>
          <a:prstGeom prst="rect">
            <a:avLst/>
          </a:prstGeom>
          <a:noFill/>
          <a:ln w="15875">
            <a:solidFill>
              <a:srgbClr val="FF0000"/>
            </a:solidFill>
            <a:miter lim="800000"/>
            <a:headEnd/>
            <a:tailEnd/>
          </a:ln>
        </p:spPr>
        <p:txBody>
          <a:bodyPr wrap="none" anchor="ctr"/>
          <a:lstStyle/>
          <a:p>
            <a:endParaRPr lang="fr-FR" sz="1350"/>
          </a:p>
        </p:txBody>
      </p:sp>
      <p:sp>
        <p:nvSpPr>
          <p:cNvPr id="18" name="Text Box 6"/>
          <p:cNvSpPr txBox="1">
            <a:spLocks noChangeArrowheads="1"/>
          </p:cNvSpPr>
          <p:nvPr/>
        </p:nvSpPr>
        <p:spPr bwMode="auto">
          <a:xfrm>
            <a:off x="1043608" y="1839620"/>
            <a:ext cx="2281238" cy="300082"/>
          </a:xfrm>
          <a:prstGeom prst="rect">
            <a:avLst/>
          </a:prstGeom>
          <a:noFill/>
          <a:ln w="9525">
            <a:noFill/>
            <a:miter lim="800000"/>
            <a:headEnd/>
            <a:tailEnd/>
          </a:ln>
        </p:spPr>
        <p:txBody>
          <a:bodyPr>
            <a:spAutoFit/>
          </a:bodyPr>
          <a:lstStyle/>
          <a:p>
            <a:pPr>
              <a:spcBef>
                <a:spcPct val="50000"/>
              </a:spcBef>
            </a:pPr>
            <a:r>
              <a:rPr lang="fr-FR" sz="1350" dirty="0" err="1">
                <a:solidFill>
                  <a:srgbClr val="FF3300"/>
                </a:solidFill>
              </a:rPr>
              <a:t>Budgeted</a:t>
            </a:r>
            <a:r>
              <a:rPr lang="fr-FR" sz="1350" dirty="0">
                <a:solidFill>
                  <a:srgbClr val="FF3300"/>
                </a:solidFill>
              </a:rPr>
              <a:t> </a:t>
            </a:r>
            <a:r>
              <a:rPr lang="fr-FR" sz="1350" dirty="0" err="1">
                <a:solidFill>
                  <a:srgbClr val="FF3300"/>
                </a:solidFill>
              </a:rPr>
              <a:t>avge</a:t>
            </a:r>
            <a:r>
              <a:rPr lang="fr-FR" sz="1350" dirty="0">
                <a:solidFill>
                  <a:srgbClr val="FF3300"/>
                </a:solidFill>
              </a:rPr>
              <a:t> </a:t>
            </a:r>
            <a:r>
              <a:rPr lang="fr-FR" sz="1350" dirty="0" err="1">
                <a:solidFill>
                  <a:srgbClr val="FF3300"/>
                </a:solidFill>
              </a:rPr>
              <a:t>selling</a:t>
            </a:r>
            <a:r>
              <a:rPr lang="fr-FR" sz="1350" dirty="0">
                <a:solidFill>
                  <a:srgbClr val="FF3300"/>
                </a:solidFill>
              </a:rPr>
              <a:t> </a:t>
            </a:r>
            <a:r>
              <a:rPr lang="fr-FR" sz="1350" dirty="0" err="1">
                <a:solidFill>
                  <a:srgbClr val="FF3300"/>
                </a:solidFill>
              </a:rPr>
              <a:t>price</a:t>
            </a:r>
            <a:endParaRPr lang="fr-FR" sz="1350" dirty="0">
              <a:solidFill>
                <a:srgbClr val="FF3300"/>
              </a:solidFill>
            </a:endParaRPr>
          </a:p>
        </p:txBody>
      </p:sp>
      <p:sp>
        <p:nvSpPr>
          <p:cNvPr id="19" name="Line 5"/>
          <p:cNvSpPr>
            <a:spLocks noChangeShapeType="1"/>
          </p:cNvSpPr>
          <p:nvPr/>
        </p:nvSpPr>
        <p:spPr bwMode="auto">
          <a:xfrm flipH="1">
            <a:off x="3056434" y="1856290"/>
            <a:ext cx="323850" cy="108347"/>
          </a:xfrm>
          <a:prstGeom prst="line">
            <a:avLst/>
          </a:prstGeom>
          <a:noFill/>
          <a:ln w="15875">
            <a:solidFill>
              <a:srgbClr val="FF3300"/>
            </a:solidFill>
            <a:round/>
            <a:headEnd/>
            <a:tailEnd/>
          </a:ln>
        </p:spPr>
        <p:txBody>
          <a:bodyPr/>
          <a:lstStyle/>
          <a:p>
            <a:endParaRPr lang="fr-FR" sz="135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ppt_x"/>
                                          </p:val>
                                        </p:tav>
                                        <p:tav tm="100000">
                                          <p:val>
                                            <p:strVal val="#ppt_x"/>
                                          </p:val>
                                        </p:tav>
                                      </p:tavLst>
                                    </p:anim>
                                    <p:anim calcmode="lin" valueType="num">
                                      <p:cBhvr additive="base">
                                        <p:cTn id="1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73062"/>
                                        </p:tgtEl>
                                        <p:attrNameLst>
                                          <p:attrName>style.visibility</p:attrName>
                                        </p:attrNameLst>
                                      </p:cBhvr>
                                      <p:to>
                                        <p:strVal val="visible"/>
                                      </p:to>
                                    </p:set>
                                    <p:anim calcmode="lin" valueType="num">
                                      <p:cBhvr additive="base">
                                        <p:cTn id="21" dur="500" fill="hold"/>
                                        <p:tgtEl>
                                          <p:spTgt spid="173062"/>
                                        </p:tgtEl>
                                        <p:attrNameLst>
                                          <p:attrName>ppt_x</p:attrName>
                                        </p:attrNameLst>
                                      </p:cBhvr>
                                      <p:tavLst>
                                        <p:tav tm="0">
                                          <p:val>
                                            <p:strVal val="#ppt_x"/>
                                          </p:val>
                                        </p:tav>
                                        <p:tav tm="100000">
                                          <p:val>
                                            <p:strVal val="#ppt_x"/>
                                          </p:val>
                                        </p:tav>
                                      </p:tavLst>
                                    </p:anim>
                                    <p:anim calcmode="lin" valueType="num">
                                      <p:cBhvr additive="base">
                                        <p:cTn id="22" dur="500" fill="hold"/>
                                        <p:tgtEl>
                                          <p:spTgt spid="173062"/>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73061"/>
                                        </p:tgtEl>
                                        <p:attrNameLst>
                                          <p:attrName>style.visibility</p:attrName>
                                        </p:attrNameLst>
                                      </p:cBhvr>
                                      <p:to>
                                        <p:strVal val="visible"/>
                                      </p:to>
                                    </p:set>
                                    <p:anim calcmode="lin" valueType="num">
                                      <p:cBhvr additive="base">
                                        <p:cTn id="25" dur="500" fill="hold"/>
                                        <p:tgtEl>
                                          <p:spTgt spid="173061"/>
                                        </p:tgtEl>
                                        <p:attrNameLst>
                                          <p:attrName>ppt_x</p:attrName>
                                        </p:attrNameLst>
                                      </p:cBhvr>
                                      <p:tavLst>
                                        <p:tav tm="0">
                                          <p:val>
                                            <p:strVal val="#ppt_x"/>
                                          </p:val>
                                        </p:tav>
                                        <p:tav tm="100000">
                                          <p:val>
                                            <p:strVal val="#ppt_x"/>
                                          </p:val>
                                        </p:tav>
                                      </p:tavLst>
                                    </p:anim>
                                    <p:anim calcmode="lin" valueType="num">
                                      <p:cBhvr additive="base">
                                        <p:cTn id="26" dur="500" fill="hold"/>
                                        <p:tgtEl>
                                          <p:spTgt spid="17306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73060"/>
                                        </p:tgtEl>
                                        <p:attrNameLst>
                                          <p:attrName>style.visibility</p:attrName>
                                        </p:attrNameLst>
                                      </p:cBhvr>
                                      <p:to>
                                        <p:strVal val="visible"/>
                                      </p:to>
                                    </p:set>
                                    <p:anim calcmode="lin" valueType="num">
                                      <p:cBhvr additive="base">
                                        <p:cTn id="29" dur="500" fill="hold"/>
                                        <p:tgtEl>
                                          <p:spTgt spid="173060"/>
                                        </p:tgtEl>
                                        <p:attrNameLst>
                                          <p:attrName>ppt_x</p:attrName>
                                        </p:attrNameLst>
                                      </p:cBhvr>
                                      <p:tavLst>
                                        <p:tav tm="0">
                                          <p:val>
                                            <p:strVal val="#ppt_x"/>
                                          </p:val>
                                        </p:tav>
                                        <p:tav tm="100000">
                                          <p:val>
                                            <p:strVal val="#ppt_x"/>
                                          </p:val>
                                        </p:tav>
                                      </p:tavLst>
                                    </p:anim>
                                    <p:anim calcmode="lin" valueType="num">
                                      <p:cBhvr additive="base">
                                        <p:cTn id="30" dur="500" fill="hold"/>
                                        <p:tgtEl>
                                          <p:spTgt spid="17306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73059">
                                            <p:txEl>
                                              <p:pRg st="12" end="12"/>
                                            </p:txEl>
                                          </p:spTgt>
                                        </p:tgtEl>
                                        <p:attrNameLst>
                                          <p:attrName>style.visibility</p:attrName>
                                        </p:attrNameLst>
                                      </p:cBhvr>
                                      <p:to>
                                        <p:strVal val="visible"/>
                                      </p:to>
                                    </p:set>
                                    <p:anim calcmode="lin" valueType="num">
                                      <p:cBhvr additive="base">
                                        <p:cTn id="35" dur="500" fill="hold"/>
                                        <p:tgtEl>
                                          <p:spTgt spid="173059">
                                            <p:txEl>
                                              <p:pRg st="12" end="1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73059">
                                            <p:txEl>
                                              <p:pRg st="12" end="12"/>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73059">
                                            <p:txEl>
                                              <p:pRg st="13" end="13"/>
                                            </p:txEl>
                                          </p:spTgt>
                                        </p:tgtEl>
                                        <p:attrNameLst>
                                          <p:attrName>style.visibility</p:attrName>
                                        </p:attrNameLst>
                                      </p:cBhvr>
                                      <p:to>
                                        <p:strVal val="visible"/>
                                      </p:to>
                                    </p:set>
                                    <p:anim calcmode="lin" valueType="num">
                                      <p:cBhvr additive="base">
                                        <p:cTn id="39" dur="500" fill="hold"/>
                                        <p:tgtEl>
                                          <p:spTgt spid="173059">
                                            <p:txEl>
                                              <p:pRg st="13" end="1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73059">
                                            <p:txEl>
                                              <p:pRg st="13" end="13"/>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73059">
                                            <p:txEl>
                                              <p:pRg st="14" end="14"/>
                                            </p:txEl>
                                          </p:spTgt>
                                        </p:tgtEl>
                                        <p:attrNameLst>
                                          <p:attrName>style.visibility</p:attrName>
                                        </p:attrNameLst>
                                      </p:cBhvr>
                                      <p:to>
                                        <p:strVal val="visible"/>
                                      </p:to>
                                    </p:set>
                                    <p:anim calcmode="lin" valueType="num">
                                      <p:cBhvr additive="base">
                                        <p:cTn id="43" dur="500" fill="hold"/>
                                        <p:tgtEl>
                                          <p:spTgt spid="173059">
                                            <p:txEl>
                                              <p:pRg st="14" end="1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73059">
                                            <p:txEl>
                                              <p:pRg st="14" end="14"/>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73059">
                                            <p:txEl>
                                              <p:pRg st="15" end="15"/>
                                            </p:txEl>
                                          </p:spTgt>
                                        </p:tgtEl>
                                        <p:attrNameLst>
                                          <p:attrName>style.visibility</p:attrName>
                                        </p:attrNameLst>
                                      </p:cBhvr>
                                      <p:to>
                                        <p:strVal val="visible"/>
                                      </p:to>
                                    </p:set>
                                    <p:anim calcmode="lin" valueType="num">
                                      <p:cBhvr additive="base">
                                        <p:cTn id="47" dur="500" fill="hold"/>
                                        <p:tgtEl>
                                          <p:spTgt spid="173059">
                                            <p:txEl>
                                              <p:pRg st="15" end="15"/>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73059">
                                            <p:txEl>
                                              <p:pRg st="15" end="15"/>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73059">
                                            <p:txEl>
                                              <p:pRg st="16" end="16"/>
                                            </p:txEl>
                                          </p:spTgt>
                                        </p:tgtEl>
                                        <p:attrNameLst>
                                          <p:attrName>style.visibility</p:attrName>
                                        </p:attrNameLst>
                                      </p:cBhvr>
                                      <p:to>
                                        <p:strVal val="visible"/>
                                      </p:to>
                                    </p:set>
                                    <p:anim calcmode="lin" valueType="num">
                                      <p:cBhvr additive="base">
                                        <p:cTn id="51" dur="500" fill="hold"/>
                                        <p:tgtEl>
                                          <p:spTgt spid="173059">
                                            <p:txEl>
                                              <p:pRg st="16" end="16"/>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73059">
                                            <p:txEl>
                                              <p:pRg st="16" end="16"/>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73073"/>
                                        </p:tgtEl>
                                        <p:attrNameLst>
                                          <p:attrName>style.visibility</p:attrName>
                                        </p:attrNameLst>
                                      </p:cBhvr>
                                      <p:to>
                                        <p:strVal val="visible"/>
                                      </p:to>
                                    </p:set>
                                    <p:anim calcmode="lin" valueType="num">
                                      <p:cBhvr additive="base">
                                        <p:cTn id="55" dur="500" fill="hold"/>
                                        <p:tgtEl>
                                          <p:spTgt spid="173073"/>
                                        </p:tgtEl>
                                        <p:attrNameLst>
                                          <p:attrName>ppt_x</p:attrName>
                                        </p:attrNameLst>
                                      </p:cBhvr>
                                      <p:tavLst>
                                        <p:tav tm="0">
                                          <p:val>
                                            <p:strVal val="#ppt_x"/>
                                          </p:val>
                                        </p:tav>
                                        <p:tav tm="100000">
                                          <p:val>
                                            <p:strVal val="#ppt_x"/>
                                          </p:val>
                                        </p:tav>
                                      </p:tavLst>
                                    </p:anim>
                                    <p:anim calcmode="lin" valueType="num">
                                      <p:cBhvr additive="base">
                                        <p:cTn id="56" dur="500" fill="hold"/>
                                        <p:tgtEl>
                                          <p:spTgt spid="173073"/>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73072"/>
                                        </p:tgtEl>
                                        <p:attrNameLst>
                                          <p:attrName>style.visibility</p:attrName>
                                        </p:attrNameLst>
                                      </p:cBhvr>
                                      <p:to>
                                        <p:strVal val="visible"/>
                                      </p:to>
                                    </p:set>
                                    <p:anim calcmode="lin" valueType="num">
                                      <p:cBhvr additive="base">
                                        <p:cTn id="59" dur="500" fill="hold"/>
                                        <p:tgtEl>
                                          <p:spTgt spid="173072"/>
                                        </p:tgtEl>
                                        <p:attrNameLst>
                                          <p:attrName>ppt_x</p:attrName>
                                        </p:attrNameLst>
                                      </p:cBhvr>
                                      <p:tavLst>
                                        <p:tav tm="0">
                                          <p:val>
                                            <p:strVal val="#ppt_x"/>
                                          </p:val>
                                        </p:tav>
                                        <p:tav tm="100000">
                                          <p:val>
                                            <p:strVal val="#ppt_x"/>
                                          </p:val>
                                        </p:tav>
                                      </p:tavLst>
                                    </p:anim>
                                    <p:anim calcmode="lin" valueType="num">
                                      <p:cBhvr additive="base">
                                        <p:cTn id="60" dur="500" fill="hold"/>
                                        <p:tgtEl>
                                          <p:spTgt spid="1730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60" grpId="0" animBg="1"/>
      <p:bldP spid="173061" grpId="0" animBg="1"/>
      <p:bldP spid="173062" grpId="0"/>
      <p:bldP spid="173072" grpId="0" animBg="1"/>
      <p:bldP spid="173073" grpId="0"/>
      <p:bldP spid="17" grpId="0" animBg="1"/>
      <p:bldP spid="18" grpId="0"/>
      <p:bldP spid="19" grpId="0" animBg="1"/>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1885</TotalTime>
  <Words>1582</Words>
  <Application>Microsoft Office PowerPoint</Application>
  <PresentationFormat>Affichage à l'écran (16:9)</PresentationFormat>
  <Paragraphs>331</Paragraphs>
  <Slides>19</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19</vt:i4>
      </vt:variant>
    </vt:vector>
  </HeadingPairs>
  <TitlesOfParts>
    <vt:vector size="27" baseType="lpstr">
      <vt:lpstr>Arial</vt:lpstr>
      <vt:lpstr>Arial Black</vt:lpstr>
      <vt:lpstr>Calibri</vt:lpstr>
      <vt:lpstr>HelveticaNeueLT Std Med</vt:lpstr>
      <vt:lpstr>Leawood Book</vt:lpstr>
      <vt:lpstr>Times New Roman</vt:lpstr>
      <vt:lpstr>Wingdings</vt:lpstr>
      <vt:lpstr>Thème Office</vt:lpstr>
      <vt:lpstr>Session 11 Budgetary control</vt:lpstr>
      <vt:lpstr>Mix and Sales Volume Variances on Sales</vt:lpstr>
      <vt:lpstr>Mix and Sales Volume Variances on Sales</vt:lpstr>
      <vt:lpstr>Mix and Sales Volume Variances on Sales</vt:lpstr>
      <vt:lpstr>Mix and Sales Volume Variances on Sales</vt:lpstr>
      <vt:lpstr>Mix and Sales Volume Variances on Sales</vt:lpstr>
      <vt:lpstr>Global Air : Sales reporting (question 1)</vt:lpstr>
      <vt:lpstr>Global Air : Sales reporting (question 1)</vt:lpstr>
      <vt:lpstr>Global Air: Variance analysis on sales (1)</vt:lpstr>
      <vt:lpstr>Global Air: Variance analysis on sales (2)</vt:lpstr>
      <vt:lpstr>Intermediary step 1</vt:lpstr>
      <vt:lpstr>Sales mix &amp; sales quantity variances</vt:lpstr>
      <vt:lpstr>Global Air: Variance analysis on sales (1bis)</vt:lpstr>
      <vt:lpstr>Global Air: Variance analysis on sales (1bis)</vt:lpstr>
      <vt:lpstr>Intermediary step 2</vt:lpstr>
      <vt:lpstr>Sales Variance Formulas for Portfolio analysis</vt:lpstr>
      <vt:lpstr>Market size &amp; market share variances</vt:lpstr>
      <vt:lpstr>Global Air: Variance analysis on sales (1ter)</vt:lpstr>
      <vt:lpstr>Detailed variance analysis</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AUDENCIA</dc:creator>
  <cp:lastModifiedBy>SAMBROOK Tim</cp:lastModifiedBy>
  <cp:revision>378</cp:revision>
  <dcterms:created xsi:type="dcterms:W3CDTF">2016-01-04T15:21:51Z</dcterms:created>
  <dcterms:modified xsi:type="dcterms:W3CDTF">2020-05-03T13:51:50Z</dcterms:modified>
</cp:coreProperties>
</file>