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8" r:id="rId3"/>
    <p:sldId id="264" r:id="rId4"/>
    <p:sldId id="265" r:id="rId5"/>
    <p:sldId id="269" r:id="rId6"/>
    <p:sldId id="270" r:id="rId7"/>
    <p:sldId id="271" r:id="rId8"/>
    <p:sldId id="262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71694-872C-48FF-AC2E-04C285D550E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C6642-C7C7-4B35-8A4C-C59454CE3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58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8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14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9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8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65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3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95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45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14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2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3A38-CF96-4A0D-AAED-354D16B665B4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B8EE-C06D-4ECC-B3F2-68F419833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37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1916114"/>
            <a:ext cx="9144000" cy="5013325"/>
          </a:xfrm>
          <a:prstGeom prst="rect">
            <a:avLst/>
          </a:prstGeom>
          <a:solidFill>
            <a:srgbClr val="06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24000" y="1"/>
            <a:ext cx="9144000" cy="184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9460" name="Image 9" descr="ACCRED_2016_BLA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5497514"/>
            <a:ext cx="36068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2193926" y="2205039"/>
            <a:ext cx="8474075" cy="3095625"/>
          </a:xfrm>
        </p:spPr>
        <p:txBody>
          <a:bodyPr anchor="b"/>
          <a:lstStyle>
            <a:lvl1pPr algn="l">
              <a:defRPr sz="3500" cap="all" baseline="0">
                <a:solidFill>
                  <a:schemeClr val="bg1"/>
                </a:solidFill>
                <a:latin typeface="HelveticaNeueLT Std Med" panose="020B0604020202020204" pitchFamily="34" charset="0"/>
              </a:defRPr>
            </a:lvl1pPr>
          </a:lstStyle>
          <a:p>
            <a:pPr>
              <a:defRPr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Management Control</a:t>
            </a:r>
            <a:r>
              <a:rPr lang="fr-FR" dirty="0"/>
              <a:t/>
            </a:r>
            <a:br>
              <a:rPr lang="fr-FR" dirty="0"/>
            </a:br>
            <a:r>
              <a:rPr lang="fr-FR" sz="3200" i="1" dirty="0">
                <a:solidFill>
                  <a:schemeClr val="bg1">
                    <a:lumMod val="75000"/>
                  </a:schemeClr>
                </a:solidFill>
              </a:rPr>
              <a:t>Session 5</a:t>
            </a:r>
            <a:br>
              <a:rPr lang="fr-FR" sz="3200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3200" i="1" dirty="0" err="1" smtClean="0">
                <a:solidFill>
                  <a:schemeClr val="bg1">
                    <a:lumMod val="75000"/>
                  </a:schemeClr>
                </a:solidFill>
              </a:rPr>
              <a:t>Cost</a:t>
            </a:r>
            <a:r>
              <a:rPr lang="fr-FR" sz="3200" i="1" dirty="0" smtClean="0">
                <a:solidFill>
                  <a:schemeClr val="bg1">
                    <a:lumMod val="75000"/>
                  </a:schemeClr>
                </a:solidFill>
              </a:rPr>
              <a:t> of Inventory</a:t>
            </a:r>
            <a:r>
              <a:rPr lang="fr-FR" sz="3200" i="1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fr-FR" sz="3200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3200" i="1" dirty="0">
                <a:solidFill>
                  <a:schemeClr val="bg1">
                    <a:lumMod val="75000"/>
                  </a:schemeClr>
                </a:solidFill>
              </a:rPr>
              <a:t>Semestre </a:t>
            </a:r>
            <a:r>
              <a:rPr lang="fr-FR" sz="3200" i="1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fr-FR" sz="3200" i="1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fr-FR" sz="3200" i="1" dirty="0">
                <a:solidFill>
                  <a:schemeClr val="bg1">
                    <a:lumMod val="75000"/>
                  </a:schemeClr>
                </a:solidFill>
              </a:rPr>
            </a:br>
            <a:endParaRPr lang="fr-FR" sz="3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462" name="Image 13" descr="business-scho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60351"/>
            <a:ext cx="5818188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2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Stock </a:t>
            </a:r>
            <a:r>
              <a:rPr lang="fr-FR" sz="4000" dirty="0" err="1" smtClean="0"/>
              <a:t>Costing</a:t>
            </a:r>
            <a:r>
              <a:rPr lang="fr-FR" sz="4000" dirty="0" smtClean="0"/>
              <a:t> – </a:t>
            </a:r>
            <a:r>
              <a:rPr lang="fr-FR" sz="4000" dirty="0" err="1" smtClean="0"/>
              <a:t>Absorbtion</a:t>
            </a:r>
            <a:r>
              <a:rPr lang="fr-FR" sz="4000" dirty="0" smtClean="0"/>
              <a:t> </a:t>
            </a:r>
            <a:r>
              <a:rPr lang="fr-FR" sz="4000" dirty="0" err="1" smtClean="0"/>
              <a:t>Costing</a:t>
            </a:r>
            <a:r>
              <a:rPr lang="fr-FR" sz="4000" dirty="0"/>
              <a:t>/</a:t>
            </a:r>
            <a:r>
              <a:rPr lang="fr-FR" sz="4000" dirty="0" smtClean="0"/>
              <a:t>Full </a:t>
            </a:r>
            <a:r>
              <a:rPr lang="fr-FR" sz="4000" dirty="0" err="1"/>
              <a:t>C</a:t>
            </a:r>
            <a:r>
              <a:rPr lang="fr-FR" sz="4000" dirty="0" err="1" smtClean="0"/>
              <a:t>osting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Under IFRS/GAAP  the ‘</a:t>
            </a:r>
            <a:r>
              <a:rPr lang="fr-FR" dirty="0" err="1" smtClean="0"/>
              <a:t>price</a:t>
            </a:r>
            <a:r>
              <a:rPr lang="fr-FR" dirty="0" smtClean="0"/>
              <a:t>’(</a:t>
            </a:r>
            <a:r>
              <a:rPr lang="fr-FR" dirty="0" err="1" smtClean="0"/>
              <a:t>cost</a:t>
            </a:r>
            <a:r>
              <a:rPr lang="fr-FR" dirty="0" smtClean="0"/>
              <a:t>) of </a:t>
            </a:r>
            <a:r>
              <a:rPr lang="fr-FR" dirty="0" err="1" smtClean="0"/>
              <a:t>finished</a:t>
            </a:r>
            <a:r>
              <a:rPr lang="fr-FR" dirty="0" smtClean="0"/>
              <a:t> </a:t>
            </a:r>
            <a:r>
              <a:rPr lang="fr-FR" dirty="0" err="1" smtClean="0"/>
              <a:t>goods</a:t>
            </a:r>
            <a:r>
              <a:rPr lang="fr-FR" dirty="0" smtClean="0"/>
              <a:t> </a:t>
            </a:r>
            <a:r>
              <a:rPr lang="fr-FR" dirty="0" err="1" smtClean="0"/>
              <a:t>inventory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calculated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upon</a:t>
            </a:r>
            <a:r>
              <a:rPr lang="fr-FR" dirty="0" smtClean="0"/>
              <a:t> all the inputs gone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 (</a:t>
            </a:r>
            <a:r>
              <a:rPr lang="fr-FR" dirty="0" err="1" smtClean="0"/>
              <a:t>absorbtion</a:t>
            </a:r>
            <a:r>
              <a:rPr lang="fr-FR" dirty="0" smtClean="0"/>
              <a:t> </a:t>
            </a:r>
            <a:r>
              <a:rPr lang="fr-FR" dirty="0" err="1" smtClean="0"/>
              <a:t>costing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as full </a:t>
            </a:r>
            <a:r>
              <a:rPr lang="fr-FR" dirty="0" err="1" smtClean="0"/>
              <a:t>costing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include</a:t>
            </a:r>
            <a:r>
              <a:rPr lang="fr-FR" dirty="0" smtClean="0"/>
              <a:t> Direct Labour, </a:t>
            </a:r>
            <a:r>
              <a:rPr lang="fr-FR" dirty="0" err="1" smtClean="0"/>
              <a:t>Raw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 and </a:t>
            </a:r>
            <a:r>
              <a:rPr lang="fr-FR" dirty="0" err="1" smtClean="0"/>
              <a:t>Overheads</a:t>
            </a:r>
            <a:r>
              <a:rPr lang="fr-FR" dirty="0" smtClean="0"/>
              <a:t> (</a:t>
            </a:r>
            <a:r>
              <a:rPr lang="fr-FR" dirty="0" err="1" smtClean="0"/>
              <a:t>Overheads</a:t>
            </a:r>
            <a:r>
              <a:rPr lang="fr-FR" dirty="0" smtClean="0"/>
              <a:t> </a:t>
            </a:r>
            <a:r>
              <a:rPr lang="fr-FR" dirty="0" err="1" smtClean="0"/>
              <a:t>refers</a:t>
            </a:r>
            <a:r>
              <a:rPr lang="fr-FR" dirty="0" smtClean="0"/>
              <a:t> to all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costs</a:t>
            </a:r>
            <a:r>
              <a:rPr lang="fr-FR" dirty="0" smtClean="0"/>
              <a:t> gone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a </a:t>
            </a:r>
            <a:r>
              <a:rPr lang="fr-FR" dirty="0" err="1" smtClean="0"/>
              <a:t>product</a:t>
            </a:r>
            <a:r>
              <a:rPr lang="fr-FR" dirty="0" smtClean="0"/>
              <a:t> </a:t>
            </a:r>
            <a:r>
              <a:rPr lang="fr-FR" dirty="0" err="1" smtClean="0"/>
              <a:t>eg</a:t>
            </a:r>
            <a:r>
              <a:rPr lang="fr-FR" dirty="0" smtClean="0"/>
              <a:t> </a:t>
            </a:r>
            <a:r>
              <a:rPr lang="fr-FR" dirty="0" err="1" smtClean="0"/>
              <a:t>electricity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All </a:t>
            </a:r>
            <a:r>
              <a:rPr lang="fr-FR" dirty="0" err="1" smtClean="0"/>
              <a:t>costs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variable or </a:t>
            </a:r>
            <a:r>
              <a:rPr lang="fr-FR" dirty="0" err="1" smtClean="0"/>
              <a:t>fixed</a:t>
            </a:r>
            <a:r>
              <a:rPr lang="fr-FR" dirty="0" smtClean="0"/>
              <a:t> are </a:t>
            </a:r>
            <a:r>
              <a:rPr lang="fr-FR" dirty="0" err="1" smtClean="0"/>
              <a:t>included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8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0" y="285751"/>
            <a:ext cx="7753350" cy="758825"/>
          </a:xfrm>
        </p:spPr>
        <p:txBody>
          <a:bodyPr>
            <a:normAutofit/>
          </a:bodyPr>
          <a:lstStyle/>
          <a:p>
            <a:r>
              <a:rPr lang="en-GB" altLang="fr-FR" dirty="0"/>
              <a:t>V</a:t>
            </a:r>
            <a:r>
              <a:rPr lang="en-GB" altLang="fr-FR" dirty="0" smtClean="0"/>
              <a:t>ariable Cost Method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166938" y="1357314"/>
            <a:ext cx="8229600" cy="4261679"/>
          </a:xfrm>
        </p:spPr>
        <p:txBody>
          <a:bodyPr>
            <a:spAutoFit/>
          </a:bodyPr>
          <a:lstStyle/>
          <a:p>
            <a:r>
              <a:rPr lang="en-GB" altLang="fr-FR" sz="2400" dirty="0">
                <a:solidFill>
                  <a:srgbClr val="FF0000"/>
                </a:solidFill>
              </a:rPr>
              <a:t>Variable costing</a:t>
            </a:r>
            <a:r>
              <a:rPr lang="en-GB" altLang="fr-FR" sz="2400" dirty="0"/>
              <a:t> (also called </a:t>
            </a:r>
            <a:r>
              <a:rPr lang="en-GB" altLang="fr-FR" sz="2400" dirty="0">
                <a:solidFill>
                  <a:srgbClr val="FF0000"/>
                </a:solidFill>
              </a:rPr>
              <a:t>direct costing</a:t>
            </a:r>
            <a:r>
              <a:rPr lang="en-GB" altLang="fr-FR" sz="2400" dirty="0"/>
              <a:t>) and </a:t>
            </a:r>
            <a:r>
              <a:rPr lang="en-GB" altLang="fr-FR" sz="2400" dirty="0">
                <a:solidFill>
                  <a:srgbClr val="FF0000"/>
                </a:solidFill>
              </a:rPr>
              <a:t>absorption costing </a:t>
            </a:r>
            <a:r>
              <a:rPr lang="en-GB" altLang="fr-FR" sz="2400" dirty="0"/>
              <a:t>(also called </a:t>
            </a:r>
            <a:r>
              <a:rPr lang="en-GB" altLang="fr-FR" sz="2400" dirty="0">
                <a:solidFill>
                  <a:srgbClr val="FF0000"/>
                </a:solidFill>
              </a:rPr>
              <a:t>full costing</a:t>
            </a:r>
            <a:r>
              <a:rPr lang="en-GB" altLang="fr-FR" sz="2400" dirty="0"/>
              <a:t>)</a:t>
            </a:r>
            <a:r>
              <a:rPr lang="en-GB" altLang="fr-FR" sz="2400" dirty="0">
                <a:solidFill>
                  <a:srgbClr val="FF0000"/>
                </a:solidFill>
              </a:rPr>
              <a:t> </a:t>
            </a:r>
            <a:r>
              <a:rPr lang="en-GB" altLang="fr-FR" sz="2400" dirty="0"/>
              <a:t>methods differences are based on the treatment of fixed manufacturing overhead.</a:t>
            </a:r>
          </a:p>
          <a:p>
            <a:r>
              <a:rPr lang="en-GB" altLang="fr-FR" sz="2400" dirty="0"/>
              <a:t>Under variable costing, fixed manufacturing overhead costs are excluded from stock costs. Fixed costs are charged to the P&amp;L (as period costs).</a:t>
            </a:r>
          </a:p>
          <a:p>
            <a:r>
              <a:rPr lang="en-GB" altLang="fr-FR" sz="2400" dirty="0"/>
              <a:t>Under absorption costing, all production costs including fixed costs are stock costs and become expenses when a sale occurs.</a:t>
            </a:r>
          </a:p>
          <a:p>
            <a:endParaRPr lang="en-GB" altLang="fr-FR" sz="2400" dirty="0"/>
          </a:p>
          <a:p>
            <a:endParaRPr lang="en-GB" altLang="fr-FR" sz="2400" dirty="0"/>
          </a:p>
          <a:p>
            <a:pPr>
              <a:spcBef>
                <a:spcPct val="0"/>
              </a:spcBef>
            </a:pPr>
            <a:endParaRPr lang="en-GB" altLang="fr-F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49805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0" y="285751"/>
            <a:ext cx="7753350" cy="758825"/>
          </a:xfrm>
        </p:spPr>
        <p:txBody>
          <a:bodyPr>
            <a:normAutofit/>
          </a:bodyPr>
          <a:lstStyle/>
          <a:p>
            <a:r>
              <a:rPr lang="en-GB" altLang="fr-FR" dirty="0" smtClean="0"/>
              <a:t>Stock-Costing 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166938" y="1357314"/>
            <a:ext cx="8229600" cy="3136243"/>
          </a:xfrm>
        </p:spPr>
        <p:txBody>
          <a:bodyPr>
            <a:spAutoFit/>
          </a:bodyPr>
          <a:lstStyle/>
          <a:p>
            <a:r>
              <a:rPr lang="en-GB" altLang="fr-FR" sz="2400" dirty="0"/>
              <a:t>In practice this means that under variable costing, the cost per unit is the same for opening stock, total cost of manufacturing and closing costs</a:t>
            </a:r>
          </a:p>
          <a:p>
            <a:endParaRPr lang="en-GB" altLang="fr-FR" sz="2400" dirty="0"/>
          </a:p>
          <a:p>
            <a:r>
              <a:rPr lang="en-GB" altLang="fr-FR" sz="2400" dirty="0"/>
              <a:t>For full costing the opening stock will have a different cost per unit to the closing stock.</a:t>
            </a:r>
          </a:p>
          <a:p>
            <a:endParaRPr lang="en-GB" altLang="fr-FR" sz="2400" dirty="0"/>
          </a:p>
          <a:p>
            <a:pPr>
              <a:spcBef>
                <a:spcPct val="0"/>
              </a:spcBef>
            </a:pPr>
            <a:endParaRPr lang="en-GB" altLang="fr-F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90034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Full Costing Method of estimating Cost per Unit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dirty="0" err="1" smtClean="0"/>
              <a:t>Incentive</a:t>
            </a:r>
            <a:r>
              <a:rPr lang="fr-FR" altLang="fr-FR" dirty="0" smtClean="0"/>
              <a:t> to </a:t>
            </a:r>
            <a:r>
              <a:rPr lang="fr-FR" altLang="fr-FR" dirty="0" err="1" smtClean="0"/>
              <a:t>overproduce</a:t>
            </a:r>
            <a:endParaRPr lang="fr-FR" altLang="fr-FR" dirty="0" smtClean="0"/>
          </a:p>
          <a:p>
            <a:pPr marL="0" indent="0">
              <a:buNone/>
            </a:pPr>
            <a:endParaRPr lang="fr-FR" altLang="fr-FR" dirty="0" smtClean="0"/>
          </a:p>
          <a:p>
            <a:pPr marL="0" indent="0">
              <a:buNone/>
            </a:pPr>
            <a:r>
              <a:rPr lang="fr-FR" altLang="fr-FR" dirty="0" smtClean="0"/>
              <a:t>Managers </a:t>
            </a:r>
            <a:r>
              <a:rPr lang="fr-FR" altLang="fr-FR" dirty="0" err="1" smtClean="0"/>
              <a:t>can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reduce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their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costs</a:t>
            </a:r>
            <a:r>
              <a:rPr lang="fr-FR" altLang="fr-FR" dirty="0" smtClean="0"/>
              <a:t> by </a:t>
            </a:r>
            <a:r>
              <a:rPr lang="fr-FR" altLang="fr-FR" dirty="0" err="1" smtClean="0"/>
              <a:t>producing</a:t>
            </a:r>
            <a:r>
              <a:rPr lang="fr-FR" altLang="fr-FR" dirty="0" smtClean="0"/>
              <a:t> more </a:t>
            </a:r>
            <a:r>
              <a:rPr lang="fr-FR" altLang="fr-FR" dirty="0" err="1" smtClean="0"/>
              <a:t>than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they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can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sell</a:t>
            </a:r>
            <a:r>
              <a:rPr lang="fr-FR" altLang="fr-FR" dirty="0" smtClean="0"/>
              <a:t>!!!</a:t>
            </a:r>
          </a:p>
          <a:p>
            <a:pPr marL="0" indent="0">
              <a:buNone/>
            </a:pP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100313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Full Costing Method of estimating Cost per Unit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smtClean="0"/>
              <a:t>Fixed costs are spread over more units, which reduce the cost per unit.</a:t>
            </a:r>
          </a:p>
          <a:p>
            <a:pPr marL="0" indent="0">
              <a:buNone/>
            </a:pPr>
            <a:endParaRPr lang="fr-FR" altLang="fr-FR" smtClean="0"/>
          </a:p>
          <a:p>
            <a:pPr marL="0" indent="0">
              <a:buNone/>
            </a:pPr>
            <a:r>
              <a:rPr lang="fr-FR" altLang="fr-FR" smtClean="0"/>
              <a:t>Some Fixed Costs are now allocated to inventory.</a:t>
            </a:r>
          </a:p>
          <a:p>
            <a:pPr marL="0" indent="0">
              <a:buNone/>
            </a:pPr>
            <a:r>
              <a:rPr lang="fr-FR" altLang="fr-FR" smtClean="0"/>
              <a:t>So they do not appear in the Profit and Loss Account (Matching Principle)</a:t>
            </a:r>
          </a:p>
        </p:txBody>
      </p:sp>
    </p:spTree>
    <p:extLst>
      <p:ext uri="{BB962C8B-B14F-4D97-AF65-F5344CB8AC3E}">
        <p14:creationId xmlns:p14="http://schemas.microsoft.com/office/powerpoint/2010/main" val="9349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75" y="214313"/>
            <a:ext cx="7753350" cy="698500"/>
          </a:xfrm>
          <a:noFill/>
        </p:spPr>
        <p:txBody>
          <a:bodyPr/>
          <a:lstStyle/>
          <a:p>
            <a:r>
              <a:rPr lang="en-GB" altLang="fr-FR" smtClean="0"/>
              <a:t>Stock Build-up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484313"/>
            <a:ext cx="8332787" cy="3615862"/>
          </a:xfrm>
        </p:spPr>
        <p:txBody>
          <a:bodyPr>
            <a:spAutoFit/>
          </a:bodyPr>
          <a:lstStyle/>
          <a:p>
            <a:r>
              <a:rPr lang="en-GB" altLang="fr-FR" sz="2600" dirty="0"/>
              <a:t>Some undesirable effects of producing for stock:</a:t>
            </a:r>
          </a:p>
          <a:p>
            <a:pPr lvl="1"/>
            <a:r>
              <a:rPr lang="en-GB" altLang="fr-FR" sz="2600" dirty="0"/>
              <a:t>Extra costs is storage, waste </a:t>
            </a:r>
            <a:r>
              <a:rPr lang="en-GB" altLang="fr-FR" sz="2600" dirty="0" err="1"/>
              <a:t>etc</a:t>
            </a:r>
            <a:endParaRPr lang="en-GB" altLang="fr-FR" sz="2600" dirty="0"/>
          </a:p>
          <a:p>
            <a:pPr lvl="1"/>
            <a:r>
              <a:rPr lang="en-GB" altLang="fr-FR" sz="2600" dirty="0" smtClean="0"/>
              <a:t>A </a:t>
            </a:r>
            <a:r>
              <a:rPr lang="en-GB" altLang="fr-FR" sz="2600" dirty="0"/>
              <a:t>plant manager may accept a particular order to increase production, even though another plant in the same company is better suited to handle that order.</a:t>
            </a:r>
          </a:p>
          <a:p>
            <a:pPr lvl="1"/>
            <a:r>
              <a:rPr lang="en-GB" altLang="fr-FR" sz="2600" dirty="0"/>
              <a:t>A plant manager may defer maintenance in order to meet higher production.</a:t>
            </a:r>
          </a:p>
          <a:p>
            <a:endParaRPr lang="en-GB" altLang="fr-FR" sz="2000" dirty="0"/>
          </a:p>
          <a:p>
            <a:endParaRPr lang="en-GB" altLang="fr-FR" sz="2000" dirty="0"/>
          </a:p>
        </p:txBody>
      </p:sp>
    </p:spTree>
    <p:extLst>
      <p:ext uri="{BB962C8B-B14F-4D97-AF65-F5344CB8AC3E}">
        <p14:creationId xmlns:p14="http://schemas.microsoft.com/office/powerpoint/2010/main" val="105805877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160" y="285751"/>
            <a:ext cx="8854440" cy="758825"/>
          </a:xfrm>
          <a:noFill/>
        </p:spPr>
        <p:txBody>
          <a:bodyPr>
            <a:normAutofit fontScale="90000"/>
          </a:bodyPr>
          <a:lstStyle/>
          <a:p>
            <a:r>
              <a:rPr lang="en-GB" altLang="fr-FR" dirty="0" smtClean="0"/>
              <a:t>Stock-Costing Methods - Variable Costing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80160" y="1044576"/>
            <a:ext cx="9116378" cy="2803844"/>
          </a:xfr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altLang="fr-FR" sz="2400" dirty="0" smtClean="0"/>
              <a:t>	So in evaluating cost </a:t>
            </a:r>
            <a:r>
              <a:rPr lang="en-GB" altLang="fr-FR" sz="2400" dirty="0" err="1" smtClean="0"/>
              <a:t>centers</a:t>
            </a:r>
            <a:r>
              <a:rPr lang="en-GB" altLang="fr-FR" sz="2400" dirty="0" smtClean="0"/>
              <a:t>, senior managers will generally use variable costing rather than then full costing method, as this enables better control.</a:t>
            </a:r>
          </a:p>
          <a:p>
            <a:pPr>
              <a:buFontTx/>
              <a:buNone/>
            </a:pPr>
            <a:endParaRPr lang="en-GB" altLang="fr-FR" sz="2400" dirty="0"/>
          </a:p>
          <a:p>
            <a:pPr>
              <a:buFontTx/>
              <a:buNone/>
            </a:pPr>
            <a:r>
              <a:rPr lang="en-GB" altLang="fr-FR" sz="2400" dirty="0" smtClean="0"/>
              <a:t>	There is an added advantage in that it is easier to calculate!</a:t>
            </a:r>
            <a:endParaRPr lang="en-GB" altLang="fr-FR" sz="2400" dirty="0"/>
          </a:p>
          <a:p>
            <a:endParaRPr lang="en-GB" altLang="fr-FR" sz="2400" dirty="0"/>
          </a:p>
          <a:p>
            <a:pPr>
              <a:spcBef>
                <a:spcPct val="0"/>
              </a:spcBef>
            </a:pPr>
            <a:endParaRPr lang="en-GB" altLang="fr-F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88903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160" y="285751"/>
            <a:ext cx="8854440" cy="758825"/>
          </a:xfrm>
          <a:noFill/>
        </p:spPr>
        <p:txBody>
          <a:bodyPr>
            <a:normAutofit/>
          </a:bodyPr>
          <a:lstStyle/>
          <a:p>
            <a:r>
              <a:rPr lang="en-GB" altLang="fr-FR" dirty="0" smtClean="0"/>
              <a:t>Case Study: Glass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662021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393</Words>
  <Application>Microsoft Office PowerPoint</Application>
  <PresentationFormat>Grand écran</PresentationFormat>
  <Paragraphs>35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HelveticaNeueLT Std Med</vt:lpstr>
      <vt:lpstr>Thème Office</vt:lpstr>
      <vt:lpstr> Management Control Session 5 Cost of Inventory Semestre 3 </vt:lpstr>
      <vt:lpstr>Stock Costing – Absorbtion Costing/Full Costing</vt:lpstr>
      <vt:lpstr>Variable Cost Method</vt:lpstr>
      <vt:lpstr>Stock-Costing Methods</vt:lpstr>
      <vt:lpstr>Full Costing Method of estimating Cost per Unit</vt:lpstr>
      <vt:lpstr>Full Costing Method of estimating Cost per Unit</vt:lpstr>
      <vt:lpstr>Stock Build-up</vt:lpstr>
      <vt:lpstr>Stock-Costing Methods - Variable Costing</vt:lpstr>
      <vt:lpstr>Case Study: Glass</vt:lpstr>
    </vt:vector>
  </TitlesOfParts>
  <Company>AUDENCIA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Stock-Costing Methods</dc:title>
  <dc:creator>SAMBROOK Tim</dc:creator>
  <cp:lastModifiedBy>SAMBROOK Tim</cp:lastModifiedBy>
  <cp:revision>11</cp:revision>
  <dcterms:created xsi:type="dcterms:W3CDTF">2018-10-12T13:23:11Z</dcterms:created>
  <dcterms:modified xsi:type="dcterms:W3CDTF">2020-03-27T16:13:44Z</dcterms:modified>
</cp:coreProperties>
</file>