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F79D9B3-2F08-41C4-B27B-533A0B32CB39}">
  <a:tblStyle styleId="{6F79D9B3-2F08-41C4-B27B-533A0B32CB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3BB9FDC-7022-496F-AE70-2CD71400A762}"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327c034e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327c034e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27c034e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27c034e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327c034e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327c034e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30f0ed38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30f0ed3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327c034e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327c034e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327c034e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327c034e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327c034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327c034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27c034e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27c034e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327c034e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327c034e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327c034e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327c034e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30f0ed3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30f0ed3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327c034e3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327c034e3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327c034e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327c034e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327c034e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327c034e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30f0ed38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30f0ed38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327c034e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327c034e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327c034e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327c034e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327c034e3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327c034e3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30f0ed38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30f0ed38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327c034e3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27c034e3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327c034e3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327c034e3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30f0ed3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30f0ed3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730f0ed38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30f0ed38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327c034e3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327c034e3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730f0ed3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30f0ed3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327c034e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327c034e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7327c034e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7327c034e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7327c034e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7327c034e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730f0ed3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30f0ed3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30f0ed38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30f0ed38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30f0ed3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30f0ed3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30f0ed38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30f0ed38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30f0ed38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30f0ed38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327c034e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327c034e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27c034e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27c034e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hyperlink" Target="http://www.flaticon.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Predictive Factors of Dementia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CKME136 Capstone Presentation</a:t>
            </a:r>
            <a:endParaRPr/>
          </a:p>
          <a:p>
            <a:pPr indent="0" lvl="0" marL="0" rtl="0" algn="ctr">
              <a:spcBef>
                <a:spcPts val="0"/>
              </a:spcBef>
              <a:spcAft>
                <a:spcPts val="0"/>
              </a:spcAft>
              <a:buNone/>
            </a:pPr>
            <a:r>
              <a:rPr lang="en"/>
              <a:t>Alexander Wong (500 390 804)</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Analysis &amp; Data Cleansing</a:t>
            </a:r>
            <a:endParaRPr/>
          </a:p>
        </p:txBody>
      </p:sp>
      <p:sp>
        <p:nvSpPr>
          <p:cNvPr id="163" name="Google Shape;163;p22"/>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Outliers</a:t>
            </a:r>
            <a:endParaRPr b="1" sz="2000">
              <a:solidFill>
                <a:srgbClr val="434343"/>
              </a:solidFill>
            </a:endParaRPr>
          </a:p>
        </p:txBody>
      </p:sp>
      <p:sp>
        <p:nvSpPr>
          <p:cNvPr id="164" name="Google Shape;164;p22"/>
          <p:cNvSpPr txBox="1"/>
          <p:nvPr>
            <p:ph idx="1" type="body"/>
          </p:nvPr>
        </p:nvSpPr>
        <p:spPr>
          <a:xfrm>
            <a:off x="311700" y="127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2"/>
          <p:cNvPicPr preferRelativeResize="0"/>
          <p:nvPr/>
        </p:nvPicPr>
        <p:blipFill>
          <a:blip r:embed="rId3">
            <a:alphaModFix/>
          </a:blip>
          <a:stretch>
            <a:fillRect/>
          </a:stretch>
        </p:blipFill>
        <p:spPr>
          <a:xfrm>
            <a:off x="4728900" y="1271725"/>
            <a:ext cx="3812376" cy="3734861"/>
          </a:xfrm>
          <a:prstGeom prst="rect">
            <a:avLst/>
          </a:prstGeom>
          <a:noFill/>
          <a:ln>
            <a:noFill/>
          </a:ln>
        </p:spPr>
      </p:pic>
      <p:pic>
        <p:nvPicPr>
          <p:cNvPr id="166" name="Google Shape;166;p22"/>
          <p:cNvPicPr preferRelativeResize="0"/>
          <p:nvPr/>
        </p:nvPicPr>
        <p:blipFill>
          <a:blip r:embed="rId4">
            <a:alphaModFix/>
          </a:blip>
          <a:stretch>
            <a:fillRect/>
          </a:stretch>
        </p:blipFill>
        <p:spPr>
          <a:xfrm>
            <a:off x="311700" y="1271725"/>
            <a:ext cx="3812376" cy="3696100"/>
          </a:xfrm>
          <a:prstGeom prst="rect">
            <a:avLst/>
          </a:prstGeom>
          <a:noFill/>
          <a:ln>
            <a:noFill/>
          </a:ln>
        </p:spPr>
      </p:pic>
      <p:sp>
        <p:nvSpPr>
          <p:cNvPr id="167" name="Google Shape;167;p22"/>
          <p:cNvSpPr/>
          <p:nvPr/>
        </p:nvSpPr>
        <p:spPr>
          <a:xfrm>
            <a:off x="346825" y="1271725"/>
            <a:ext cx="1229700" cy="906600"/>
          </a:xfrm>
          <a:prstGeom prst="rect">
            <a:avLst/>
          </a:prstGeom>
          <a:noFill/>
          <a:ln cap="flat" cmpd="sng" w="9525">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6061825" y="3162672"/>
            <a:ext cx="1229700" cy="906600"/>
          </a:xfrm>
          <a:prstGeom prst="rect">
            <a:avLst/>
          </a:prstGeom>
          <a:noFill/>
          <a:ln cap="flat" cmpd="sng" w="9525">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346825" y="3100525"/>
            <a:ext cx="1229700" cy="906600"/>
          </a:xfrm>
          <a:prstGeom prst="rect">
            <a:avLst/>
          </a:prstGeom>
          <a:no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7398292" y="1271725"/>
            <a:ext cx="1229700" cy="906600"/>
          </a:xfrm>
          <a:prstGeom prst="rect">
            <a:avLst/>
          </a:prstGeom>
          <a:no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6537300" y="105400"/>
            <a:ext cx="498600" cy="267000"/>
          </a:xfrm>
          <a:prstGeom prst="homePlat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172" name="Google Shape;172;p22"/>
          <p:cNvSpPr/>
          <p:nvPr/>
        </p:nvSpPr>
        <p:spPr>
          <a:xfrm>
            <a:off x="6935606"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173" name="Google Shape;173;p22"/>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174" name="Google Shape;174;p22"/>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175" name="Google Shape;175;p22"/>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176" name="Google Shape;176;p22"/>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177" name="Google Shape;17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Analysis &amp; Data Cleansing</a:t>
            </a:r>
            <a:endParaRPr/>
          </a:p>
        </p:txBody>
      </p:sp>
      <p:sp>
        <p:nvSpPr>
          <p:cNvPr id="183" name="Google Shape;183;p23"/>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Bivariate Analysis</a:t>
            </a:r>
            <a:endParaRPr b="1" sz="2000">
              <a:solidFill>
                <a:srgbClr val="434343"/>
              </a:solidFill>
            </a:endParaRPr>
          </a:p>
        </p:txBody>
      </p:sp>
      <p:sp>
        <p:nvSpPr>
          <p:cNvPr id="184" name="Google Shape;184;p23"/>
          <p:cNvSpPr txBox="1"/>
          <p:nvPr>
            <p:ph idx="1" type="body"/>
          </p:nvPr>
        </p:nvSpPr>
        <p:spPr>
          <a:xfrm>
            <a:off x="311700" y="127172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Noteworthy relationships:</a:t>
            </a:r>
            <a:endParaRPr/>
          </a:p>
          <a:p>
            <a:pPr indent="-342900" lvl="0" marL="457200" rtl="0" algn="l">
              <a:spcBef>
                <a:spcPts val="1600"/>
              </a:spcBef>
              <a:spcAft>
                <a:spcPts val="0"/>
              </a:spcAft>
              <a:buSzPts val="1800"/>
              <a:buChar char="●"/>
            </a:pPr>
            <a:r>
              <a:rPr lang="en"/>
              <a:t>S</a:t>
            </a:r>
            <a:r>
              <a:rPr lang="en"/>
              <a:t>trong negative correlation between EDUC and SES. </a:t>
            </a:r>
            <a:endParaRPr/>
          </a:p>
          <a:p>
            <a:pPr indent="-342900" lvl="0" marL="457200" rtl="0" algn="l">
              <a:spcBef>
                <a:spcPts val="0"/>
              </a:spcBef>
              <a:spcAft>
                <a:spcPts val="0"/>
              </a:spcAft>
              <a:buSzPts val="1800"/>
              <a:buChar char="●"/>
            </a:pPr>
            <a:r>
              <a:rPr lang="en"/>
              <a:t>Very strong negative correlation between the eTIV and ASF</a:t>
            </a:r>
            <a:endParaRPr/>
          </a:p>
          <a:p>
            <a:pPr indent="-342900" lvl="0" marL="457200" rtl="0" algn="l">
              <a:spcBef>
                <a:spcPts val="0"/>
              </a:spcBef>
              <a:spcAft>
                <a:spcPts val="0"/>
              </a:spcAft>
              <a:buSzPts val="1800"/>
              <a:buChar char="●"/>
            </a:pPr>
            <a:r>
              <a:rPr lang="en"/>
              <a:t>Moderate correlation between MMSE and CDR</a:t>
            </a:r>
            <a:endParaRPr/>
          </a:p>
        </p:txBody>
      </p:sp>
      <p:pic>
        <p:nvPicPr>
          <p:cNvPr id="185" name="Google Shape;185;p23"/>
          <p:cNvPicPr preferRelativeResize="0"/>
          <p:nvPr/>
        </p:nvPicPr>
        <p:blipFill>
          <a:blip r:embed="rId3">
            <a:alphaModFix/>
          </a:blip>
          <a:stretch>
            <a:fillRect/>
          </a:stretch>
        </p:blipFill>
        <p:spPr>
          <a:xfrm>
            <a:off x="4679400" y="1271725"/>
            <a:ext cx="4152900" cy="2305050"/>
          </a:xfrm>
          <a:prstGeom prst="rect">
            <a:avLst/>
          </a:prstGeom>
          <a:noFill/>
          <a:ln>
            <a:noFill/>
          </a:ln>
        </p:spPr>
      </p:pic>
      <p:sp>
        <p:nvSpPr>
          <p:cNvPr id="186" name="Google Shape;186;p23"/>
          <p:cNvSpPr/>
          <p:nvPr/>
        </p:nvSpPr>
        <p:spPr>
          <a:xfrm>
            <a:off x="6537300" y="105400"/>
            <a:ext cx="498600" cy="267000"/>
          </a:xfrm>
          <a:prstGeom prst="homePlat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187" name="Google Shape;187;p23"/>
          <p:cNvSpPr/>
          <p:nvPr/>
        </p:nvSpPr>
        <p:spPr>
          <a:xfrm>
            <a:off x="6935606"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188" name="Google Shape;188;p23"/>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189" name="Google Shape;189;p23"/>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190" name="Google Shape;190;p23"/>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191" name="Google Shape;191;p23"/>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192" name="Google Shape;1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Analysis &amp; Data Cleansing</a:t>
            </a:r>
            <a:endParaRPr/>
          </a:p>
        </p:txBody>
      </p:sp>
      <p:sp>
        <p:nvSpPr>
          <p:cNvPr id="198" name="Google Shape;198;p24"/>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Class Imbalance</a:t>
            </a:r>
            <a:endParaRPr b="1" sz="2000">
              <a:solidFill>
                <a:srgbClr val="434343"/>
              </a:solidFill>
            </a:endParaRPr>
          </a:p>
        </p:txBody>
      </p:sp>
      <p:sp>
        <p:nvSpPr>
          <p:cNvPr id="199" name="Google Shape;199;p24"/>
          <p:cNvSpPr txBox="1"/>
          <p:nvPr>
            <p:ph idx="1" type="body"/>
          </p:nvPr>
        </p:nvSpPr>
        <p:spPr>
          <a:xfrm>
            <a:off x="311700" y="127172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Considering that the 'Converted' subjects are technically</a:t>
            </a:r>
            <a:r>
              <a:rPr lang="en"/>
              <a:t> </a:t>
            </a:r>
            <a:r>
              <a:rPr lang="en"/>
              <a:t>'Demented'</a:t>
            </a:r>
            <a:endParaRPr/>
          </a:p>
          <a:p>
            <a:pPr indent="-342900" lvl="0" marL="457200" rtl="0" algn="l">
              <a:spcBef>
                <a:spcPts val="0"/>
              </a:spcBef>
              <a:spcAft>
                <a:spcPts val="0"/>
              </a:spcAft>
              <a:buSzPts val="1800"/>
              <a:buChar char="●"/>
            </a:pPr>
            <a:r>
              <a:rPr lang="en"/>
              <a:t>No balancing required</a:t>
            </a:r>
            <a:endParaRPr/>
          </a:p>
        </p:txBody>
      </p:sp>
      <p:pic>
        <p:nvPicPr>
          <p:cNvPr id="200" name="Google Shape;200;p24"/>
          <p:cNvPicPr preferRelativeResize="0"/>
          <p:nvPr/>
        </p:nvPicPr>
        <p:blipFill>
          <a:blip r:embed="rId3">
            <a:alphaModFix/>
          </a:blip>
          <a:stretch>
            <a:fillRect/>
          </a:stretch>
        </p:blipFill>
        <p:spPr>
          <a:xfrm>
            <a:off x="5596975" y="1408125"/>
            <a:ext cx="2379250" cy="2327249"/>
          </a:xfrm>
          <a:prstGeom prst="rect">
            <a:avLst/>
          </a:prstGeom>
          <a:noFill/>
          <a:ln>
            <a:noFill/>
          </a:ln>
        </p:spPr>
      </p:pic>
      <p:sp>
        <p:nvSpPr>
          <p:cNvPr id="201" name="Google Shape;201;p24"/>
          <p:cNvSpPr/>
          <p:nvPr/>
        </p:nvSpPr>
        <p:spPr>
          <a:xfrm>
            <a:off x="6537300" y="105400"/>
            <a:ext cx="498600" cy="267000"/>
          </a:xfrm>
          <a:prstGeom prst="homePlat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02" name="Google Shape;202;p24"/>
          <p:cNvSpPr/>
          <p:nvPr/>
        </p:nvSpPr>
        <p:spPr>
          <a:xfrm>
            <a:off x="6935606"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203" name="Google Shape;203;p24"/>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204" name="Google Shape;204;p24"/>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205" name="Google Shape;205;p24"/>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206" name="Google Shape;206;p24"/>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207" name="Google Shape;20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65500" y="16903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213" name="Google Shape;213;p2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Subsetting</a:t>
            </a:r>
            <a:endParaRPr/>
          </a:p>
          <a:p>
            <a:pPr indent="-342900" lvl="0" marL="457200" rtl="0" algn="l">
              <a:spcBef>
                <a:spcPts val="0"/>
              </a:spcBef>
              <a:spcAft>
                <a:spcPts val="0"/>
              </a:spcAft>
              <a:buSzPts val="1800"/>
              <a:buChar char="●"/>
            </a:pPr>
            <a:r>
              <a:rPr lang="en"/>
              <a:t>Normalization</a:t>
            </a:r>
            <a:endParaRPr/>
          </a:p>
          <a:p>
            <a:pPr indent="-342900" lvl="0" marL="457200" rtl="0" algn="l">
              <a:spcBef>
                <a:spcPts val="0"/>
              </a:spcBef>
              <a:spcAft>
                <a:spcPts val="0"/>
              </a:spcAft>
              <a:buSzPts val="1800"/>
              <a:buChar char="●"/>
            </a:pPr>
            <a:r>
              <a:rPr lang="en"/>
              <a:t>Clustering</a:t>
            </a:r>
            <a:endParaRPr/>
          </a:p>
        </p:txBody>
      </p:sp>
      <p:sp>
        <p:nvSpPr>
          <p:cNvPr id="214" name="Google Shape;21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20" name="Google Shape;220;p26"/>
          <p:cNvSpPr txBox="1"/>
          <p:nvPr>
            <p:ph idx="1" type="body"/>
          </p:nvPr>
        </p:nvSpPr>
        <p:spPr>
          <a:xfrm>
            <a:off x="311700" y="127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MMSE Scores by Group</a:t>
            </a:r>
            <a:endParaRPr/>
          </a:p>
        </p:txBody>
      </p:sp>
      <p:pic>
        <p:nvPicPr>
          <p:cNvPr id="221" name="Google Shape;221;p26"/>
          <p:cNvPicPr preferRelativeResize="0"/>
          <p:nvPr/>
        </p:nvPicPr>
        <p:blipFill>
          <a:blip r:embed="rId3">
            <a:alphaModFix/>
          </a:blip>
          <a:stretch>
            <a:fillRect/>
          </a:stretch>
        </p:blipFill>
        <p:spPr>
          <a:xfrm>
            <a:off x="2293350" y="1806625"/>
            <a:ext cx="4152900" cy="2762250"/>
          </a:xfrm>
          <a:prstGeom prst="rect">
            <a:avLst/>
          </a:prstGeom>
          <a:noFill/>
          <a:ln>
            <a:noFill/>
          </a:ln>
        </p:spPr>
      </p:pic>
      <p:sp>
        <p:nvSpPr>
          <p:cNvPr id="222" name="Google Shape;222;p26"/>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Subsetting</a:t>
            </a:r>
            <a:endParaRPr b="1" sz="2000">
              <a:solidFill>
                <a:srgbClr val="434343"/>
              </a:solidFill>
            </a:endParaRPr>
          </a:p>
        </p:txBody>
      </p:sp>
      <p:sp>
        <p:nvSpPr>
          <p:cNvPr id="223" name="Google Shape;223;p26"/>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24" name="Google Shape;224;p26"/>
          <p:cNvSpPr/>
          <p:nvPr/>
        </p:nvSpPr>
        <p:spPr>
          <a:xfrm>
            <a:off x="6935606"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225" name="Google Shape;225;p26"/>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226" name="Google Shape;226;p26"/>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227" name="Google Shape;227;p26"/>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228" name="Google Shape;228;p26"/>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229" name="Google Shape;22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35" name="Google Shape;235;p27"/>
          <p:cNvSpPr txBox="1"/>
          <p:nvPr>
            <p:ph idx="1" type="body"/>
          </p:nvPr>
        </p:nvSpPr>
        <p:spPr>
          <a:xfrm>
            <a:off x="311700" y="127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Subjects labeled converted should actually be ‘Nondemented’ on the first visit</a:t>
            </a:r>
            <a:endParaRPr/>
          </a:p>
        </p:txBody>
      </p:sp>
      <p:sp>
        <p:nvSpPr>
          <p:cNvPr id="236" name="Google Shape;236;p27"/>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Subsetting</a:t>
            </a:r>
            <a:endParaRPr b="1" sz="2000">
              <a:solidFill>
                <a:srgbClr val="434343"/>
              </a:solidFill>
            </a:endParaRPr>
          </a:p>
        </p:txBody>
      </p:sp>
      <p:pic>
        <p:nvPicPr>
          <p:cNvPr id="237" name="Google Shape;237;p27"/>
          <p:cNvPicPr preferRelativeResize="0"/>
          <p:nvPr/>
        </p:nvPicPr>
        <p:blipFill>
          <a:blip r:embed="rId3">
            <a:alphaModFix/>
          </a:blip>
          <a:stretch>
            <a:fillRect/>
          </a:stretch>
        </p:blipFill>
        <p:spPr>
          <a:xfrm>
            <a:off x="311700" y="1955913"/>
            <a:ext cx="8520600" cy="1092385"/>
          </a:xfrm>
          <a:prstGeom prst="rect">
            <a:avLst/>
          </a:prstGeom>
          <a:noFill/>
          <a:ln>
            <a:noFill/>
          </a:ln>
        </p:spPr>
      </p:pic>
      <p:pic>
        <p:nvPicPr>
          <p:cNvPr id="238" name="Google Shape;238;p27"/>
          <p:cNvPicPr preferRelativeResize="0"/>
          <p:nvPr/>
        </p:nvPicPr>
        <p:blipFill>
          <a:blip r:embed="rId4">
            <a:alphaModFix/>
          </a:blip>
          <a:stretch>
            <a:fillRect/>
          </a:stretch>
        </p:blipFill>
        <p:spPr>
          <a:xfrm>
            <a:off x="3675550" y="3104463"/>
            <a:ext cx="1943100" cy="1895475"/>
          </a:xfrm>
          <a:prstGeom prst="rect">
            <a:avLst/>
          </a:prstGeom>
          <a:noFill/>
          <a:ln>
            <a:noFill/>
          </a:ln>
        </p:spPr>
      </p:pic>
      <p:sp>
        <p:nvSpPr>
          <p:cNvPr id="239" name="Google Shape;239;p27"/>
          <p:cNvSpPr/>
          <p:nvPr/>
        </p:nvSpPr>
        <p:spPr>
          <a:xfrm>
            <a:off x="311700" y="2178250"/>
            <a:ext cx="8520600" cy="302100"/>
          </a:xfrm>
          <a:prstGeom prst="rect">
            <a:avLst/>
          </a:prstGeom>
          <a:noFill/>
          <a:ln cap="flat" cmpd="sng" w="28575">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41" name="Google Shape;241;p27"/>
          <p:cNvSpPr/>
          <p:nvPr/>
        </p:nvSpPr>
        <p:spPr>
          <a:xfrm>
            <a:off x="6935606"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242" name="Google Shape;242;p27"/>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243" name="Google Shape;243;p27"/>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244" name="Google Shape;244;p27"/>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245" name="Google Shape;245;p27"/>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246" name="Google Shape;24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52" name="Google Shape;252;p28"/>
          <p:cNvSpPr txBox="1"/>
          <p:nvPr>
            <p:ph idx="1" type="body"/>
          </p:nvPr>
        </p:nvSpPr>
        <p:spPr>
          <a:xfrm>
            <a:off x="311700" y="127172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 by MMSE, nWBV, and CDR</a:t>
            </a:r>
            <a:endParaRPr/>
          </a:p>
          <a:p>
            <a:pPr indent="-342900" lvl="0" marL="457200" rtl="0" algn="l">
              <a:spcBef>
                <a:spcPts val="1600"/>
              </a:spcBef>
              <a:spcAft>
                <a:spcPts val="0"/>
              </a:spcAft>
              <a:buSzPts val="1800"/>
              <a:buChar char="●"/>
            </a:pPr>
            <a:r>
              <a:rPr lang="en"/>
              <a:t>All subjects with a Clinical Dementia Rating of 0 have an MMSE score consistently above 25</a:t>
            </a:r>
            <a:endParaRPr/>
          </a:p>
          <a:p>
            <a:pPr indent="-342900" lvl="0" marL="457200" rtl="0" algn="l">
              <a:spcBef>
                <a:spcPts val="0"/>
              </a:spcBef>
              <a:spcAft>
                <a:spcPts val="0"/>
              </a:spcAft>
              <a:buSzPts val="1800"/>
              <a:buChar char="●"/>
            </a:pPr>
            <a:r>
              <a:rPr lang="en"/>
              <a:t>Subjects with CDR greater than 0 are more spread in terms of MMSE score results </a:t>
            </a:r>
            <a:endParaRPr/>
          </a:p>
          <a:p>
            <a:pPr indent="-342900" lvl="0" marL="457200" rtl="0" algn="l">
              <a:spcBef>
                <a:spcPts val="0"/>
              </a:spcBef>
              <a:spcAft>
                <a:spcPts val="0"/>
              </a:spcAft>
              <a:buSzPts val="1800"/>
              <a:buChar char="●"/>
            </a:pPr>
            <a:r>
              <a:rPr lang="en"/>
              <a:t>CDR greater or equal to 1, have consistently smaller Normalized Whole Brain Volumes</a:t>
            </a:r>
            <a:endParaRPr/>
          </a:p>
        </p:txBody>
      </p:sp>
      <p:sp>
        <p:nvSpPr>
          <p:cNvPr id="253" name="Google Shape;253;p28"/>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Subsetting</a:t>
            </a:r>
            <a:endParaRPr b="1" sz="2000">
              <a:solidFill>
                <a:srgbClr val="434343"/>
              </a:solidFill>
            </a:endParaRPr>
          </a:p>
        </p:txBody>
      </p:sp>
      <p:pic>
        <p:nvPicPr>
          <p:cNvPr id="254" name="Google Shape;254;p28"/>
          <p:cNvPicPr preferRelativeResize="0"/>
          <p:nvPr/>
        </p:nvPicPr>
        <p:blipFill>
          <a:blip r:embed="rId3">
            <a:alphaModFix/>
          </a:blip>
          <a:stretch>
            <a:fillRect/>
          </a:stretch>
        </p:blipFill>
        <p:spPr>
          <a:xfrm>
            <a:off x="5035900" y="1271725"/>
            <a:ext cx="3441696" cy="3416400"/>
          </a:xfrm>
          <a:prstGeom prst="rect">
            <a:avLst/>
          </a:prstGeom>
          <a:noFill/>
          <a:ln>
            <a:noFill/>
          </a:ln>
        </p:spPr>
      </p:pic>
      <p:sp>
        <p:nvSpPr>
          <p:cNvPr id="255" name="Google Shape;255;p28"/>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56" name="Google Shape;256;p28"/>
          <p:cNvSpPr/>
          <p:nvPr/>
        </p:nvSpPr>
        <p:spPr>
          <a:xfrm>
            <a:off x="6935606"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257" name="Google Shape;257;p28"/>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258" name="Google Shape;258;p28"/>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259" name="Google Shape;259;p28"/>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260" name="Google Shape;260;p28"/>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261" name="Google Shape;26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67" name="Google Shape;267;p29"/>
          <p:cNvSpPr txBox="1"/>
          <p:nvPr>
            <p:ph idx="1" type="body"/>
          </p:nvPr>
        </p:nvSpPr>
        <p:spPr>
          <a:xfrm>
            <a:off x="311700" y="127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 values are scaled down to a range of 0 to 1</a:t>
            </a:r>
            <a:endParaRPr/>
          </a:p>
          <a:p>
            <a:pPr indent="0" lvl="0" marL="0" rtl="0" algn="l">
              <a:spcBef>
                <a:spcPts val="1600"/>
              </a:spcBef>
              <a:spcAft>
                <a:spcPts val="1600"/>
              </a:spcAft>
              <a:buNone/>
            </a:pPr>
            <a:r>
              <a:t/>
            </a:r>
            <a:endParaRPr/>
          </a:p>
        </p:txBody>
      </p:sp>
      <p:sp>
        <p:nvSpPr>
          <p:cNvPr id="268" name="Google Shape;268;p29"/>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Normalization</a:t>
            </a:r>
            <a:endParaRPr b="1" sz="2000">
              <a:solidFill>
                <a:srgbClr val="434343"/>
              </a:solidFill>
            </a:endParaRPr>
          </a:p>
        </p:txBody>
      </p:sp>
      <p:pic>
        <p:nvPicPr>
          <p:cNvPr id="269" name="Google Shape;269;p29"/>
          <p:cNvPicPr preferRelativeResize="0"/>
          <p:nvPr/>
        </p:nvPicPr>
        <p:blipFill>
          <a:blip r:embed="rId3">
            <a:alphaModFix/>
          </a:blip>
          <a:stretch>
            <a:fillRect/>
          </a:stretch>
        </p:blipFill>
        <p:spPr>
          <a:xfrm>
            <a:off x="371475" y="1842375"/>
            <a:ext cx="8401050" cy="1543050"/>
          </a:xfrm>
          <a:prstGeom prst="rect">
            <a:avLst/>
          </a:prstGeom>
          <a:noFill/>
          <a:ln>
            <a:noFill/>
          </a:ln>
        </p:spPr>
      </p:pic>
      <p:sp>
        <p:nvSpPr>
          <p:cNvPr id="270" name="Google Shape;270;p29"/>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71" name="Google Shape;271;p29"/>
          <p:cNvSpPr/>
          <p:nvPr/>
        </p:nvSpPr>
        <p:spPr>
          <a:xfrm>
            <a:off x="6935606"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272" name="Google Shape;272;p29"/>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273" name="Google Shape;273;p29"/>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274" name="Google Shape;274;p29"/>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275" name="Google Shape;275;p29"/>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276" name="Google Shape;27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82" name="Google Shape;282;p30"/>
          <p:cNvSpPr txBox="1"/>
          <p:nvPr>
            <p:ph idx="1" type="body"/>
          </p:nvPr>
        </p:nvSpPr>
        <p:spPr>
          <a:xfrm>
            <a:off x="311700" y="127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K=2</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These results could suggest that education, socioeconomic status, and brain volume are more significant predictors of dementia. However, it is odd to see that the age of the high risk cluster (Cluster 1) is younger than Cluster 2.</a:t>
            </a:r>
            <a:endParaRPr/>
          </a:p>
          <a:p>
            <a:pPr indent="0" lvl="0" marL="0" rtl="0" algn="l">
              <a:spcBef>
                <a:spcPts val="1600"/>
              </a:spcBef>
              <a:spcAft>
                <a:spcPts val="1600"/>
              </a:spcAft>
              <a:buNone/>
            </a:pPr>
            <a:r>
              <a:t/>
            </a:r>
            <a:endParaRPr/>
          </a:p>
        </p:txBody>
      </p:sp>
      <p:sp>
        <p:nvSpPr>
          <p:cNvPr id="283" name="Google Shape;283;p30"/>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Clustering</a:t>
            </a:r>
            <a:endParaRPr b="1" sz="2000">
              <a:solidFill>
                <a:srgbClr val="434343"/>
              </a:solidFill>
            </a:endParaRPr>
          </a:p>
        </p:txBody>
      </p:sp>
      <p:graphicFrame>
        <p:nvGraphicFramePr>
          <p:cNvPr id="284" name="Google Shape;284;p30"/>
          <p:cNvGraphicFramePr/>
          <p:nvPr/>
        </p:nvGraphicFramePr>
        <p:xfrm>
          <a:off x="1471550" y="1781350"/>
          <a:ext cx="3000000" cy="3000000"/>
        </p:xfrm>
        <a:graphic>
          <a:graphicData uri="http://schemas.openxmlformats.org/drawingml/2006/table">
            <a:tbl>
              <a:tblPr>
                <a:noFill/>
                <a:tableStyleId>{23BB9FDC-7022-496F-AE70-2CD71400A762}</a:tableStyleId>
              </a:tblPr>
              <a:tblGrid>
                <a:gridCol w="647700"/>
                <a:gridCol w="685800"/>
                <a:gridCol w="857250"/>
                <a:gridCol w="1095375"/>
                <a:gridCol w="666750"/>
                <a:gridCol w="619125"/>
                <a:gridCol w="676275"/>
                <a:gridCol w="714375"/>
              </a:tblGrid>
              <a:tr h="12700">
                <a:tc>
                  <a:txBody>
                    <a:bodyPr/>
                    <a:lstStyle/>
                    <a:p>
                      <a:pPr indent="0" lvl="0" marL="0" rtl="0" algn="l">
                        <a:spcBef>
                          <a:spcPts val="0"/>
                        </a:spcBef>
                        <a:spcAft>
                          <a:spcPts val="0"/>
                        </a:spcAft>
                        <a:buNone/>
                      </a:pPr>
                      <a:r>
                        <a:rPr b="1" lang="en" sz="1200">
                          <a:solidFill>
                            <a:srgbClr val="FFFFFF"/>
                          </a:solidFill>
                          <a:latin typeface="Calibri"/>
                          <a:ea typeface="Calibri"/>
                          <a:cs typeface="Calibri"/>
                          <a:sym typeface="Calibri"/>
                        </a:rPr>
                        <a:t>Cluster</a:t>
                      </a:r>
                      <a:endParaRPr b="1" sz="1200">
                        <a:solidFill>
                          <a:srgbClr val="FFFFFF"/>
                        </a:solidFill>
                        <a:latin typeface="Calibri"/>
                        <a:ea typeface="Calibri"/>
                        <a:cs typeface="Calibri"/>
                        <a:sym typeface="Calibri"/>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Calibri"/>
                          <a:ea typeface="Calibri"/>
                          <a:cs typeface="Calibri"/>
                          <a:sym typeface="Calibri"/>
                        </a:rPr>
                        <a:t>Age</a:t>
                      </a:r>
                      <a:endParaRPr b="1" sz="1200">
                        <a:solidFill>
                          <a:srgbClr val="FFFFFF"/>
                        </a:solidFill>
                        <a:latin typeface="Calibri"/>
                        <a:ea typeface="Calibri"/>
                        <a:cs typeface="Calibri"/>
                        <a:sym typeface="Calibri"/>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Calibri"/>
                          <a:ea typeface="Calibri"/>
                          <a:cs typeface="Calibri"/>
                          <a:sym typeface="Calibri"/>
                        </a:rPr>
                        <a:t>Education</a:t>
                      </a:r>
                      <a:endParaRPr b="1" sz="1200">
                        <a:solidFill>
                          <a:srgbClr val="FFFFFF"/>
                        </a:solidFill>
                        <a:latin typeface="Calibri"/>
                        <a:ea typeface="Calibri"/>
                        <a:cs typeface="Calibri"/>
                        <a:sym typeface="Calibri"/>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Calibri"/>
                          <a:ea typeface="Calibri"/>
                          <a:cs typeface="Calibri"/>
                          <a:sym typeface="Calibri"/>
                        </a:rPr>
                        <a:t>Socioeconomic Status</a:t>
                      </a:r>
                      <a:endParaRPr b="1" sz="1200">
                        <a:solidFill>
                          <a:srgbClr val="FFFFFF"/>
                        </a:solidFill>
                        <a:latin typeface="Calibri"/>
                        <a:ea typeface="Calibri"/>
                        <a:cs typeface="Calibri"/>
                        <a:sym typeface="Calibri"/>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Calibri"/>
                          <a:ea typeface="Calibri"/>
                          <a:cs typeface="Calibri"/>
                          <a:sym typeface="Calibri"/>
                        </a:rPr>
                        <a:t>MMSE</a:t>
                      </a:r>
                      <a:endParaRPr b="1" sz="1200">
                        <a:solidFill>
                          <a:srgbClr val="FFFFFF"/>
                        </a:solidFill>
                        <a:latin typeface="Calibri"/>
                        <a:ea typeface="Calibri"/>
                        <a:cs typeface="Calibri"/>
                        <a:sym typeface="Calibri"/>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Calibri"/>
                          <a:ea typeface="Calibri"/>
                          <a:cs typeface="Calibri"/>
                          <a:sym typeface="Calibri"/>
                        </a:rPr>
                        <a:t>CDR</a:t>
                      </a:r>
                      <a:endParaRPr b="1" sz="1200">
                        <a:solidFill>
                          <a:srgbClr val="FFFFFF"/>
                        </a:solidFill>
                        <a:latin typeface="Calibri"/>
                        <a:ea typeface="Calibri"/>
                        <a:cs typeface="Calibri"/>
                        <a:sym typeface="Calibri"/>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Calibri"/>
                          <a:ea typeface="Calibri"/>
                          <a:cs typeface="Calibri"/>
                          <a:sym typeface="Calibri"/>
                        </a:rPr>
                        <a:t>eTIV</a:t>
                      </a:r>
                      <a:endParaRPr b="1" sz="1200">
                        <a:solidFill>
                          <a:srgbClr val="FFFFFF"/>
                        </a:solidFill>
                        <a:latin typeface="Calibri"/>
                        <a:ea typeface="Calibri"/>
                        <a:cs typeface="Calibri"/>
                        <a:sym typeface="Calibri"/>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Calibri"/>
                          <a:ea typeface="Calibri"/>
                          <a:cs typeface="Calibri"/>
                          <a:sym typeface="Calibri"/>
                        </a:rPr>
                        <a:t>nWBV</a:t>
                      </a:r>
                      <a:endParaRPr b="1" sz="1200">
                        <a:solidFill>
                          <a:srgbClr val="FFFFFF"/>
                        </a:solidFill>
                        <a:latin typeface="Calibri"/>
                        <a:ea typeface="Calibri"/>
                        <a:cs typeface="Calibri"/>
                        <a:sym typeface="Calibri"/>
                      </a:endParaRPr>
                    </a:p>
                  </a:txBody>
                  <a:tcPr marT="63500" marB="63500" marR="63500" marL="63500">
                    <a:solidFill>
                      <a:srgbClr val="666666"/>
                    </a:solidFill>
                  </a:tcPr>
                </a:tc>
              </a:tr>
              <a:tr h="295275">
                <a:tc>
                  <a:txBody>
                    <a:bodyPr/>
                    <a:lstStyle/>
                    <a:p>
                      <a:pPr indent="0" lvl="0" marL="0" rtl="0" algn="l">
                        <a:spcBef>
                          <a:spcPts val="0"/>
                        </a:spcBef>
                        <a:spcAft>
                          <a:spcPts val="0"/>
                        </a:spcAft>
                        <a:buNone/>
                      </a:pPr>
                      <a:r>
                        <a:rPr b="1" lang="en" sz="1200">
                          <a:latin typeface="Calibri"/>
                          <a:ea typeface="Calibri"/>
                          <a:cs typeface="Calibri"/>
                          <a:sym typeface="Calibri"/>
                        </a:rPr>
                        <a:t>Cluster 1</a:t>
                      </a:r>
                      <a:endParaRPr b="1" sz="1200">
                        <a:latin typeface="Calibri"/>
                        <a:ea typeface="Calibri"/>
                        <a:cs typeface="Calibri"/>
                        <a:sym typeface="Calibri"/>
                      </a:endParaRPr>
                    </a:p>
                  </a:txBody>
                  <a:tcPr marT="63500" marB="63500" marR="63500" marL="63500">
                    <a:solidFill>
                      <a:srgbClr val="F3F3F3"/>
                    </a:solidFill>
                  </a:tcPr>
                </a:tc>
                <a:tc>
                  <a:txBody>
                    <a:bodyPr/>
                    <a:lstStyle/>
                    <a:p>
                      <a:pPr indent="0" lvl="0" marL="0" rtl="0" algn="l">
                        <a:spcBef>
                          <a:spcPts val="0"/>
                        </a:spcBef>
                        <a:spcAft>
                          <a:spcPts val="0"/>
                        </a:spcAft>
                        <a:buNone/>
                      </a:pPr>
                      <a:r>
                        <a:rPr lang="en" sz="1200">
                          <a:latin typeface="Calibri"/>
                          <a:ea typeface="Calibri"/>
                          <a:cs typeface="Calibri"/>
                          <a:sym typeface="Calibri"/>
                        </a:rPr>
                        <a:t>Younger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High school</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Middle Class</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Lower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Higher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Lower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Higher</a:t>
                      </a:r>
                      <a:endParaRPr sz="12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b="1" lang="en" sz="1200">
                          <a:latin typeface="Calibri"/>
                          <a:ea typeface="Calibri"/>
                          <a:cs typeface="Calibri"/>
                          <a:sym typeface="Calibri"/>
                        </a:rPr>
                        <a:t>Cluster 2</a:t>
                      </a:r>
                      <a:endParaRPr b="1" sz="1200">
                        <a:latin typeface="Calibri"/>
                        <a:ea typeface="Calibri"/>
                        <a:cs typeface="Calibri"/>
                        <a:sym typeface="Calibri"/>
                      </a:endParaRPr>
                    </a:p>
                  </a:txBody>
                  <a:tcPr marT="63500" marB="63500" marR="63500" marL="63500">
                    <a:solidFill>
                      <a:srgbClr val="F3F3F3"/>
                    </a:solidFill>
                  </a:tcPr>
                </a:tc>
                <a:tc>
                  <a:txBody>
                    <a:bodyPr/>
                    <a:lstStyle/>
                    <a:p>
                      <a:pPr indent="0" lvl="0" marL="0" rtl="0" algn="l">
                        <a:spcBef>
                          <a:spcPts val="0"/>
                        </a:spcBef>
                        <a:spcAft>
                          <a:spcPts val="0"/>
                        </a:spcAft>
                        <a:buNone/>
                      </a:pPr>
                      <a:r>
                        <a:rPr lang="en" sz="1200">
                          <a:latin typeface="Calibri"/>
                          <a:ea typeface="Calibri"/>
                          <a:cs typeface="Calibri"/>
                          <a:sym typeface="Calibri"/>
                        </a:rPr>
                        <a:t>Older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Post secondary</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Upper Class</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Higher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Lower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Higher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200">
                          <a:latin typeface="Calibri"/>
                          <a:ea typeface="Calibri"/>
                          <a:cs typeface="Calibri"/>
                          <a:sym typeface="Calibri"/>
                        </a:rPr>
                        <a:t>Lower</a:t>
                      </a:r>
                      <a:endParaRPr sz="1200">
                        <a:latin typeface="Calibri"/>
                        <a:ea typeface="Calibri"/>
                        <a:cs typeface="Calibri"/>
                        <a:sym typeface="Calibri"/>
                      </a:endParaRPr>
                    </a:p>
                  </a:txBody>
                  <a:tcPr marT="63500" marB="63500" marR="63500" marL="63500"/>
                </a:tc>
              </a:tr>
            </a:tbl>
          </a:graphicData>
        </a:graphic>
      </p:graphicFrame>
      <p:sp>
        <p:nvSpPr>
          <p:cNvPr id="285" name="Google Shape;285;p30"/>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86" name="Google Shape;286;p30"/>
          <p:cNvSpPr/>
          <p:nvPr/>
        </p:nvSpPr>
        <p:spPr>
          <a:xfrm>
            <a:off x="6935606"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287" name="Google Shape;287;p30"/>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288" name="Google Shape;288;p30"/>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289" name="Google Shape;289;p30"/>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290" name="Google Shape;290;p30"/>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291" name="Google Shape;29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1"/>
          <p:cNvSpPr txBox="1"/>
          <p:nvPr>
            <p:ph type="title"/>
          </p:nvPr>
        </p:nvSpPr>
        <p:spPr>
          <a:xfrm>
            <a:off x="265500" y="16903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Dimensionality Reduction</a:t>
            </a:r>
            <a:endParaRPr/>
          </a:p>
        </p:txBody>
      </p:sp>
      <p:sp>
        <p:nvSpPr>
          <p:cNvPr id="297" name="Google Shape;297;p3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Correlated Attributes</a:t>
            </a:r>
            <a:endParaRPr/>
          </a:p>
          <a:p>
            <a:pPr indent="-342900" lvl="0" marL="457200" rtl="0" algn="l">
              <a:spcBef>
                <a:spcPts val="0"/>
              </a:spcBef>
              <a:spcAft>
                <a:spcPts val="0"/>
              </a:spcAft>
              <a:buSzPts val="1800"/>
              <a:buChar char="●"/>
            </a:pPr>
            <a:r>
              <a:rPr lang="en"/>
              <a:t>Univariate Feature Selection</a:t>
            </a:r>
            <a:endParaRPr/>
          </a:p>
          <a:p>
            <a:pPr indent="-342900" lvl="0" marL="457200" rtl="0" algn="l">
              <a:spcBef>
                <a:spcPts val="0"/>
              </a:spcBef>
              <a:spcAft>
                <a:spcPts val="0"/>
              </a:spcAft>
              <a:buSzPts val="1800"/>
              <a:buChar char="●"/>
            </a:pPr>
            <a:r>
              <a:rPr lang="en"/>
              <a:t>Low Variance Filter</a:t>
            </a:r>
            <a:endParaRPr/>
          </a:p>
        </p:txBody>
      </p:sp>
      <p:sp>
        <p:nvSpPr>
          <p:cNvPr id="298" name="Google Shape;29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Dementia Overview</a:t>
            </a:r>
            <a:endParaRPr/>
          </a:p>
          <a:p>
            <a:pPr indent="-342900" lvl="0" marL="457200" rtl="0" algn="l">
              <a:spcBef>
                <a:spcPts val="0"/>
              </a:spcBef>
              <a:spcAft>
                <a:spcPts val="0"/>
              </a:spcAft>
              <a:buSzPts val="1800"/>
              <a:buChar char="●"/>
            </a:pPr>
            <a:r>
              <a:rPr lang="en"/>
              <a:t>Dataset</a:t>
            </a:r>
            <a:endParaRPr/>
          </a:p>
          <a:p>
            <a:pPr indent="-342900" lvl="0" marL="457200" rtl="0" algn="l">
              <a:spcBef>
                <a:spcPts val="0"/>
              </a:spcBef>
              <a:spcAft>
                <a:spcPts val="0"/>
              </a:spcAft>
              <a:buSzPts val="1800"/>
              <a:buChar char="●"/>
            </a:pPr>
            <a:r>
              <a:rPr lang="en"/>
              <a:t>Research Question</a:t>
            </a:r>
            <a:endParaRPr/>
          </a:p>
          <a:p>
            <a:pPr indent="-342900" lvl="0" marL="457200" rtl="0" algn="l">
              <a:spcBef>
                <a:spcPts val="0"/>
              </a:spcBef>
              <a:spcAft>
                <a:spcPts val="0"/>
              </a:spcAft>
              <a:buSzPts val="1800"/>
              <a:buChar char="●"/>
            </a:pPr>
            <a:r>
              <a:rPr lang="en"/>
              <a:t>Approach</a:t>
            </a:r>
            <a:endParaRPr/>
          </a:p>
          <a:p>
            <a:pPr indent="-342900" lvl="0" marL="457200" rtl="0" algn="l">
              <a:spcBef>
                <a:spcPts val="0"/>
              </a:spcBef>
              <a:spcAft>
                <a:spcPts val="0"/>
              </a:spcAft>
              <a:buSzPts val="1800"/>
              <a:buChar char="●"/>
            </a:pPr>
            <a:r>
              <a:rPr lang="en"/>
              <a:t>Conclusion &amp; Recommendation</a:t>
            </a:r>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a:t>
            </a:r>
            <a:endParaRPr/>
          </a:p>
        </p:txBody>
      </p:sp>
      <p:sp>
        <p:nvSpPr>
          <p:cNvPr id="304" name="Google Shape;30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Correlated Attributes</a:t>
            </a:r>
            <a:br>
              <a:rPr lang="en"/>
            </a:br>
            <a:r>
              <a:rPr lang="en"/>
              <a:t>Univariate Feature Selection</a:t>
            </a:r>
            <a:br>
              <a:rPr lang="en"/>
            </a:br>
            <a:r>
              <a:rPr lang="en"/>
              <a:t>Low Variance Filter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5" name="Google Shape;305;p32"/>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06" name="Google Shape;306;p32"/>
          <p:cNvSpPr/>
          <p:nvPr/>
        </p:nvSpPr>
        <p:spPr>
          <a:xfrm>
            <a:off x="6935606"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307" name="Google Shape;307;p32"/>
          <p:cNvSpPr/>
          <p:nvPr/>
        </p:nvSpPr>
        <p:spPr>
          <a:xfrm>
            <a:off x="7343154"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308" name="Google Shape;308;p32"/>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309" name="Google Shape;309;p32"/>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310" name="Google Shape;310;p32"/>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pic>
        <p:nvPicPr>
          <p:cNvPr id="311" name="Google Shape;311;p32"/>
          <p:cNvPicPr preferRelativeResize="0"/>
          <p:nvPr/>
        </p:nvPicPr>
        <p:blipFill>
          <a:blip r:embed="rId3">
            <a:alphaModFix/>
          </a:blip>
          <a:stretch>
            <a:fillRect/>
          </a:stretch>
        </p:blipFill>
        <p:spPr>
          <a:xfrm>
            <a:off x="371475" y="2917450"/>
            <a:ext cx="8401050" cy="1543050"/>
          </a:xfrm>
          <a:prstGeom prst="rect">
            <a:avLst/>
          </a:prstGeom>
          <a:noFill/>
          <a:ln>
            <a:noFill/>
          </a:ln>
        </p:spPr>
      </p:pic>
      <p:sp>
        <p:nvSpPr>
          <p:cNvPr id="312" name="Google Shape;312;p32"/>
          <p:cNvSpPr/>
          <p:nvPr/>
        </p:nvSpPr>
        <p:spPr>
          <a:xfrm rot="5400000">
            <a:off x="4745525" y="2670625"/>
            <a:ext cx="226800" cy="267000"/>
          </a:xfrm>
          <a:prstGeom prst="rightArrow">
            <a:avLst>
              <a:gd fmla="val 50000" name="adj1"/>
              <a:gd fmla="val 50000" name="adj2"/>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rot="5400000">
            <a:off x="4127175" y="2670625"/>
            <a:ext cx="226800" cy="267000"/>
          </a:xfrm>
          <a:prstGeom prst="rightArrow">
            <a:avLst>
              <a:gd fmla="val 50000" name="adj1"/>
              <a:gd fmla="val 50000" name="adj2"/>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rot="5400000">
            <a:off x="8490725" y="2670625"/>
            <a:ext cx="226800" cy="267000"/>
          </a:xfrm>
          <a:prstGeom prst="rightArrow">
            <a:avLst>
              <a:gd fmla="val 50000" name="adj1"/>
              <a:gd fmla="val 50000" name="adj2"/>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5" name="Google Shape;315;p32"/>
          <p:cNvCxnSpPr>
            <a:endCxn id="313" idx="1"/>
          </p:cNvCxnSpPr>
          <p:nvPr/>
        </p:nvCxnSpPr>
        <p:spPr>
          <a:xfrm>
            <a:off x="2431275" y="2016025"/>
            <a:ext cx="1809300" cy="674700"/>
          </a:xfrm>
          <a:prstGeom prst="bentConnector2">
            <a:avLst/>
          </a:prstGeom>
          <a:noFill/>
          <a:ln cap="flat" cmpd="sng" w="9525">
            <a:solidFill>
              <a:srgbClr val="701C7F"/>
            </a:solidFill>
            <a:prstDash val="solid"/>
            <a:round/>
            <a:headEnd len="med" w="med" type="none"/>
            <a:tailEnd len="med" w="med" type="none"/>
          </a:ln>
        </p:spPr>
      </p:cxnSp>
      <p:cxnSp>
        <p:nvCxnSpPr>
          <p:cNvPr id="316" name="Google Shape;316;p32"/>
          <p:cNvCxnSpPr>
            <a:endCxn id="312" idx="1"/>
          </p:cNvCxnSpPr>
          <p:nvPr/>
        </p:nvCxnSpPr>
        <p:spPr>
          <a:xfrm>
            <a:off x="3372725" y="1713925"/>
            <a:ext cx="1486200" cy="976800"/>
          </a:xfrm>
          <a:prstGeom prst="bentConnector2">
            <a:avLst/>
          </a:prstGeom>
          <a:noFill/>
          <a:ln cap="flat" cmpd="sng" w="9525">
            <a:solidFill>
              <a:srgbClr val="701C7F"/>
            </a:solidFill>
            <a:prstDash val="solid"/>
            <a:round/>
            <a:headEnd len="med" w="med" type="none"/>
            <a:tailEnd len="med" w="med" type="none"/>
          </a:ln>
        </p:spPr>
      </p:cxnSp>
      <p:cxnSp>
        <p:nvCxnSpPr>
          <p:cNvPr id="317" name="Google Shape;317;p32"/>
          <p:cNvCxnSpPr>
            <a:endCxn id="314" idx="1"/>
          </p:cNvCxnSpPr>
          <p:nvPr/>
        </p:nvCxnSpPr>
        <p:spPr>
          <a:xfrm>
            <a:off x="2578625" y="1390825"/>
            <a:ext cx="6025500" cy="1299900"/>
          </a:xfrm>
          <a:prstGeom prst="bentConnector2">
            <a:avLst/>
          </a:prstGeom>
          <a:noFill/>
          <a:ln cap="flat" cmpd="sng" w="9525">
            <a:solidFill>
              <a:srgbClr val="701C7F"/>
            </a:solidFill>
            <a:prstDash val="solid"/>
            <a:round/>
            <a:headEnd len="med" w="med" type="none"/>
            <a:tailEnd len="med" w="med" type="none"/>
          </a:ln>
        </p:spPr>
      </p:cxnSp>
      <p:sp>
        <p:nvSpPr>
          <p:cNvPr id="318" name="Google Shape;318;p32"/>
          <p:cNvSpPr txBox="1"/>
          <p:nvPr/>
        </p:nvSpPr>
        <p:spPr>
          <a:xfrm>
            <a:off x="3991275" y="2270372"/>
            <a:ext cx="498600" cy="17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dk2"/>
                </a:solidFill>
              </a:rPr>
              <a:t>Remove</a:t>
            </a:r>
            <a:endParaRPr sz="600">
              <a:solidFill>
                <a:schemeClr val="dk2"/>
              </a:solidFill>
            </a:endParaRPr>
          </a:p>
        </p:txBody>
      </p:sp>
      <p:sp>
        <p:nvSpPr>
          <p:cNvPr id="319" name="Google Shape;319;p32"/>
          <p:cNvSpPr txBox="1"/>
          <p:nvPr/>
        </p:nvSpPr>
        <p:spPr>
          <a:xfrm>
            <a:off x="4609625" y="2270372"/>
            <a:ext cx="498600" cy="17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dk2"/>
                </a:solidFill>
              </a:rPr>
              <a:t>Remove</a:t>
            </a:r>
            <a:endParaRPr sz="600">
              <a:solidFill>
                <a:schemeClr val="dk2"/>
              </a:solidFill>
            </a:endParaRPr>
          </a:p>
        </p:txBody>
      </p:sp>
      <p:sp>
        <p:nvSpPr>
          <p:cNvPr id="320" name="Google Shape;320;p32"/>
          <p:cNvSpPr txBox="1"/>
          <p:nvPr/>
        </p:nvSpPr>
        <p:spPr>
          <a:xfrm>
            <a:off x="8354825" y="2270372"/>
            <a:ext cx="498600" cy="17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dk2"/>
                </a:solidFill>
              </a:rPr>
              <a:t>Remove</a:t>
            </a:r>
            <a:endParaRPr sz="600">
              <a:solidFill>
                <a:schemeClr val="dk2"/>
              </a:solidFill>
            </a:endParaRPr>
          </a:p>
        </p:txBody>
      </p:sp>
      <p:sp>
        <p:nvSpPr>
          <p:cNvPr id="321" name="Google Shape;32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265500" y="16903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Experimental Design</a:t>
            </a:r>
            <a:endParaRPr/>
          </a:p>
        </p:txBody>
      </p:sp>
      <p:sp>
        <p:nvSpPr>
          <p:cNvPr id="327" name="Google Shape;327;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10-Fold Cross Validation</a:t>
            </a:r>
            <a:endParaRPr/>
          </a:p>
        </p:txBody>
      </p:sp>
      <p:sp>
        <p:nvSpPr>
          <p:cNvPr id="328" name="Google Shape;32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Design</a:t>
            </a:r>
            <a:endParaRPr/>
          </a:p>
        </p:txBody>
      </p:sp>
      <p:sp>
        <p:nvSpPr>
          <p:cNvPr id="334" name="Google Shape;334;p3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10-Fold Cross Validation</a:t>
            </a:r>
            <a:endParaRPr/>
          </a:p>
          <a:p>
            <a:pPr indent="-342900" lvl="0" marL="457200" rtl="0" algn="l">
              <a:spcBef>
                <a:spcPts val="1600"/>
              </a:spcBef>
              <a:spcAft>
                <a:spcPts val="0"/>
              </a:spcAft>
              <a:buSzPts val="1800"/>
              <a:buChar char="●"/>
            </a:pPr>
            <a:r>
              <a:rPr lang="en"/>
              <a:t>T</a:t>
            </a:r>
            <a:r>
              <a:rPr lang="en"/>
              <a:t>he dataset is separated into 10 distinct folds of equal sizes. </a:t>
            </a:r>
            <a:endParaRPr/>
          </a:p>
          <a:p>
            <a:pPr indent="-342900" lvl="0" marL="457200" rtl="0" algn="l">
              <a:spcBef>
                <a:spcPts val="0"/>
              </a:spcBef>
              <a:spcAft>
                <a:spcPts val="0"/>
              </a:spcAft>
              <a:buSzPts val="1800"/>
              <a:buChar char="●"/>
            </a:pPr>
            <a:r>
              <a:rPr lang="en"/>
              <a:t>Models will be validated throughout 10 iterations, each one using 9 out of 10 folds to train, and the remaining fold to test</a:t>
            </a:r>
            <a:endParaRPr/>
          </a:p>
          <a:p>
            <a:pPr indent="-342900" lvl="0" marL="457200" rtl="0" algn="l">
              <a:spcBef>
                <a:spcPts val="0"/>
              </a:spcBef>
              <a:spcAft>
                <a:spcPts val="0"/>
              </a:spcAft>
              <a:buSzPts val="1800"/>
              <a:buChar char="●"/>
            </a:pPr>
            <a:r>
              <a:rPr lang="en"/>
              <a:t>Each model for each iteration is tested in the same fold (paired)</a:t>
            </a:r>
            <a:endParaRPr/>
          </a:p>
        </p:txBody>
      </p:sp>
      <p:pic>
        <p:nvPicPr>
          <p:cNvPr id="335" name="Google Shape;335;p34"/>
          <p:cNvPicPr preferRelativeResize="0"/>
          <p:nvPr/>
        </p:nvPicPr>
        <p:blipFill rotWithShape="1">
          <a:blip r:embed="rId3">
            <a:alphaModFix/>
          </a:blip>
          <a:srcRect b="53632" l="16848" r="29167" t="4272"/>
          <a:stretch/>
        </p:blipFill>
        <p:spPr>
          <a:xfrm>
            <a:off x="4572000" y="1618763"/>
            <a:ext cx="4514850" cy="2638425"/>
          </a:xfrm>
          <a:prstGeom prst="rect">
            <a:avLst/>
          </a:prstGeom>
          <a:noFill/>
          <a:ln>
            <a:noFill/>
          </a:ln>
        </p:spPr>
      </p:pic>
      <p:sp>
        <p:nvSpPr>
          <p:cNvPr id="336" name="Google Shape;336;p34"/>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37" name="Google Shape;337;p34"/>
          <p:cNvSpPr/>
          <p:nvPr/>
        </p:nvSpPr>
        <p:spPr>
          <a:xfrm>
            <a:off x="6935606"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338" name="Google Shape;338;p34"/>
          <p:cNvSpPr/>
          <p:nvPr/>
        </p:nvSpPr>
        <p:spPr>
          <a:xfrm>
            <a:off x="7343154"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339" name="Google Shape;339;p34"/>
          <p:cNvSpPr/>
          <p:nvPr/>
        </p:nvSpPr>
        <p:spPr>
          <a:xfrm>
            <a:off x="7745699"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340" name="Google Shape;340;p34"/>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341" name="Google Shape;341;p34"/>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342" name="Google Shape;342;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5"/>
          <p:cNvSpPr txBox="1"/>
          <p:nvPr>
            <p:ph type="title"/>
          </p:nvPr>
        </p:nvSpPr>
        <p:spPr>
          <a:xfrm>
            <a:off x="265500" y="16903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a:t>
            </a:r>
            <a:endParaRPr/>
          </a:p>
        </p:txBody>
      </p:sp>
      <p:sp>
        <p:nvSpPr>
          <p:cNvPr id="348" name="Google Shape;348;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Decision Tree</a:t>
            </a:r>
            <a:endParaRPr/>
          </a:p>
          <a:p>
            <a:pPr indent="-342900" lvl="0" marL="457200" rtl="0" algn="l">
              <a:spcBef>
                <a:spcPts val="0"/>
              </a:spcBef>
              <a:spcAft>
                <a:spcPts val="0"/>
              </a:spcAft>
              <a:buSzPts val="1800"/>
              <a:buChar char="●"/>
            </a:pPr>
            <a:r>
              <a:rPr lang="en"/>
              <a:t>Random Forest</a:t>
            </a:r>
            <a:endParaRPr/>
          </a:p>
          <a:p>
            <a:pPr indent="-342900" lvl="0" marL="457200" rtl="0" algn="l">
              <a:spcBef>
                <a:spcPts val="0"/>
              </a:spcBef>
              <a:spcAft>
                <a:spcPts val="0"/>
              </a:spcAft>
              <a:buSzPts val="1800"/>
              <a:buChar char="●"/>
            </a:pPr>
            <a:r>
              <a:rPr lang="en"/>
              <a:t>Naïve Bayes</a:t>
            </a:r>
            <a:endParaRPr/>
          </a:p>
          <a:p>
            <a:pPr indent="-342900" lvl="0" marL="457200" rtl="0" algn="l">
              <a:spcBef>
                <a:spcPts val="0"/>
              </a:spcBef>
              <a:spcAft>
                <a:spcPts val="0"/>
              </a:spcAft>
              <a:buSzPts val="1800"/>
              <a:buChar char="●"/>
            </a:pPr>
            <a:r>
              <a:rPr lang="en"/>
              <a:t>K-Nearest Neighbors</a:t>
            </a:r>
            <a:endParaRPr/>
          </a:p>
        </p:txBody>
      </p:sp>
      <p:sp>
        <p:nvSpPr>
          <p:cNvPr id="349" name="Google Shape;34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355" name="Google Shape;355;p36"/>
          <p:cNvSpPr txBox="1"/>
          <p:nvPr>
            <p:ph idx="1" type="body"/>
          </p:nvPr>
        </p:nvSpPr>
        <p:spPr>
          <a:xfrm>
            <a:off x="311700" y="127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56" name="Google Shape;356;p36"/>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Logistic Regression</a:t>
            </a:r>
            <a:endParaRPr b="1" sz="2000">
              <a:solidFill>
                <a:srgbClr val="434343"/>
              </a:solidFill>
            </a:endParaRPr>
          </a:p>
        </p:txBody>
      </p:sp>
      <p:sp>
        <p:nvSpPr>
          <p:cNvPr id="357" name="Google Shape;357;p36"/>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58" name="Google Shape;358;p36"/>
          <p:cNvSpPr/>
          <p:nvPr/>
        </p:nvSpPr>
        <p:spPr>
          <a:xfrm>
            <a:off x="6935606"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359" name="Google Shape;359;p36"/>
          <p:cNvSpPr/>
          <p:nvPr/>
        </p:nvSpPr>
        <p:spPr>
          <a:xfrm>
            <a:off x="7343154"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360" name="Google Shape;360;p36"/>
          <p:cNvSpPr/>
          <p:nvPr/>
        </p:nvSpPr>
        <p:spPr>
          <a:xfrm>
            <a:off x="7745699"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361" name="Google Shape;361;p36"/>
          <p:cNvSpPr/>
          <p:nvPr/>
        </p:nvSpPr>
        <p:spPr>
          <a:xfrm>
            <a:off x="8153247"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362" name="Google Shape;362;p36"/>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graphicFrame>
        <p:nvGraphicFramePr>
          <p:cNvPr id="363" name="Google Shape;363;p36"/>
          <p:cNvGraphicFramePr/>
          <p:nvPr/>
        </p:nvGraphicFramePr>
        <p:xfrm>
          <a:off x="1614488" y="1833925"/>
          <a:ext cx="3000000" cy="3000000"/>
        </p:xfrm>
        <a:graphic>
          <a:graphicData uri="http://schemas.openxmlformats.org/drawingml/2006/table">
            <a:tbl>
              <a:tblPr>
                <a:noFill/>
                <a:tableStyleId>{23BB9FDC-7022-496F-AE70-2CD71400A762}</a:tableStyleId>
              </a:tblPr>
              <a:tblGrid>
                <a:gridCol w="514350"/>
                <a:gridCol w="4305300"/>
                <a:gridCol w="1095375"/>
              </a:tblGrid>
              <a:tr h="12700">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 Description</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Accuracy</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r>
              <a:tr h="2952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All attributes post-dimensionality reduction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98%</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2</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Remove CDR and MMSE attributes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66%</a:t>
                      </a:r>
                      <a:endParaRPr sz="1200">
                        <a:latin typeface="Times New Roman"/>
                        <a:ea typeface="Times New Roman"/>
                        <a:cs typeface="Times New Roman"/>
                        <a:sym typeface="Times New Roman"/>
                      </a:endParaRPr>
                    </a:p>
                  </a:txBody>
                  <a:tcPr marT="63500" marB="63500" marR="63500" marL="63500"/>
                </a:tc>
              </a:tr>
              <a:tr h="2476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3</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Add back Age attribute</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pic>
        <p:nvPicPr>
          <p:cNvPr id="364" name="Google Shape;364;p36"/>
          <p:cNvPicPr preferRelativeResize="0"/>
          <p:nvPr/>
        </p:nvPicPr>
        <p:blipFill>
          <a:blip r:embed="rId3">
            <a:alphaModFix/>
          </a:blip>
          <a:stretch>
            <a:fillRect/>
          </a:stretch>
        </p:blipFill>
        <p:spPr>
          <a:xfrm>
            <a:off x="1600200" y="3342975"/>
            <a:ext cx="5943600" cy="581025"/>
          </a:xfrm>
          <a:prstGeom prst="rect">
            <a:avLst/>
          </a:prstGeom>
          <a:noFill/>
          <a:ln>
            <a:noFill/>
          </a:ln>
        </p:spPr>
      </p:pic>
      <p:sp>
        <p:nvSpPr>
          <p:cNvPr id="365" name="Google Shape;36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371" name="Google Shape;371;p37"/>
          <p:cNvSpPr txBox="1"/>
          <p:nvPr>
            <p:ph idx="1" type="body"/>
          </p:nvPr>
        </p:nvSpPr>
        <p:spPr>
          <a:xfrm>
            <a:off x="311700" y="127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72" name="Google Shape;372;p37"/>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Decision Tree</a:t>
            </a:r>
            <a:endParaRPr b="1" sz="2000">
              <a:solidFill>
                <a:srgbClr val="434343"/>
              </a:solidFill>
            </a:endParaRPr>
          </a:p>
        </p:txBody>
      </p:sp>
      <p:sp>
        <p:nvSpPr>
          <p:cNvPr id="373" name="Google Shape;373;p37"/>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74" name="Google Shape;374;p37"/>
          <p:cNvSpPr/>
          <p:nvPr/>
        </p:nvSpPr>
        <p:spPr>
          <a:xfrm>
            <a:off x="6935606"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375" name="Google Shape;375;p37"/>
          <p:cNvSpPr/>
          <p:nvPr/>
        </p:nvSpPr>
        <p:spPr>
          <a:xfrm>
            <a:off x="7343154"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376" name="Google Shape;376;p37"/>
          <p:cNvSpPr/>
          <p:nvPr/>
        </p:nvSpPr>
        <p:spPr>
          <a:xfrm>
            <a:off x="7745699"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377" name="Google Shape;377;p37"/>
          <p:cNvSpPr/>
          <p:nvPr/>
        </p:nvSpPr>
        <p:spPr>
          <a:xfrm>
            <a:off x="8153247"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378" name="Google Shape;378;p37"/>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graphicFrame>
        <p:nvGraphicFramePr>
          <p:cNvPr id="379" name="Google Shape;379;p37"/>
          <p:cNvGraphicFramePr/>
          <p:nvPr/>
        </p:nvGraphicFramePr>
        <p:xfrm>
          <a:off x="363738" y="1788400"/>
          <a:ext cx="3000000" cy="3000000"/>
        </p:xfrm>
        <a:graphic>
          <a:graphicData uri="http://schemas.openxmlformats.org/drawingml/2006/table">
            <a:tbl>
              <a:tblPr>
                <a:noFill/>
                <a:tableStyleId>{23BB9FDC-7022-496F-AE70-2CD71400A762}</a:tableStyleId>
              </a:tblPr>
              <a:tblGrid>
                <a:gridCol w="466575"/>
                <a:gridCol w="3992675"/>
                <a:gridCol w="906400"/>
              </a:tblGrid>
              <a:tr h="12700">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 Description</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Accuracy</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r>
              <a:tr h="2952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All attributes post-dimensionality reduction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91%</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Remove CDR and MMSE attributes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61%</a:t>
                      </a:r>
                      <a:endParaRPr sz="1200">
                        <a:latin typeface="Times New Roman"/>
                        <a:ea typeface="Times New Roman"/>
                        <a:cs typeface="Times New Roman"/>
                        <a:sym typeface="Times New Roman"/>
                      </a:endParaRPr>
                    </a:p>
                  </a:txBody>
                  <a:tcPr marT="63500" marB="63500" marR="63500" marL="63500"/>
                </a:tc>
              </a:tr>
              <a:tr h="2476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Reduce max depth of tree to 5 levels.</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60%</a:t>
                      </a:r>
                      <a:endParaRPr sz="1200">
                        <a:latin typeface="Times New Roman"/>
                        <a:ea typeface="Times New Roman"/>
                        <a:cs typeface="Times New Roman"/>
                        <a:sym typeface="Times New Roman"/>
                      </a:endParaRPr>
                    </a:p>
                  </a:txBody>
                  <a:tcPr marT="63500" marB="63500" marR="63500" marL="63500">
                    <a:solidFill>
                      <a:srgbClr val="D9EAD3"/>
                    </a:solidFill>
                  </a:tcPr>
                </a:tc>
              </a:tr>
              <a:tr h="2476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Reduce max depth of tree to 5 levels and add back Age attribute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59%</a:t>
                      </a:r>
                      <a:endParaRPr sz="1200">
                        <a:latin typeface="Times New Roman"/>
                        <a:ea typeface="Times New Roman"/>
                        <a:cs typeface="Times New Roman"/>
                        <a:sym typeface="Times New Roman"/>
                      </a:endParaRPr>
                    </a:p>
                  </a:txBody>
                  <a:tcPr marT="63500" marB="63500" marR="63500" marL="63500"/>
                </a:tc>
              </a:tr>
            </a:tbl>
          </a:graphicData>
        </a:graphic>
      </p:graphicFrame>
      <p:pic>
        <p:nvPicPr>
          <p:cNvPr id="380" name="Google Shape;380;p37"/>
          <p:cNvPicPr preferRelativeResize="0"/>
          <p:nvPr/>
        </p:nvPicPr>
        <p:blipFill>
          <a:blip r:embed="rId3">
            <a:alphaModFix/>
          </a:blip>
          <a:stretch>
            <a:fillRect/>
          </a:stretch>
        </p:blipFill>
        <p:spPr>
          <a:xfrm>
            <a:off x="5806700" y="1739225"/>
            <a:ext cx="3152299" cy="2086300"/>
          </a:xfrm>
          <a:prstGeom prst="rect">
            <a:avLst/>
          </a:prstGeom>
          <a:noFill/>
          <a:ln>
            <a:noFill/>
          </a:ln>
        </p:spPr>
      </p:pic>
      <p:sp>
        <p:nvSpPr>
          <p:cNvPr id="381" name="Google Shape;38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387" name="Google Shape;387;p38"/>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88" name="Google Shape;388;p38"/>
          <p:cNvSpPr/>
          <p:nvPr/>
        </p:nvSpPr>
        <p:spPr>
          <a:xfrm>
            <a:off x="6935606"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389" name="Google Shape;389;p38"/>
          <p:cNvSpPr/>
          <p:nvPr/>
        </p:nvSpPr>
        <p:spPr>
          <a:xfrm>
            <a:off x="7343154"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390" name="Google Shape;390;p38"/>
          <p:cNvSpPr/>
          <p:nvPr/>
        </p:nvSpPr>
        <p:spPr>
          <a:xfrm>
            <a:off x="7745699"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391" name="Google Shape;391;p38"/>
          <p:cNvSpPr/>
          <p:nvPr/>
        </p:nvSpPr>
        <p:spPr>
          <a:xfrm>
            <a:off x="8153247"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392" name="Google Shape;392;p38"/>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graphicFrame>
        <p:nvGraphicFramePr>
          <p:cNvPr id="393" name="Google Shape;393;p38"/>
          <p:cNvGraphicFramePr/>
          <p:nvPr/>
        </p:nvGraphicFramePr>
        <p:xfrm>
          <a:off x="2291300" y="1404138"/>
          <a:ext cx="3000000" cy="3000000"/>
        </p:xfrm>
        <a:graphic>
          <a:graphicData uri="http://schemas.openxmlformats.org/drawingml/2006/table">
            <a:tbl>
              <a:tblPr>
                <a:noFill/>
                <a:tableStyleId>{23BB9FDC-7022-496F-AE70-2CD71400A762}</a:tableStyleId>
              </a:tblPr>
              <a:tblGrid>
                <a:gridCol w="514350"/>
                <a:gridCol w="4305300"/>
                <a:gridCol w="1095375"/>
              </a:tblGrid>
              <a:tr h="12700">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 Description</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Accuracy</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Remove CDR and MMSE attributes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63%</a:t>
                      </a:r>
                      <a:endParaRPr sz="1200">
                        <a:latin typeface="Times New Roman"/>
                        <a:ea typeface="Times New Roman"/>
                        <a:cs typeface="Times New Roman"/>
                        <a:sym typeface="Times New Roman"/>
                      </a:endParaRPr>
                    </a:p>
                  </a:txBody>
                  <a:tcPr marT="63500" marB="63500" marR="63500" marL="63500"/>
                </a:tc>
              </a:tr>
              <a:tr h="2476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Reduce max depth of tree to 5 levels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62%</a:t>
                      </a:r>
                      <a:endParaRPr sz="1200">
                        <a:latin typeface="Times New Roman"/>
                        <a:ea typeface="Times New Roman"/>
                        <a:cs typeface="Times New Roman"/>
                        <a:sym typeface="Times New Roman"/>
                      </a:endParaRPr>
                    </a:p>
                  </a:txBody>
                  <a:tcPr marT="63500" marB="63500" marR="63500" marL="63500"/>
                </a:tc>
              </a:tr>
              <a:tr h="2476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Reduce max depth of tree to 5 levels and add back Age attribute</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63%</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graphicFrame>
        <p:nvGraphicFramePr>
          <p:cNvPr id="394" name="Google Shape;394;p38"/>
          <p:cNvGraphicFramePr/>
          <p:nvPr/>
        </p:nvGraphicFramePr>
        <p:xfrm>
          <a:off x="2291300" y="2714938"/>
          <a:ext cx="3000000" cy="3000000"/>
        </p:xfrm>
        <a:graphic>
          <a:graphicData uri="http://schemas.openxmlformats.org/drawingml/2006/table">
            <a:tbl>
              <a:tblPr>
                <a:noFill/>
                <a:tableStyleId>{23BB9FDC-7022-496F-AE70-2CD71400A762}</a:tableStyleId>
              </a:tblPr>
              <a:tblGrid>
                <a:gridCol w="514350"/>
                <a:gridCol w="4305300"/>
                <a:gridCol w="1095375"/>
              </a:tblGrid>
              <a:tr h="12700">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 Description</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Accuracy</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Remove CDR and MMSE attributes</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65%</a:t>
                      </a:r>
                      <a:endParaRPr sz="1200">
                        <a:latin typeface="Times New Roman"/>
                        <a:ea typeface="Times New Roman"/>
                        <a:cs typeface="Times New Roman"/>
                        <a:sym typeface="Times New Roman"/>
                      </a:endParaRPr>
                    </a:p>
                  </a:txBody>
                  <a:tcPr marT="63500" marB="63500" marR="63500" marL="63500">
                    <a:solidFill>
                      <a:srgbClr val="D9EAD3"/>
                    </a:solidFill>
                  </a:tcPr>
                </a:tc>
              </a:tr>
              <a:tr h="2476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Add back Age attribute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65%</a:t>
                      </a:r>
                      <a:endParaRPr sz="1200">
                        <a:latin typeface="Times New Roman"/>
                        <a:ea typeface="Times New Roman"/>
                        <a:cs typeface="Times New Roman"/>
                        <a:sym typeface="Times New Roman"/>
                      </a:endParaRPr>
                    </a:p>
                  </a:txBody>
                  <a:tcPr marT="63500" marB="63500" marR="63500" marL="63500"/>
                </a:tc>
              </a:tr>
            </a:tbl>
          </a:graphicData>
        </a:graphic>
      </p:graphicFrame>
      <p:graphicFrame>
        <p:nvGraphicFramePr>
          <p:cNvPr id="395" name="Google Shape;395;p38"/>
          <p:cNvGraphicFramePr/>
          <p:nvPr/>
        </p:nvGraphicFramePr>
        <p:xfrm>
          <a:off x="2291300" y="3711646"/>
          <a:ext cx="3000000" cy="3000000"/>
        </p:xfrm>
        <a:graphic>
          <a:graphicData uri="http://schemas.openxmlformats.org/drawingml/2006/table">
            <a:tbl>
              <a:tblPr>
                <a:noFill/>
                <a:tableStyleId>{23BB9FDC-7022-496F-AE70-2CD71400A762}</a:tableStyleId>
              </a:tblPr>
              <a:tblGrid>
                <a:gridCol w="514350"/>
                <a:gridCol w="4305300"/>
                <a:gridCol w="1095375"/>
              </a:tblGrid>
              <a:tr h="12700">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Trial Description</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Accuracy</a:t>
                      </a:r>
                      <a:endParaRPr b="1" sz="1200">
                        <a:solidFill>
                          <a:srgbClr val="FFFFFF"/>
                        </a:solidFill>
                        <a:latin typeface="Times New Roman"/>
                        <a:ea typeface="Times New Roman"/>
                        <a:cs typeface="Times New Roman"/>
                        <a:sym typeface="Times New Roman"/>
                      </a:endParaRPr>
                    </a:p>
                  </a:txBody>
                  <a:tcPr marT="63500" marB="63500" marR="63500" marL="63500">
                    <a:solidFill>
                      <a:srgbClr val="666666"/>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K = 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56%</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K = 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54%</a:t>
                      </a:r>
                      <a:endParaRPr sz="1200">
                        <a:latin typeface="Times New Roman"/>
                        <a:ea typeface="Times New Roman"/>
                        <a:cs typeface="Times New Roman"/>
                        <a:sym typeface="Times New Roman"/>
                      </a:endParaRPr>
                    </a:p>
                  </a:txBody>
                  <a:tcPr marT="63500" marB="63500" marR="63500" marL="63500"/>
                </a:tc>
              </a:tr>
              <a:tr h="2476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K = 3 and add back Age attribute</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60%</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
        <p:nvSpPr>
          <p:cNvPr id="396" name="Google Shape;396;p38"/>
          <p:cNvSpPr txBox="1"/>
          <p:nvPr/>
        </p:nvSpPr>
        <p:spPr>
          <a:xfrm>
            <a:off x="747500" y="1404138"/>
            <a:ext cx="1391400" cy="12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2"/>
                </a:solidFill>
              </a:rPr>
              <a:t>Random Forest</a:t>
            </a:r>
            <a:endParaRPr sz="2000">
              <a:solidFill>
                <a:schemeClr val="dk2"/>
              </a:solidFill>
            </a:endParaRPr>
          </a:p>
        </p:txBody>
      </p:sp>
      <p:sp>
        <p:nvSpPr>
          <p:cNvPr id="397" name="Google Shape;397;p38"/>
          <p:cNvSpPr txBox="1"/>
          <p:nvPr/>
        </p:nvSpPr>
        <p:spPr>
          <a:xfrm>
            <a:off x="747500" y="2704163"/>
            <a:ext cx="1391400" cy="93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2"/>
                </a:solidFill>
              </a:rPr>
              <a:t>Naïve Bayes</a:t>
            </a:r>
            <a:endParaRPr sz="2000">
              <a:solidFill>
                <a:schemeClr val="dk2"/>
              </a:solidFill>
            </a:endParaRPr>
          </a:p>
        </p:txBody>
      </p:sp>
      <p:sp>
        <p:nvSpPr>
          <p:cNvPr id="398" name="Google Shape;398;p38"/>
          <p:cNvSpPr txBox="1"/>
          <p:nvPr/>
        </p:nvSpPr>
        <p:spPr>
          <a:xfrm>
            <a:off x="747500" y="3711641"/>
            <a:ext cx="1391400" cy="12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2"/>
                </a:solidFill>
              </a:rPr>
              <a:t>K-Nearest Neighbors</a:t>
            </a:r>
            <a:endParaRPr sz="2000">
              <a:solidFill>
                <a:schemeClr val="dk2"/>
              </a:solidFill>
            </a:endParaRPr>
          </a:p>
        </p:txBody>
      </p:sp>
      <p:sp>
        <p:nvSpPr>
          <p:cNvPr id="399" name="Google Shape;399;p38"/>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Remaining Results</a:t>
            </a:r>
            <a:endParaRPr b="1" sz="2000">
              <a:solidFill>
                <a:srgbClr val="434343"/>
              </a:solidFill>
            </a:endParaRPr>
          </a:p>
        </p:txBody>
      </p:sp>
      <p:sp>
        <p:nvSpPr>
          <p:cNvPr id="400" name="Google Shape;40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9"/>
          <p:cNvSpPr txBox="1"/>
          <p:nvPr>
            <p:ph type="title"/>
          </p:nvPr>
        </p:nvSpPr>
        <p:spPr>
          <a:xfrm>
            <a:off x="265500" y="16903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Evaluation</a:t>
            </a:r>
            <a:endParaRPr/>
          </a:p>
        </p:txBody>
      </p:sp>
      <p:sp>
        <p:nvSpPr>
          <p:cNvPr id="406" name="Google Shape;406;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Comparing Models</a:t>
            </a:r>
            <a:endParaRPr/>
          </a:p>
          <a:p>
            <a:pPr indent="-342900" lvl="0" marL="457200" rtl="0" algn="l">
              <a:spcBef>
                <a:spcPts val="0"/>
              </a:spcBef>
              <a:spcAft>
                <a:spcPts val="0"/>
              </a:spcAft>
              <a:buSzPts val="1800"/>
              <a:buChar char="●"/>
            </a:pPr>
            <a:r>
              <a:rPr lang="en"/>
              <a:t>Hypothesis Testing</a:t>
            </a:r>
            <a:endParaRPr/>
          </a:p>
        </p:txBody>
      </p:sp>
      <p:sp>
        <p:nvSpPr>
          <p:cNvPr id="407" name="Google Shape;407;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413" name="Google Shape;413;p40"/>
          <p:cNvSpPr txBox="1"/>
          <p:nvPr>
            <p:ph idx="1" type="body"/>
          </p:nvPr>
        </p:nvSpPr>
        <p:spPr>
          <a:xfrm>
            <a:off x="311713" y="127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4" name="Google Shape;414;p40"/>
          <p:cNvPicPr preferRelativeResize="0"/>
          <p:nvPr/>
        </p:nvPicPr>
        <p:blipFill>
          <a:blip r:embed="rId3">
            <a:alphaModFix/>
          </a:blip>
          <a:stretch>
            <a:fillRect/>
          </a:stretch>
        </p:blipFill>
        <p:spPr>
          <a:xfrm>
            <a:off x="311688" y="1336850"/>
            <a:ext cx="5553075" cy="3286125"/>
          </a:xfrm>
          <a:prstGeom prst="rect">
            <a:avLst/>
          </a:prstGeom>
          <a:noFill/>
          <a:ln>
            <a:noFill/>
          </a:ln>
        </p:spPr>
      </p:pic>
      <p:sp>
        <p:nvSpPr>
          <p:cNvPr id="415" name="Google Shape;415;p40"/>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416" name="Google Shape;416;p40"/>
          <p:cNvSpPr/>
          <p:nvPr/>
        </p:nvSpPr>
        <p:spPr>
          <a:xfrm>
            <a:off x="6935606"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417" name="Google Shape;417;p40"/>
          <p:cNvSpPr/>
          <p:nvPr/>
        </p:nvSpPr>
        <p:spPr>
          <a:xfrm>
            <a:off x="7343154"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418" name="Google Shape;418;p40"/>
          <p:cNvSpPr/>
          <p:nvPr/>
        </p:nvSpPr>
        <p:spPr>
          <a:xfrm>
            <a:off x="7745699"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419" name="Google Shape;419;p40"/>
          <p:cNvSpPr/>
          <p:nvPr/>
        </p:nvSpPr>
        <p:spPr>
          <a:xfrm>
            <a:off x="8153247"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420" name="Google Shape;420;p40"/>
          <p:cNvSpPr/>
          <p:nvPr/>
        </p:nvSpPr>
        <p:spPr>
          <a:xfrm>
            <a:off x="8555327"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421" name="Google Shape;421;p40"/>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434343"/>
                </a:solidFill>
              </a:rPr>
              <a:t>Accuracy for each classification method by cross validation iteration</a:t>
            </a:r>
            <a:endParaRPr b="1" sz="2000">
              <a:solidFill>
                <a:srgbClr val="434343"/>
              </a:solidFill>
            </a:endParaRPr>
          </a:p>
          <a:p>
            <a:pPr indent="0" lvl="0" marL="0" rtl="0" algn="l">
              <a:spcBef>
                <a:spcPts val="0"/>
              </a:spcBef>
              <a:spcAft>
                <a:spcPts val="0"/>
              </a:spcAft>
              <a:buNone/>
            </a:pPr>
            <a:r>
              <a:t/>
            </a:r>
            <a:endParaRPr b="1" sz="2000">
              <a:solidFill>
                <a:srgbClr val="434343"/>
              </a:solidFill>
            </a:endParaRPr>
          </a:p>
        </p:txBody>
      </p:sp>
      <p:pic>
        <p:nvPicPr>
          <p:cNvPr id="422" name="Google Shape;422;p40"/>
          <p:cNvPicPr preferRelativeResize="0"/>
          <p:nvPr/>
        </p:nvPicPr>
        <p:blipFill>
          <a:blip r:embed="rId4">
            <a:alphaModFix/>
          </a:blip>
          <a:stretch>
            <a:fillRect/>
          </a:stretch>
        </p:blipFill>
        <p:spPr>
          <a:xfrm>
            <a:off x="6069175" y="1425575"/>
            <a:ext cx="2550746" cy="389700"/>
          </a:xfrm>
          <a:prstGeom prst="rect">
            <a:avLst/>
          </a:prstGeom>
          <a:noFill/>
          <a:ln>
            <a:noFill/>
          </a:ln>
        </p:spPr>
      </p:pic>
      <p:sp>
        <p:nvSpPr>
          <p:cNvPr id="423" name="Google Shape;42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429" name="Google Shape;429;p41"/>
          <p:cNvSpPr txBox="1"/>
          <p:nvPr>
            <p:ph idx="1" type="body"/>
          </p:nvPr>
        </p:nvSpPr>
        <p:spPr>
          <a:xfrm>
            <a:off x="311700" y="127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baseline="-25000" lang="en"/>
              <a:t>0</a:t>
            </a:r>
            <a:r>
              <a:rPr lang="en"/>
              <a:t> (null): The mean accuracies are equal among classification models</a:t>
            </a:r>
            <a:br>
              <a:rPr baseline="-25000" lang="en"/>
            </a:br>
            <a:r>
              <a:rPr lang="en"/>
              <a:t>H</a:t>
            </a:r>
            <a:r>
              <a:rPr baseline="-25000" lang="en"/>
              <a:t>A</a:t>
            </a:r>
            <a:r>
              <a:rPr lang="en"/>
              <a:t> (alternative): The mean accuracies are different among classification models</a:t>
            </a:r>
            <a:endParaRPr/>
          </a:p>
          <a:p>
            <a:pPr indent="-317500" lvl="0" marL="457200" rtl="0" algn="l">
              <a:spcBef>
                <a:spcPts val="1600"/>
              </a:spcBef>
              <a:spcAft>
                <a:spcPts val="0"/>
              </a:spcAft>
              <a:buSzPts val="1400"/>
              <a:buChar char="●"/>
            </a:pPr>
            <a:r>
              <a:rPr lang="en" sz="1400"/>
              <a:t>data is non-parametric</a:t>
            </a:r>
            <a:endParaRPr sz="1400"/>
          </a:p>
          <a:p>
            <a:pPr indent="-317500" lvl="0" marL="457200" rtl="0" algn="l">
              <a:spcBef>
                <a:spcPts val="0"/>
              </a:spcBef>
              <a:spcAft>
                <a:spcPts val="0"/>
              </a:spcAft>
              <a:buSzPts val="1400"/>
              <a:buChar char="●"/>
            </a:pPr>
            <a:r>
              <a:rPr lang="en" sz="1400"/>
              <a:t>more than two samples</a:t>
            </a:r>
            <a:endParaRPr sz="1400"/>
          </a:p>
          <a:p>
            <a:pPr indent="-317500" lvl="0" marL="457200" rtl="0" algn="l">
              <a:spcBef>
                <a:spcPts val="0"/>
              </a:spcBef>
              <a:spcAft>
                <a:spcPts val="0"/>
              </a:spcAft>
              <a:buSzPts val="1400"/>
              <a:buChar char="●"/>
            </a:pPr>
            <a:r>
              <a:rPr lang="en" sz="1400"/>
              <a:t>observations are paired</a:t>
            </a:r>
            <a:endParaRPr sz="1400"/>
          </a:p>
          <a:p>
            <a:pPr indent="0" lvl="0" marL="0" rtl="0" algn="l">
              <a:spcBef>
                <a:spcPts val="1600"/>
              </a:spcBef>
              <a:spcAft>
                <a:spcPts val="0"/>
              </a:spcAft>
              <a:buNone/>
            </a:pPr>
            <a:r>
              <a:rPr lang="en"/>
              <a:t>Friedman test:</a:t>
            </a:r>
            <a:br>
              <a:rPr lang="en"/>
            </a:br>
            <a:r>
              <a:rPr lang="en"/>
              <a:t>p-value = 0.277 &gt; 0.05 (alpha)</a:t>
            </a:r>
            <a:endParaRPr/>
          </a:p>
          <a:p>
            <a:pPr indent="0" lvl="0" marL="0" rtl="0" algn="l">
              <a:spcBef>
                <a:spcPts val="1600"/>
              </a:spcBef>
              <a:spcAft>
                <a:spcPts val="1600"/>
              </a:spcAft>
              <a:buNone/>
            </a:pPr>
            <a:r>
              <a:t/>
            </a:r>
            <a:endParaRPr/>
          </a:p>
        </p:txBody>
      </p:sp>
      <p:sp>
        <p:nvSpPr>
          <p:cNvPr id="430" name="Google Shape;430;p41"/>
          <p:cNvSpPr/>
          <p:nvPr/>
        </p:nvSpPr>
        <p:spPr>
          <a:xfrm>
            <a:off x="6537300" y="105400"/>
            <a:ext cx="498600" cy="267000"/>
          </a:xfrm>
          <a:prstGeom prst="homePlate">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431" name="Google Shape;431;p41"/>
          <p:cNvSpPr/>
          <p:nvPr/>
        </p:nvSpPr>
        <p:spPr>
          <a:xfrm>
            <a:off x="6935606"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432" name="Google Shape;432;p41"/>
          <p:cNvSpPr/>
          <p:nvPr/>
        </p:nvSpPr>
        <p:spPr>
          <a:xfrm>
            <a:off x="7343154"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433" name="Google Shape;433;p41"/>
          <p:cNvSpPr/>
          <p:nvPr/>
        </p:nvSpPr>
        <p:spPr>
          <a:xfrm>
            <a:off x="7745699"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434" name="Google Shape;434;p41"/>
          <p:cNvSpPr/>
          <p:nvPr/>
        </p:nvSpPr>
        <p:spPr>
          <a:xfrm>
            <a:off x="8153247" y="105400"/>
            <a:ext cx="498600" cy="267000"/>
          </a:xfrm>
          <a:prstGeom prst="chevron">
            <a:avLst>
              <a:gd fmla="val 50000"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435" name="Google Shape;435;p41"/>
          <p:cNvSpPr/>
          <p:nvPr/>
        </p:nvSpPr>
        <p:spPr>
          <a:xfrm>
            <a:off x="8555327" y="105400"/>
            <a:ext cx="498600" cy="267000"/>
          </a:xfrm>
          <a:prstGeom prst="chevron">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436" name="Google Shape;436;p41"/>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Hypothesis Testing</a:t>
            </a:r>
            <a:endParaRPr b="1" sz="2000">
              <a:solidFill>
                <a:srgbClr val="434343"/>
              </a:solidFill>
            </a:endParaRPr>
          </a:p>
          <a:p>
            <a:pPr indent="0" lvl="0" marL="0" rtl="0" algn="l">
              <a:spcBef>
                <a:spcPts val="0"/>
              </a:spcBef>
              <a:spcAft>
                <a:spcPts val="0"/>
              </a:spcAft>
              <a:buNone/>
            </a:pPr>
            <a:r>
              <a:t/>
            </a:r>
            <a:endParaRPr b="1" sz="2000">
              <a:solidFill>
                <a:srgbClr val="434343"/>
              </a:solidFill>
            </a:endParaRPr>
          </a:p>
        </p:txBody>
      </p:sp>
      <p:sp>
        <p:nvSpPr>
          <p:cNvPr id="437" name="Google Shape;437;p41"/>
          <p:cNvSpPr txBox="1"/>
          <p:nvPr>
            <p:ph idx="1" type="body"/>
          </p:nvPr>
        </p:nvSpPr>
        <p:spPr>
          <a:xfrm>
            <a:off x="311700" y="3864625"/>
            <a:ext cx="8520600" cy="10536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1600"/>
              </a:spcAft>
              <a:buNone/>
            </a:pPr>
            <a:r>
              <a:rPr b="1" lang="en"/>
              <a:t>F</a:t>
            </a:r>
            <a:r>
              <a:rPr b="1" lang="en"/>
              <a:t>ail to reject the null hypothesis; that is, it cannot be proven with 95% confidence that there is a statistically significant difference among classification methods</a:t>
            </a:r>
            <a:endParaRPr b="1"/>
          </a:p>
        </p:txBody>
      </p:sp>
      <p:sp>
        <p:nvSpPr>
          <p:cNvPr id="438" name="Google Shape;43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Dementia Overview</a:t>
            </a:r>
            <a:endParaRPr/>
          </a:p>
        </p:txBody>
      </p:sp>
      <p:sp>
        <p:nvSpPr>
          <p:cNvPr id="69" name="Google Shape;69;p15"/>
          <p:cNvSpPr txBox="1"/>
          <p:nvPr>
            <p:ph idx="1" type="body"/>
          </p:nvPr>
        </p:nvSpPr>
        <p:spPr>
          <a:xfrm>
            <a:off x="311700" y="1152475"/>
            <a:ext cx="8520600" cy="11592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Defining Dementia</a:t>
            </a:r>
            <a:endParaRPr b="1">
              <a:solidFill>
                <a:schemeClr val="accent2"/>
              </a:solidFill>
            </a:endParaRPr>
          </a:p>
          <a:p>
            <a:pPr indent="0" lvl="0" marL="0" rtl="0" algn="l">
              <a:spcBef>
                <a:spcPts val="0"/>
              </a:spcBef>
              <a:spcAft>
                <a:spcPts val="1600"/>
              </a:spcAft>
              <a:buNone/>
            </a:pPr>
            <a:r>
              <a:rPr lang="en"/>
              <a:t>Dementia is </a:t>
            </a:r>
            <a:r>
              <a:rPr lang="en"/>
              <a:t>an </a:t>
            </a:r>
            <a:r>
              <a:rPr lang="en"/>
              <a:t>overall term used to describe a group of symptoms caused by diseases affecting the brain</a:t>
            </a:r>
            <a:endParaRPr/>
          </a:p>
        </p:txBody>
      </p:sp>
      <p:graphicFrame>
        <p:nvGraphicFramePr>
          <p:cNvPr id="70" name="Google Shape;70;p15"/>
          <p:cNvGraphicFramePr/>
          <p:nvPr/>
        </p:nvGraphicFramePr>
        <p:xfrm>
          <a:off x="432000" y="2800350"/>
          <a:ext cx="3000000" cy="3000000"/>
        </p:xfrm>
        <a:graphic>
          <a:graphicData uri="http://schemas.openxmlformats.org/drawingml/2006/table">
            <a:tbl>
              <a:tblPr>
                <a:noFill/>
                <a:tableStyleId>{6F79D9B3-2F08-41C4-B27B-533A0B32CB39}</a:tableStyleId>
              </a:tblPr>
              <a:tblGrid>
                <a:gridCol w="2760000"/>
                <a:gridCol w="2760000"/>
                <a:gridCol w="2760000"/>
              </a:tblGrid>
              <a:tr h="340750">
                <a:tc>
                  <a:txBody>
                    <a:bodyPr/>
                    <a:lstStyle/>
                    <a:p>
                      <a:pPr indent="-228600" lvl="0" marL="457200" rtl="0" algn="ctr">
                        <a:spcBef>
                          <a:spcPts val="0"/>
                        </a:spcBef>
                        <a:spcAft>
                          <a:spcPts val="0"/>
                        </a:spcAft>
                        <a:buNone/>
                      </a:pPr>
                      <a:r>
                        <a:rPr b="1" lang="en">
                          <a:solidFill>
                            <a:schemeClr val="dk2"/>
                          </a:solidFill>
                        </a:rPr>
                        <a:t>Diseases</a:t>
                      </a:r>
                      <a:endParaRPr b="1">
                        <a:solidFill>
                          <a:schemeClr val="dk2"/>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228600" lvl="0" marL="457200" rtl="0" algn="ctr">
                        <a:spcBef>
                          <a:spcPts val="0"/>
                        </a:spcBef>
                        <a:spcAft>
                          <a:spcPts val="0"/>
                        </a:spcAft>
                        <a:buNone/>
                      </a:pPr>
                      <a:r>
                        <a:rPr b="1" lang="en">
                          <a:solidFill>
                            <a:schemeClr val="dk2"/>
                          </a:solidFill>
                        </a:rPr>
                        <a:t>Impacts</a:t>
                      </a:r>
                      <a:endParaRPr b="1">
                        <a:solidFill>
                          <a:schemeClr val="dk2"/>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rPr>
                        <a:t>Statistics</a:t>
                      </a:r>
                      <a:endParaRPr b="1">
                        <a:solidFill>
                          <a:schemeClr val="dk2"/>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1582950">
                <a:tc>
                  <a:txBody>
                    <a:bodyPr/>
                    <a:lstStyle/>
                    <a:p>
                      <a:pPr indent="-317500" lvl="0" marL="457200" rtl="0" algn="l">
                        <a:spcBef>
                          <a:spcPts val="0"/>
                        </a:spcBef>
                        <a:spcAft>
                          <a:spcPts val="0"/>
                        </a:spcAft>
                        <a:buClr>
                          <a:schemeClr val="dk2"/>
                        </a:buClr>
                        <a:buSzPts val="1400"/>
                        <a:buChar char="●"/>
                      </a:pPr>
                      <a:r>
                        <a:rPr lang="en">
                          <a:solidFill>
                            <a:schemeClr val="dk2"/>
                          </a:solidFill>
                        </a:rPr>
                        <a:t>Alzheimer's Disease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Parkinson’s Disease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Lewy Body Dementia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Frontotemporal Dementia</a:t>
                      </a:r>
                      <a:endParaRPr>
                        <a:solidFill>
                          <a:schemeClr val="dk2"/>
                        </a:solidFill>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317500" lvl="0" marL="457200" rtl="0" algn="l">
                        <a:spcBef>
                          <a:spcPts val="0"/>
                        </a:spcBef>
                        <a:spcAft>
                          <a:spcPts val="0"/>
                        </a:spcAft>
                        <a:buClr>
                          <a:schemeClr val="dk2"/>
                        </a:buClr>
                        <a:buSzPts val="1400"/>
                        <a:buChar char="●"/>
                      </a:pPr>
                      <a:r>
                        <a:rPr lang="en">
                          <a:solidFill>
                            <a:schemeClr val="dk2"/>
                          </a:solidFill>
                        </a:rPr>
                        <a:t>Memory loss and decreased problem solving</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Financial impact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Relationship difficulties</a:t>
                      </a:r>
                      <a:endParaRPr>
                        <a:solidFill>
                          <a:schemeClr val="dk2"/>
                        </a:solidFill>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r>
            </a:tbl>
          </a:graphicData>
        </a:graphic>
      </p:graphicFrame>
      <p:sp>
        <p:nvSpPr>
          <p:cNvPr id="71" name="Google Shape;71;p15"/>
          <p:cNvSpPr txBox="1"/>
          <p:nvPr/>
        </p:nvSpPr>
        <p:spPr>
          <a:xfrm>
            <a:off x="6594025" y="3515275"/>
            <a:ext cx="19473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3 seconds</a:t>
            </a:r>
            <a:endParaRPr>
              <a:solidFill>
                <a:schemeClr val="dk2"/>
              </a:solidFill>
            </a:endParaRPr>
          </a:p>
        </p:txBody>
      </p:sp>
      <p:sp>
        <p:nvSpPr>
          <p:cNvPr id="72" name="Google Shape;72;p15"/>
          <p:cNvSpPr txBox="1"/>
          <p:nvPr/>
        </p:nvSpPr>
        <p:spPr>
          <a:xfrm>
            <a:off x="6594025" y="3983275"/>
            <a:ext cx="19473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$818 Billion USD/year</a:t>
            </a:r>
            <a:endParaRPr>
              <a:solidFill>
                <a:schemeClr val="dk2"/>
              </a:solidFill>
            </a:endParaRPr>
          </a:p>
        </p:txBody>
      </p:sp>
      <p:pic>
        <p:nvPicPr>
          <p:cNvPr id="73" name="Google Shape;73;p15"/>
          <p:cNvPicPr preferRelativeResize="0"/>
          <p:nvPr/>
        </p:nvPicPr>
        <p:blipFill>
          <a:blip r:embed="rId3">
            <a:alphaModFix/>
          </a:blip>
          <a:stretch>
            <a:fillRect/>
          </a:stretch>
        </p:blipFill>
        <p:spPr>
          <a:xfrm>
            <a:off x="6233175" y="3530750"/>
            <a:ext cx="360850" cy="360850"/>
          </a:xfrm>
          <a:prstGeom prst="rect">
            <a:avLst/>
          </a:prstGeom>
          <a:noFill/>
          <a:ln>
            <a:noFill/>
          </a:ln>
        </p:spPr>
      </p:pic>
      <p:pic>
        <p:nvPicPr>
          <p:cNvPr id="74" name="Google Shape;74;p15"/>
          <p:cNvPicPr preferRelativeResize="0"/>
          <p:nvPr/>
        </p:nvPicPr>
        <p:blipFill>
          <a:blip r:embed="rId4">
            <a:alphaModFix/>
          </a:blip>
          <a:stretch>
            <a:fillRect/>
          </a:stretch>
        </p:blipFill>
        <p:spPr>
          <a:xfrm>
            <a:off x="6233175" y="3998750"/>
            <a:ext cx="360850" cy="360850"/>
          </a:xfrm>
          <a:prstGeom prst="rect">
            <a:avLst/>
          </a:prstGeom>
          <a:noFill/>
          <a:ln>
            <a:noFill/>
          </a:ln>
        </p:spPr>
      </p:pic>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nvSpPr>
        <p:spPr>
          <a:xfrm>
            <a:off x="6021650" y="4764625"/>
            <a:ext cx="23601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Icons made by fjstudio from </a:t>
            </a:r>
            <a:r>
              <a:rPr lang="en" sz="600" u="sng">
                <a:solidFill>
                  <a:schemeClr val="accent5"/>
                </a:solidFill>
                <a:hlinkClick r:id="rId5"/>
              </a:rPr>
              <a:t>www.flaticon.com</a:t>
            </a:r>
            <a:endParaRPr sz="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Recommendations</a:t>
            </a:r>
            <a:endParaRPr/>
          </a:p>
        </p:txBody>
      </p:sp>
      <p:sp>
        <p:nvSpPr>
          <p:cNvPr id="444" name="Google Shape;444;p42"/>
          <p:cNvSpPr txBox="1"/>
          <p:nvPr>
            <p:ph idx="1" type="body"/>
          </p:nvPr>
        </p:nvSpPr>
        <p:spPr>
          <a:xfrm>
            <a:off x="311700" y="1152475"/>
            <a:ext cx="4577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If the goal is to predict with the highest accuracy</a:t>
            </a:r>
            <a:r>
              <a:rPr lang="en"/>
              <a:t> then use </a:t>
            </a:r>
            <a:r>
              <a:rPr b="1" lang="en"/>
              <a:t>Logistic Regression</a:t>
            </a:r>
            <a:endParaRPr b="1"/>
          </a:p>
          <a:p>
            <a:pPr indent="-342900" lvl="0" marL="457200" rtl="0" algn="l">
              <a:spcBef>
                <a:spcPts val="0"/>
              </a:spcBef>
              <a:spcAft>
                <a:spcPts val="0"/>
              </a:spcAft>
              <a:buSzPts val="1800"/>
              <a:buAutoNum type="arabicPeriod"/>
            </a:pPr>
            <a:r>
              <a:rPr lang="en"/>
              <a:t>If the goal is to optimize </a:t>
            </a:r>
            <a:r>
              <a:rPr lang="en"/>
              <a:t>runtime</a:t>
            </a:r>
            <a:r>
              <a:rPr lang="en"/>
              <a:t> then use </a:t>
            </a:r>
            <a:r>
              <a:rPr b="1" lang="en"/>
              <a:t>Naïve Bayes</a:t>
            </a:r>
            <a:endParaRPr b="1"/>
          </a:p>
          <a:p>
            <a:pPr indent="-342900" lvl="0" marL="457200" rtl="0" algn="l">
              <a:spcBef>
                <a:spcPts val="0"/>
              </a:spcBef>
              <a:spcAft>
                <a:spcPts val="0"/>
              </a:spcAft>
              <a:buSzPts val="1800"/>
              <a:buAutoNum type="arabicPeriod"/>
            </a:pPr>
            <a:r>
              <a:rPr lang="en"/>
              <a:t>Additional data and attributes recommended to produce more performant models</a:t>
            </a:r>
            <a:endParaRPr/>
          </a:p>
          <a:p>
            <a:pPr indent="-342900" lvl="0" marL="457200" rtl="0" algn="l">
              <a:spcBef>
                <a:spcPts val="0"/>
              </a:spcBef>
              <a:spcAft>
                <a:spcPts val="0"/>
              </a:spcAft>
              <a:buSzPts val="1800"/>
              <a:buAutoNum type="arabicPeriod"/>
            </a:pPr>
            <a:r>
              <a:rPr lang="en"/>
              <a:t>Further optimization on Decision Tree and Random Forest models can be made</a:t>
            </a:r>
            <a:endParaRPr/>
          </a:p>
        </p:txBody>
      </p:sp>
      <p:graphicFrame>
        <p:nvGraphicFramePr>
          <p:cNvPr id="445" name="Google Shape;445;p42"/>
          <p:cNvGraphicFramePr/>
          <p:nvPr/>
        </p:nvGraphicFramePr>
        <p:xfrm>
          <a:off x="4888800" y="1152475"/>
          <a:ext cx="3000000" cy="3000000"/>
        </p:xfrm>
        <a:graphic>
          <a:graphicData uri="http://schemas.openxmlformats.org/drawingml/2006/table">
            <a:tbl>
              <a:tblPr>
                <a:noFill/>
                <a:tableStyleId>{6F79D9B3-2F08-41C4-B27B-533A0B32CB39}</a:tableStyleId>
              </a:tblPr>
              <a:tblGrid>
                <a:gridCol w="1899975"/>
                <a:gridCol w="1014775"/>
                <a:gridCol w="1028750"/>
              </a:tblGrid>
              <a:tr h="381000">
                <a:tc>
                  <a:txBody>
                    <a:bodyPr/>
                    <a:lstStyle/>
                    <a:p>
                      <a:pPr indent="0" lvl="0" marL="0" rtl="0" algn="l">
                        <a:spcBef>
                          <a:spcPts val="0"/>
                        </a:spcBef>
                        <a:spcAft>
                          <a:spcPts val="0"/>
                        </a:spcAft>
                        <a:buNone/>
                      </a:pPr>
                      <a:r>
                        <a:rPr b="1" lang="en">
                          <a:solidFill>
                            <a:srgbClr val="FFFFFF"/>
                          </a:solidFill>
                        </a:rPr>
                        <a:t>Model</a:t>
                      </a:r>
                      <a:endParaRPr b="1">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b="1" lang="en">
                          <a:solidFill>
                            <a:srgbClr val="FFFFFF"/>
                          </a:solidFill>
                        </a:rPr>
                        <a:t>Mean Accuracy</a:t>
                      </a:r>
                      <a:endParaRPr b="1">
                        <a:solidFill>
                          <a:srgbClr val="FFFFFF"/>
                        </a:solidFill>
                      </a:endParaRPr>
                    </a:p>
                  </a:txBody>
                  <a:tcPr marT="91425" marB="91425" marR="91425" marL="91425">
                    <a:solidFill>
                      <a:srgbClr val="666666"/>
                    </a:solidFill>
                  </a:tcPr>
                </a:tc>
                <a:tc>
                  <a:txBody>
                    <a:bodyPr/>
                    <a:lstStyle/>
                    <a:p>
                      <a:pPr indent="0" lvl="0" marL="0" rtl="0" algn="l">
                        <a:spcBef>
                          <a:spcPts val="0"/>
                        </a:spcBef>
                        <a:spcAft>
                          <a:spcPts val="0"/>
                        </a:spcAft>
                        <a:buNone/>
                      </a:pPr>
                      <a:r>
                        <a:rPr b="1" lang="en">
                          <a:solidFill>
                            <a:srgbClr val="FFFFFF"/>
                          </a:solidFill>
                        </a:rPr>
                        <a:t>Runtime</a:t>
                      </a:r>
                      <a:endParaRPr b="1">
                        <a:solidFill>
                          <a:srgbClr val="FFFFFF"/>
                        </a:solidFill>
                      </a:endParaRPr>
                    </a:p>
                  </a:txBody>
                  <a:tcPr marT="91425" marB="91425" marR="91425" marL="91425">
                    <a:solidFill>
                      <a:srgbClr val="666666"/>
                    </a:solidFill>
                  </a:tcPr>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68.9%</a:t>
                      </a:r>
                      <a:endParaRPr/>
                    </a:p>
                  </a:txBody>
                  <a:tcPr marT="91425" marB="91425" marR="91425" marL="91425"/>
                </a:tc>
                <a:tc>
                  <a:txBody>
                    <a:bodyPr/>
                    <a:lstStyle/>
                    <a:p>
                      <a:pPr indent="0" lvl="0" marL="0" rtl="0" algn="l">
                        <a:spcBef>
                          <a:spcPts val="0"/>
                        </a:spcBef>
                        <a:spcAft>
                          <a:spcPts val="0"/>
                        </a:spcAft>
                        <a:buNone/>
                      </a:pPr>
                      <a:r>
                        <a:rPr lang="en"/>
                        <a:t>0.0156</a:t>
                      </a:r>
                      <a:endParaRPr/>
                    </a:p>
                  </a:txBody>
                  <a:tcPr marT="91425" marB="91425" marR="91425" marL="91425"/>
                </a:tc>
              </a:tr>
              <a:tr h="381000">
                <a:tc>
                  <a:txBody>
                    <a:bodyPr/>
                    <a:lstStyle/>
                    <a:p>
                      <a:pPr indent="0" lvl="0" marL="0" rtl="0" algn="l">
                        <a:spcBef>
                          <a:spcPts val="0"/>
                        </a:spcBef>
                        <a:spcAft>
                          <a:spcPts val="0"/>
                        </a:spcAft>
                        <a:buNone/>
                      </a:pPr>
                      <a:r>
                        <a:rPr lang="en"/>
                        <a:t>Naïve Bayes</a:t>
                      </a:r>
                      <a:endParaRPr/>
                    </a:p>
                  </a:txBody>
                  <a:tcPr marT="91425" marB="91425" marR="91425" marL="91425"/>
                </a:tc>
                <a:tc>
                  <a:txBody>
                    <a:bodyPr/>
                    <a:lstStyle/>
                    <a:p>
                      <a:pPr indent="0" lvl="0" marL="0" rtl="0" algn="l">
                        <a:spcBef>
                          <a:spcPts val="0"/>
                        </a:spcBef>
                        <a:spcAft>
                          <a:spcPts val="0"/>
                        </a:spcAft>
                        <a:buNone/>
                      </a:pPr>
                      <a:r>
                        <a:rPr lang="en"/>
                        <a:t>65.1%</a:t>
                      </a:r>
                      <a:endParaRPr/>
                    </a:p>
                  </a:txBody>
                  <a:tcPr marT="91425" marB="91425" marR="91425" marL="91425"/>
                </a:tc>
                <a:tc>
                  <a:txBody>
                    <a:bodyPr/>
                    <a:lstStyle/>
                    <a:p>
                      <a:pPr indent="0" lvl="0" marL="0" rtl="0" algn="l">
                        <a:spcBef>
                          <a:spcPts val="0"/>
                        </a:spcBef>
                        <a:spcAft>
                          <a:spcPts val="0"/>
                        </a:spcAft>
                        <a:buNone/>
                      </a:pPr>
                      <a:r>
                        <a:rPr lang="en"/>
                        <a:t>0.0038</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63.3%</a:t>
                      </a:r>
                      <a:endParaRPr/>
                    </a:p>
                  </a:txBody>
                  <a:tcPr marT="91425" marB="91425" marR="91425" marL="91425"/>
                </a:tc>
                <a:tc>
                  <a:txBody>
                    <a:bodyPr/>
                    <a:lstStyle/>
                    <a:p>
                      <a:pPr indent="0" lvl="0" marL="0" rtl="0" algn="l">
                        <a:spcBef>
                          <a:spcPts val="0"/>
                        </a:spcBef>
                        <a:spcAft>
                          <a:spcPts val="0"/>
                        </a:spcAft>
                        <a:buNone/>
                      </a:pPr>
                      <a:r>
                        <a:rPr lang="en"/>
                        <a:t>0.2724</a:t>
                      </a:r>
                      <a:endParaRPr/>
                    </a:p>
                  </a:txBody>
                  <a:tcPr marT="91425" marB="91425" marR="91425" marL="91425"/>
                </a:tc>
              </a:tr>
              <a:tr h="381000">
                <a:tc>
                  <a:txBody>
                    <a:bodyPr/>
                    <a:lstStyle/>
                    <a:p>
                      <a:pPr indent="0" lvl="0" marL="0" rtl="0" algn="l">
                        <a:spcBef>
                          <a:spcPts val="0"/>
                        </a:spcBef>
                        <a:spcAft>
                          <a:spcPts val="0"/>
                        </a:spcAft>
                        <a:buNone/>
                      </a:pPr>
                      <a:r>
                        <a:rPr lang="en"/>
                        <a:t>K-Nearest Neighbors</a:t>
                      </a:r>
                      <a:endParaRPr/>
                    </a:p>
                  </a:txBody>
                  <a:tcPr marT="91425" marB="91425" marR="91425" marL="91425"/>
                </a:tc>
                <a:tc>
                  <a:txBody>
                    <a:bodyPr/>
                    <a:lstStyle/>
                    <a:p>
                      <a:pPr indent="0" lvl="0" marL="0" rtl="0" algn="l">
                        <a:spcBef>
                          <a:spcPts val="0"/>
                        </a:spcBef>
                        <a:spcAft>
                          <a:spcPts val="0"/>
                        </a:spcAft>
                        <a:buNone/>
                      </a:pPr>
                      <a:r>
                        <a:rPr lang="en"/>
                        <a:t>60.1%</a:t>
                      </a:r>
                      <a:endParaRPr/>
                    </a:p>
                  </a:txBody>
                  <a:tcPr marT="91425" marB="91425" marR="91425" marL="91425"/>
                </a:tc>
                <a:tc>
                  <a:txBody>
                    <a:bodyPr/>
                    <a:lstStyle/>
                    <a:p>
                      <a:pPr indent="0" lvl="0" marL="0" rtl="0" algn="l">
                        <a:spcBef>
                          <a:spcPts val="0"/>
                        </a:spcBef>
                        <a:spcAft>
                          <a:spcPts val="0"/>
                        </a:spcAft>
                        <a:buNone/>
                      </a:pPr>
                      <a:r>
                        <a:rPr lang="en"/>
                        <a:t>0.0035</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59.8%</a:t>
                      </a:r>
                      <a:endParaRPr/>
                    </a:p>
                  </a:txBody>
                  <a:tcPr marT="91425" marB="91425" marR="91425" marL="91425"/>
                </a:tc>
                <a:tc>
                  <a:txBody>
                    <a:bodyPr/>
                    <a:lstStyle/>
                    <a:p>
                      <a:pPr indent="0" lvl="0" marL="0" rtl="0" algn="l">
                        <a:spcBef>
                          <a:spcPts val="0"/>
                        </a:spcBef>
                        <a:spcAft>
                          <a:spcPts val="0"/>
                        </a:spcAft>
                        <a:buNone/>
                      </a:pPr>
                      <a:r>
                        <a:rPr lang="en"/>
                        <a:t>0.0049</a:t>
                      </a:r>
                      <a:endParaRPr/>
                    </a:p>
                  </a:txBody>
                  <a:tcPr marT="91425" marB="91425" marR="91425" marL="91425"/>
                </a:tc>
              </a:tr>
            </a:tbl>
          </a:graphicData>
        </a:graphic>
      </p:graphicFrame>
      <p:sp>
        <p:nvSpPr>
          <p:cNvPr id="446" name="Google Shape;44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452" name="Google Shape;452;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My Github:</a:t>
            </a:r>
            <a:endParaRPr b="1" sz="3000"/>
          </a:p>
          <a:p>
            <a:pPr indent="0" lvl="0" marL="0" rtl="0" algn="ctr">
              <a:spcBef>
                <a:spcPts val="0"/>
              </a:spcBef>
              <a:spcAft>
                <a:spcPts val="0"/>
              </a:spcAft>
              <a:buNone/>
            </a:pPr>
            <a:r>
              <a:rPr lang="en" sz="3000"/>
              <a:t>https://github.com/alexplainlaterr/CKME136/</a:t>
            </a:r>
            <a:endParaRPr sz="3000"/>
          </a:p>
        </p:txBody>
      </p:sp>
      <p:sp>
        <p:nvSpPr>
          <p:cNvPr id="458" name="Google Shape;45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Appendix</a:t>
            </a:r>
            <a:endParaRPr/>
          </a:p>
        </p:txBody>
      </p:sp>
      <p:sp>
        <p:nvSpPr>
          <p:cNvPr id="464" name="Google Shape;46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Formula - Trial 3</a:t>
            </a:r>
            <a:endParaRPr/>
          </a:p>
        </p:txBody>
      </p:sp>
      <p:sp>
        <p:nvSpPr>
          <p:cNvPr id="470" name="Google Shape;470;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71" name="Google Shape;471;p46"/>
          <p:cNvPicPr preferRelativeResize="0"/>
          <p:nvPr/>
        </p:nvPicPr>
        <p:blipFill>
          <a:blip r:embed="rId3">
            <a:alphaModFix/>
          </a:blip>
          <a:stretch>
            <a:fillRect/>
          </a:stretch>
        </p:blipFill>
        <p:spPr>
          <a:xfrm>
            <a:off x="1402913" y="1027100"/>
            <a:ext cx="6600825" cy="3667125"/>
          </a:xfrm>
          <a:prstGeom prst="rect">
            <a:avLst/>
          </a:prstGeom>
          <a:noFill/>
          <a:ln>
            <a:noFill/>
          </a:ln>
        </p:spPr>
      </p:pic>
      <p:sp>
        <p:nvSpPr>
          <p:cNvPr id="472" name="Google Shape;47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Decision Tree - Trial 3</a:t>
            </a:r>
            <a:endParaRPr/>
          </a:p>
        </p:txBody>
      </p:sp>
      <p:sp>
        <p:nvSpPr>
          <p:cNvPr id="478" name="Google Shape;47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79" name="Google Shape;479;p47"/>
          <p:cNvPicPr preferRelativeResize="0"/>
          <p:nvPr/>
        </p:nvPicPr>
        <p:blipFill>
          <a:blip r:embed="rId3">
            <a:alphaModFix/>
          </a:blip>
          <a:stretch>
            <a:fillRect/>
          </a:stretch>
        </p:blipFill>
        <p:spPr>
          <a:xfrm>
            <a:off x="311700" y="1152475"/>
            <a:ext cx="8520600" cy="3109320"/>
          </a:xfrm>
          <a:prstGeom prst="rect">
            <a:avLst/>
          </a:prstGeom>
          <a:noFill/>
          <a:ln>
            <a:noFill/>
          </a:ln>
        </p:spPr>
      </p:pic>
      <p:sp>
        <p:nvSpPr>
          <p:cNvPr id="480" name="Google Shape;48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86" name="Google Shape;48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t>Marcus, D. S., Fotenos, A. F., Csernansky, J. G., Morris, J. C., &amp; Buckner, R. L. (2010). </a:t>
            </a:r>
            <a:endParaRPr sz="1600"/>
          </a:p>
          <a:p>
            <a:pPr indent="457200" lvl="0" marL="0" rtl="0" algn="l">
              <a:lnSpc>
                <a:spcPct val="100000"/>
              </a:lnSpc>
              <a:spcBef>
                <a:spcPts val="0"/>
              </a:spcBef>
              <a:spcAft>
                <a:spcPts val="0"/>
              </a:spcAft>
              <a:buClr>
                <a:schemeClr val="dk1"/>
              </a:buClr>
              <a:buSzPts val="1100"/>
              <a:buFont typeface="Arial"/>
              <a:buNone/>
            </a:pPr>
            <a:r>
              <a:rPr lang="en" sz="1600"/>
              <a:t>Open Access Series of Imaging Studies: Longitudinal MRI Data in Nondemented and</a:t>
            </a:r>
            <a:endParaRPr sz="1600"/>
          </a:p>
          <a:p>
            <a:pPr indent="457200" lvl="0" marL="0" rtl="0" algn="l">
              <a:lnSpc>
                <a:spcPct val="100000"/>
              </a:lnSpc>
              <a:spcBef>
                <a:spcPts val="0"/>
              </a:spcBef>
              <a:spcAft>
                <a:spcPts val="0"/>
              </a:spcAft>
              <a:buClr>
                <a:schemeClr val="dk1"/>
              </a:buClr>
              <a:buSzPts val="1100"/>
              <a:buFont typeface="Arial"/>
              <a:buNone/>
            </a:pPr>
            <a:r>
              <a:rPr lang="en" sz="1600"/>
              <a:t>Demented Older Adults. Journal of Cognitive Neuroscience, 22(12), 2677-2684. doi:</a:t>
            </a:r>
            <a:endParaRPr sz="1600"/>
          </a:p>
          <a:p>
            <a:pPr indent="457200" lvl="0" marL="0" rtl="0" algn="l">
              <a:lnSpc>
                <a:spcPct val="100000"/>
              </a:lnSpc>
              <a:spcBef>
                <a:spcPts val="0"/>
              </a:spcBef>
              <a:spcAft>
                <a:spcPts val="0"/>
              </a:spcAft>
              <a:buClr>
                <a:schemeClr val="dk1"/>
              </a:buClr>
              <a:buSzPts val="1100"/>
              <a:buFont typeface="Arial"/>
              <a:buNone/>
            </a:pPr>
            <a:r>
              <a:rPr lang="en" sz="1600"/>
              <a:t>10.1162/jocn.2009.21407</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1600"/>
              </a:spcBef>
              <a:spcAft>
                <a:spcPts val="1600"/>
              </a:spcAft>
              <a:buNone/>
            </a:pPr>
            <a:r>
              <a:t/>
            </a:r>
            <a:endParaRPr sz="1600"/>
          </a:p>
        </p:txBody>
      </p:sp>
      <p:sp>
        <p:nvSpPr>
          <p:cNvPr id="487" name="Google Shape;487;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82" name="Google Shape;82;p16"/>
          <p:cNvPicPr preferRelativeResize="0"/>
          <p:nvPr/>
        </p:nvPicPr>
        <p:blipFill rotWithShape="1">
          <a:blip r:embed="rId3">
            <a:alphaModFix/>
          </a:blip>
          <a:srcRect b="0" l="2912" r="0" t="0"/>
          <a:stretch/>
        </p:blipFill>
        <p:spPr>
          <a:xfrm>
            <a:off x="311700" y="2821758"/>
            <a:ext cx="8520599" cy="1785984"/>
          </a:xfrm>
          <a:prstGeom prst="rect">
            <a:avLst/>
          </a:prstGeom>
          <a:noFill/>
          <a:ln>
            <a:noFill/>
          </a:ln>
        </p:spPr>
      </p:pic>
      <p:sp>
        <p:nvSpPr>
          <p:cNvPr id="83" name="Google Shape;83;p16"/>
          <p:cNvSpPr/>
          <p:nvPr/>
        </p:nvSpPr>
        <p:spPr>
          <a:xfrm>
            <a:off x="1883150" y="288057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2871725" y="288057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328450" y="288057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3883500" y="28806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4396450" y="28753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811050" y="28753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5201950" y="28753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5616550" y="28753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6101400" y="28806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6520400" y="28753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7000850" y="28806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7424250" y="28806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7900300" y="28753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8417700" y="2875325"/>
            <a:ext cx="414600" cy="1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7" name="Google Shape;97;p16"/>
          <p:cNvGraphicFramePr/>
          <p:nvPr/>
        </p:nvGraphicFramePr>
        <p:xfrm>
          <a:off x="432000" y="1352550"/>
          <a:ext cx="3000000" cy="3000000"/>
        </p:xfrm>
        <a:graphic>
          <a:graphicData uri="http://schemas.openxmlformats.org/drawingml/2006/table">
            <a:tbl>
              <a:tblPr>
                <a:noFill/>
                <a:tableStyleId>{6F79D9B3-2F08-41C4-B27B-533A0B32CB39}</a:tableStyleId>
              </a:tblPr>
              <a:tblGrid>
                <a:gridCol w="2760000"/>
                <a:gridCol w="2760000"/>
                <a:gridCol w="2760000"/>
              </a:tblGrid>
              <a:tr h="1368625">
                <a:tc>
                  <a:txBody>
                    <a:bodyPr/>
                    <a:lstStyle/>
                    <a:p>
                      <a:pPr indent="0" lvl="0" marL="0" rtl="0" algn="l">
                        <a:spcBef>
                          <a:spcPts val="0"/>
                        </a:spcBef>
                        <a:spcAft>
                          <a:spcPts val="0"/>
                        </a:spcAft>
                        <a:buNone/>
                      </a:pPr>
                      <a:r>
                        <a:rPr b="1" lang="en" sz="1100">
                          <a:solidFill>
                            <a:schemeClr val="dk2"/>
                          </a:solidFill>
                        </a:rPr>
                        <a:t>Subject ID:</a:t>
                      </a:r>
                      <a:r>
                        <a:rPr lang="en" sz="1100">
                          <a:solidFill>
                            <a:schemeClr val="dk2"/>
                          </a:solidFill>
                        </a:rPr>
                        <a:t> Unique identifier by subject</a:t>
                      </a:r>
                      <a:endParaRPr sz="1100">
                        <a:solidFill>
                          <a:schemeClr val="dk2"/>
                        </a:solidFill>
                      </a:endParaRPr>
                    </a:p>
                    <a:p>
                      <a:pPr indent="0" lvl="0" marL="0" rtl="0" algn="l">
                        <a:spcBef>
                          <a:spcPts val="0"/>
                        </a:spcBef>
                        <a:spcAft>
                          <a:spcPts val="0"/>
                        </a:spcAft>
                        <a:buNone/>
                      </a:pPr>
                      <a:r>
                        <a:rPr b="1" lang="en" sz="1100">
                          <a:solidFill>
                            <a:schemeClr val="dk2"/>
                          </a:solidFill>
                        </a:rPr>
                        <a:t>MRI ID: </a:t>
                      </a:r>
                      <a:r>
                        <a:rPr lang="en" sz="1100">
                          <a:solidFill>
                            <a:schemeClr val="dk2"/>
                          </a:solidFill>
                        </a:rPr>
                        <a:t>Unique identifier by MRI session</a:t>
                      </a:r>
                      <a:endParaRPr sz="1100">
                        <a:solidFill>
                          <a:schemeClr val="dk2"/>
                        </a:solidFill>
                      </a:endParaRPr>
                    </a:p>
                    <a:p>
                      <a:pPr indent="0" lvl="0" marL="0" rtl="0" algn="l">
                        <a:spcBef>
                          <a:spcPts val="0"/>
                        </a:spcBef>
                        <a:spcAft>
                          <a:spcPts val="0"/>
                        </a:spcAft>
                        <a:buNone/>
                      </a:pPr>
                      <a:r>
                        <a:rPr b="1" lang="en" sz="1100">
                          <a:solidFill>
                            <a:schemeClr val="dk2"/>
                          </a:solidFill>
                        </a:rPr>
                        <a:t>Group: </a:t>
                      </a:r>
                      <a:r>
                        <a:rPr lang="en" sz="1100">
                          <a:solidFill>
                            <a:schemeClr val="dk2"/>
                          </a:solidFill>
                        </a:rPr>
                        <a:t>Class (dependent) variable</a:t>
                      </a:r>
                      <a:endParaRPr sz="1100">
                        <a:solidFill>
                          <a:schemeClr val="dk2"/>
                        </a:solidFill>
                      </a:endParaRPr>
                    </a:p>
                    <a:p>
                      <a:pPr indent="0" lvl="0" marL="0" rtl="0" algn="l">
                        <a:spcBef>
                          <a:spcPts val="0"/>
                        </a:spcBef>
                        <a:spcAft>
                          <a:spcPts val="0"/>
                        </a:spcAft>
                        <a:buNone/>
                      </a:pPr>
                      <a:r>
                        <a:rPr b="1" lang="en" sz="1100">
                          <a:solidFill>
                            <a:schemeClr val="dk2"/>
                          </a:solidFill>
                        </a:rPr>
                        <a:t>Visit: </a:t>
                      </a:r>
                      <a:r>
                        <a:rPr lang="en" sz="1100">
                          <a:solidFill>
                            <a:schemeClr val="dk2"/>
                          </a:solidFill>
                        </a:rPr>
                        <a:t>Visit # for each Subject and MRI session</a:t>
                      </a:r>
                      <a:endParaRPr sz="1100">
                        <a:solidFill>
                          <a:schemeClr val="dk2"/>
                        </a:solidFill>
                      </a:endParaRPr>
                    </a:p>
                    <a:p>
                      <a:pPr indent="0" lvl="0" marL="0" rtl="0" algn="l">
                        <a:spcBef>
                          <a:spcPts val="0"/>
                        </a:spcBef>
                        <a:spcAft>
                          <a:spcPts val="0"/>
                        </a:spcAft>
                        <a:buNone/>
                      </a:pPr>
                      <a:r>
                        <a:rPr b="1" lang="en" sz="1100">
                          <a:solidFill>
                            <a:schemeClr val="dk2"/>
                          </a:solidFill>
                        </a:rPr>
                        <a:t>MR Delay:</a:t>
                      </a:r>
                      <a:r>
                        <a:rPr lang="en" sz="1100">
                          <a:solidFill>
                            <a:schemeClr val="dk2"/>
                          </a:solidFill>
                        </a:rPr>
                        <a:t> Number of days since the first visit </a:t>
                      </a:r>
                      <a:endParaRPr sz="11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dk2"/>
                          </a:solidFill>
                        </a:rPr>
                        <a:t>M/F: </a:t>
                      </a:r>
                      <a:r>
                        <a:rPr lang="en" sz="1100">
                          <a:solidFill>
                            <a:schemeClr val="dk2"/>
                          </a:solidFill>
                        </a:rPr>
                        <a:t>Gender of the subject</a:t>
                      </a:r>
                      <a:endParaRPr sz="1100">
                        <a:solidFill>
                          <a:schemeClr val="dk2"/>
                        </a:solidFill>
                      </a:endParaRPr>
                    </a:p>
                    <a:p>
                      <a:pPr indent="0" lvl="0" marL="0" rtl="0" algn="l">
                        <a:spcBef>
                          <a:spcPts val="0"/>
                        </a:spcBef>
                        <a:spcAft>
                          <a:spcPts val="0"/>
                        </a:spcAft>
                        <a:buNone/>
                      </a:pPr>
                      <a:r>
                        <a:rPr b="1" lang="en" sz="1100">
                          <a:solidFill>
                            <a:schemeClr val="dk2"/>
                          </a:solidFill>
                        </a:rPr>
                        <a:t>Hand: </a:t>
                      </a:r>
                      <a:r>
                        <a:rPr lang="en" sz="1100">
                          <a:solidFill>
                            <a:schemeClr val="dk2"/>
                          </a:solidFill>
                        </a:rPr>
                        <a:t>Dominant hand of the subject</a:t>
                      </a:r>
                      <a:endParaRPr sz="1100">
                        <a:solidFill>
                          <a:schemeClr val="dk2"/>
                        </a:solidFill>
                      </a:endParaRPr>
                    </a:p>
                    <a:p>
                      <a:pPr indent="0" lvl="0" marL="0" rtl="0" algn="l">
                        <a:spcBef>
                          <a:spcPts val="0"/>
                        </a:spcBef>
                        <a:spcAft>
                          <a:spcPts val="0"/>
                        </a:spcAft>
                        <a:buNone/>
                      </a:pPr>
                      <a:r>
                        <a:rPr b="1" lang="en" sz="1100">
                          <a:solidFill>
                            <a:schemeClr val="dk2"/>
                          </a:solidFill>
                        </a:rPr>
                        <a:t>Age:</a:t>
                      </a:r>
                      <a:r>
                        <a:rPr lang="en" sz="1100">
                          <a:solidFill>
                            <a:schemeClr val="dk2"/>
                          </a:solidFill>
                        </a:rPr>
                        <a:t> Age of the subject</a:t>
                      </a:r>
                      <a:endParaRPr sz="1100">
                        <a:solidFill>
                          <a:schemeClr val="dk2"/>
                        </a:solidFill>
                      </a:endParaRPr>
                    </a:p>
                    <a:p>
                      <a:pPr indent="0" lvl="0" marL="0" rtl="0" algn="l">
                        <a:spcBef>
                          <a:spcPts val="0"/>
                        </a:spcBef>
                        <a:spcAft>
                          <a:spcPts val="0"/>
                        </a:spcAft>
                        <a:buNone/>
                      </a:pPr>
                      <a:r>
                        <a:rPr b="1" lang="en" sz="1100">
                          <a:solidFill>
                            <a:schemeClr val="dk2"/>
                          </a:solidFill>
                        </a:rPr>
                        <a:t>EDUC: </a:t>
                      </a:r>
                      <a:r>
                        <a:rPr lang="en" sz="1100">
                          <a:solidFill>
                            <a:schemeClr val="dk2"/>
                          </a:solidFill>
                        </a:rPr>
                        <a:t>Years of education</a:t>
                      </a:r>
                      <a:endParaRPr sz="1100">
                        <a:solidFill>
                          <a:schemeClr val="dk2"/>
                        </a:solidFill>
                      </a:endParaRPr>
                    </a:p>
                    <a:p>
                      <a:pPr indent="0" lvl="0" marL="0" rtl="0" algn="l">
                        <a:spcBef>
                          <a:spcPts val="0"/>
                        </a:spcBef>
                        <a:spcAft>
                          <a:spcPts val="0"/>
                        </a:spcAft>
                        <a:buNone/>
                      </a:pPr>
                      <a:r>
                        <a:rPr b="1" lang="en" sz="1100">
                          <a:solidFill>
                            <a:schemeClr val="dk2"/>
                          </a:solidFill>
                        </a:rPr>
                        <a:t>SES: </a:t>
                      </a:r>
                      <a:r>
                        <a:rPr lang="en" sz="1100">
                          <a:solidFill>
                            <a:schemeClr val="dk2"/>
                          </a:solidFill>
                        </a:rPr>
                        <a:t>Socioeconomic Status</a:t>
                      </a:r>
                      <a:endParaRPr sz="1100">
                        <a:solidFill>
                          <a:schemeClr val="dk2"/>
                        </a:solidFill>
                      </a:endParaRPr>
                    </a:p>
                    <a:p>
                      <a:pPr indent="0" lvl="0" marL="0" rtl="0" algn="l">
                        <a:spcBef>
                          <a:spcPts val="0"/>
                        </a:spcBef>
                        <a:spcAft>
                          <a:spcPts val="0"/>
                        </a:spcAft>
                        <a:buNone/>
                      </a:pPr>
                      <a:r>
                        <a:t/>
                      </a:r>
                      <a:endParaRPr sz="11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dk2"/>
                          </a:solidFill>
                        </a:rPr>
                        <a:t>MMSE: </a:t>
                      </a:r>
                      <a:r>
                        <a:rPr lang="en" sz="1100">
                          <a:solidFill>
                            <a:schemeClr val="dk2"/>
                          </a:solidFill>
                        </a:rPr>
                        <a:t>Mini-Mental State Exam score (0 to 30)</a:t>
                      </a:r>
                      <a:endParaRPr sz="1100">
                        <a:solidFill>
                          <a:schemeClr val="dk2"/>
                        </a:solidFill>
                      </a:endParaRPr>
                    </a:p>
                    <a:p>
                      <a:pPr indent="0" lvl="0" marL="0" rtl="0" algn="l">
                        <a:spcBef>
                          <a:spcPts val="0"/>
                        </a:spcBef>
                        <a:spcAft>
                          <a:spcPts val="0"/>
                        </a:spcAft>
                        <a:buNone/>
                      </a:pPr>
                      <a:r>
                        <a:rPr b="1" lang="en" sz="1100">
                          <a:solidFill>
                            <a:schemeClr val="dk2"/>
                          </a:solidFill>
                        </a:rPr>
                        <a:t>CDR: </a:t>
                      </a:r>
                      <a:r>
                        <a:rPr lang="en" sz="1100">
                          <a:solidFill>
                            <a:schemeClr val="dk2"/>
                          </a:solidFill>
                        </a:rPr>
                        <a:t>Clinical Dementia Rating (0 to 2)</a:t>
                      </a:r>
                      <a:endParaRPr sz="1100">
                        <a:solidFill>
                          <a:schemeClr val="dk2"/>
                        </a:solidFill>
                      </a:endParaRPr>
                    </a:p>
                    <a:p>
                      <a:pPr indent="0" lvl="0" marL="0" rtl="0" algn="l">
                        <a:spcBef>
                          <a:spcPts val="0"/>
                        </a:spcBef>
                        <a:spcAft>
                          <a:spcPts val="0"/>
                        </a:spcAft>
                        <a:buNone/>
                      </a:pPr>
                      <a:r>
                        <a:rPr b="1" lang="en" sz="1100">
                          <a:solidFill>
                            <a:schemeClr val="dk2"/>
                          </a:solidFill>
                        </a:rPr>
                        <a:t>eTIV:</a:t>
                      </a:r>
                      <a:r>
                        <a:rPr lang="en" sz="1100">
                          <a:solidFill>
                            <a:schemeClr val="dk2"/>
                          </a:solidFill>
                        </a:rPr>
                        <a:t> Estimated Total Intracranial Volume (cm</a:t>
                      </a:r>
                      <a:r>
                        <a:rPr baseline="30000" lang="en" sz="1100">
                          <a:solidFill>
                            <a:schemeClr val="dk2"/>
                          </a:solidFill>
                        </a:rPr>
                        <a:t>3</a:t>
                      </a:r>
                      <a:r>
                        <a:rPr lang="en" sz="1100">
                          <a:solidFill>
                            <a:schemeClr val="dk2"/>
                          </a:solidFill>
                        </a:rPr>
                        <a:t>)</a:t>
                      </a:r>
                      <a:endParaRPr sz="1100">
                        <a:solidFill>
                          <a:schemeClr val="dk2"/>
                        </a:solidFill>
                      </a:endParaRPr>
                    </a:p>
                    <a:p>
                      <a:pPr indent="0" lvl="0" marL="0" rtl="0" algn="l">
                        <a:spcBef>
                          <a:spcPts val="0"/>
                        </a:spcBef>
                        <a:spcAft>
                          <a:spcPts val="0"/>
                        </a:spcAft>
                        <a:buNone/>
                      </a:pPr>
                      <a:r>
                        <a:rPr b="1" lang="en" sz="1100">
                          <a:solidFill>
                            <a:schemeClr val="dk2"/>
                          </a:solidFill>
                        </a:rPr>
                        <a:t>nWBV: </a:t>
                      </a:r>
                      <a:r>
                        <a:rPr lang="en" sz="1100">
                          <a:solidFill>
                            <a:schemeClr val="dk2"/>
                          </a:solidFill>
                        </a:rPr>
                        <a:t>Normalized Whole Brain Volume </a:t>
                      </a:r>
                      <a:endParaRPr sz="1100">
                        <a:solidFill>
                          <a:schemeClr val="dk2"/>
                        </a:solidFill>
                      </a:endParaRPr>
                    </a:p>
                    <a:p>
                      <a:pPr indent="0" lvl="0" marL="0" rtl="0" algn="l">
                        <a:spcBef>
                          <a:spcPts val="0"/>
                        </a:spcBef>
                        <a:spcAft>
                          <a:spcPts val="0"/>
                        </a:spcAft>
                        <a:buNone/>
                      </a:pPr>
                      <a:r>
                        <a:rPr b="1" lang="en" sz="1100">
                          <a:solidFill>
                            <a:schemeClr val="dk2"/>
                          </a:solidFill>
                        </a:rPr>
                        <a:t>ASF:</a:t>
                      </a:r>
                      <a:r>
                        <a:rPr lang="en" sz="1100">
                          <a:solidFill>
                            <a:schemeClr val="dk2"/>
                          </a:solidFill>
                        </a:rPr>
                        <a:t> Atlas Scaling Factor</a:t>
                      </a:r>
                      <a:endParaRPr sz="1100">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98" name="Google Shape;98;p16"/>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MRI Data from the OASIS Project</a:t>
            </a:r>
            <a:endParaRPr b="1" sz="2000">
              <a:solidFill>
                <a:srgbClr val="434343"/>
              </a:solidFill>
            </a:endParaRPr>
          </a:p>
        </p:txBody>
      </p:sp>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105" name="Google Shape;105;p17"/>
          <p:cNvSpPr txBox="1"/>
          <p:nvPr>
            <p:ph idx="1" type="body"/>
          </p:nvPr>
        </p:nvSpPr>
        <p:spPr>
          <a:xfrm>
            <a:off x="311700" y="1914475"/>
            <a:ext cx="8520600" cy="1335000"/>
          </a:xfrm>
          <a:prstGeom prst="rect">
            <a:avLst/>
          </a:prstGeom>
          <a:solidFill>
            <a:srgbClr val="D9EAD3"/>
          </a:solidFill>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t>Can a combination of MRI scans, screening test results, and demographics from the OASIS project be early predictors of the onset of dementia?</a:t>
            </a:r>
            <a:endParaRPr b="1" sz="2400"/>
          </a:p>
        </p:txBody>
      </p:sp>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12" name="Google Shape;11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18"/>
          <p:cNvPicPr preferRelativeResize="0"/>
          <p:nvPr/>
        </p:nvPicPr>
        <p:blipFill rotWithShape="1">
          <a:blip r:embed="rId3">
            <a:alphaModFix/>
          </a:blip>
          <a:srcRect b="19443" l="10734" r="10742" t="38461"/>
          <a:stretch/>
        </p:blipFill>
        <p:spPr>
          <a:xfrm>
            <a:off x="325320" y="1152475"/>
            <a:ext cx="8493361" cy="3416400"/>
          </a:xfrm>
          <a:prstGeom prst="rect">
            <a:avLst/>
          </a:prstGeom>
          <a:noFill/>
          <a:ln>
            <a:noFill/>
          </a:ln>
        </p:spPr>
      </p:pic>
      <p:sp>
        <p:nvSpPr>
          <p:cNvPr id="114" name="Google Shape;11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265500" y="16903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Initial Analysis &amp; Data Cleansing</a:t>
            </a:r>
            <a:endParaRPr/>
          </a:p>
        </p:txBody>
      </p:sp>
      <p:sp>
        <p:nvSpPr>
          <p:cNvPr id="120" name="Google Shape;120;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Data types</a:t>
            </a:r>
            <a:endParaRPr/>
          </a:p>
          <a:p>
            <a:pPr indent="-342900" lvl="0" marL="457200" rtl="0" algn="l">
              <a:spcBef>
                <a:spcPts val="0"/>
              </a:spcBef>
              <a:spcAft>
                <a:spcPts val="0"/>
              </a:spcAft>
              <a:buSzPts val="1800"/>
              <a:buChar char="●"/>
            </a:pPr>
            <a:r>
              <a:rPr lang="en"/>
              <a:t>Missing values</a:t>
            </a:r>
            <a:endParaRPr/>
          </a:p>
          <a:p>
            <a:pPr indent="-342900" lvl="0" marL="457200" rtl="0" algn="l">
              <a:spcBef>
                <a:spcPts val="0"/>
              </a:spcBef>
              <a:spcAft>
                <a:spcPts val="0"/>
              </a:spcAft>
              <a:buSzPts val="1800"/>
              <a:buChar char="●"/>
            </a:pPr>
            <a:r>
              <a:rPr lang="en"/>
              <a:t>Outliers</a:t>
            </a:r>
            <a:endParaRPr/>
          </a:p>
          <a:p>
            <a:pPr indent="-342900" lvl="0" marL="457200" rtl="0" algn="l">
              <a:spcBef>
                <a:spcPts val="0"/>
              </a:spcBef>
              <a:spcAft>
                <a:spcPts val="0"/>
              </a:spcAft>
              <a:buSzPts val="1800"/>
              <a:buChar char="●"/>
            </a:pPr>
            <a:r>
              <a:rPr lang="en"/>
              <a:t>Bivariate Analysis</a:t>
            </a:r>
            <a:endParaRPr/>
          </a:p>
          <a:p>
            <a:pPr indent="-342900" lvl="0" marL="457200" rtl="0" algn="l">
              <a:spcBef>
                <a:spcPts val="0"/>
              </a:spcBef>
              <a:spcAft>
                <a:spcPts val="0"/>
              </a:spcAft>
              <a:buSzPts val="1800"/>
              <a:buChar char="●"/>
            </a:pPr>
            <a:r>
              <a:rPr lang="en"/>
              <a:t>Class Imbalance</a:t>
            </a:r>
            <a:endParaRPr/>
          </a:p>
        </p:txBody>
      </p:sp>
      <p:sp>
        <p:nvSpPr>
          <p:cNvPr id="121" name="Google Shape;12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Analysis &amp; Data Cleansing</a:t>
            </a:r>
            <a:endParaRPr/>
          </a:p>
        </p:txBody>
      </p:sp>
      <p:sp>
        <p:nvSpPr>
          <p:cNvPr id="127" name="Google Shape;127;p20"/>
          <p:cNvSpPr txBox="1"/>
          <p:nvPr>
            <p:ph idx="1" type="body"/>
          </p:nvPr>
        </p:nvSpPr>
        <p:spPr>
          <a:xfrm>
            <a:off x="311700" y="1271725"/>
            <a:ext cx="4260300" cy="3297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u="sng"/>
              <a:t>Before</a:t>
            </a:r>
            <a:endParaRPr u="sng"/>
          </a:p>
        </p:txBody>
      </p:sp>
      <p:sp>
        <p:nvSpPr>
          <p:cNvPr id="128" name="Google Shape;128;p20"/>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Data Types</a:t>
            </a:r>
            <a:endParaRPr b="1" sz="2000">
              <a:solidFill>
                <a:srgbClr val="434343"/>
              </a:solidFill>
            </a:endParaRPr>
          </a:p>
        </p:txBody>
      </p:sp>
      <p:sp>
        <p:nvSpPr>
          <p:cNvPr id="129" name="Google Shape;129;p20"/>
          <p:cNvSpPr txBox="1"/>
          <p:nvPr>
            <p:ph idx="1" type="body"/>
          </p:nvPr>
        </p:nvSpPr>
        <p:spPr>
          <a:xfrm>
            <a:off x="4572000" y="1271725"/>
            <a:ext cx="4260300" cy="3297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u="sng"/>
              <a:t>After</a:t>
            </a:r>
            <a:endParaRPr u="sng"/>
          </a:p>
        </p:txBody>
      </p:sp>
      <p:pic>
        <p:nvPicPr>
          <p:cNvPr id="130" name="Google Shape;130;p20"/>
          <p:cNvPicPr preferRelativeResize="0"/>
          <p:nvPr/>
        </p:nvPicPr>
        <p:blipFill>
          <a:blip r:embed="rId3">
            <a:alphaModFix/>
          </a:blip>
          <a:stretch>
            <a:fillRect/>
          </a:stretch>
        </p:blipFill>
        <p:spPr>
          <a:xfrm>
            <a:off x="1483338" y="1717475"/>
            <a:ext cx="1917016" cy="2851550"/>
          </a:xfrm>
          <a:prstGeom prst="rect">
            <a:avLst/>
          </a:prstGeom>
          <a:noFill/>
          <a:ln>
            <a:noFill/>
          </a:ln>
        </p:spPr>
      </p:pic>
      <p:pic>
        <p:nvPicPr>
          <p:cNvPr id="131" name="Google Shape;131;p20"/>
          <p:cNvPicPr preferRelativeResize="0"/>
          <p:nvPr/>
        </p:nvPicPr>
        <p:blipFill>
          <a:blip r:embed="rId4">
            <a:alphaModFix/>
          </a:blip>
          <a:stretch>
            <a:fillRect/>
          </a:stretch>
        </p:blipFill>
        <p:spPr>
          <a:xfrm>
            <a:off x="5722931" y="1717475"/>
            <a:ext cx="1958431" cy="2851550"/>
          </a:xfrm>
          <a:prstGeom prst="rect">
            <a:avLst/>
          </a:prstGeom>
          <a:noFill/>
          <a:ln>
            <a:noFill/>
          </a:ln>
        </p:spPr>
      </p:pic>
      <p:sp>
        <p:nvSpPr>
          <p:cNvPr id="132" name="Google Shape;132;p20"/>
          <p:cNvSpPr/>
          <p:nvPr/>
        </p:nvSpPr>
        <p:spPr>
          <a:xfrm>
            <a:off x="4142388" y="2852375"/>
            <a:ext cx="838500" cy="419100"/>
          </a:xfrm>
          <a:prstGeom prst="rightArrow">
            <a:avLst>
              <a:gd fmla="val 50000" name="adj1"/>
              <a:gd fmla="val 50000" name="adj2"/>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35600" y="2086900"/>
            <a:ext cx="714300" cy="217500"/>
          </a:xfrm>
          <a:prstGeom prst="rect">
            <a:avLst/>
          </a:prstGeom>
          <a:solidFill>
            <a:srgbClr val="D9D2E9">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6935600" y="2606750"/>
            <a:ext cx="714300" cy="217500"/>
          </a:xfrm>
          <a:prstGeom prst="rect">
            <a:avLst/>
          </a:prstGeom>
          <a:solidFill>
            <a:srgbClr val="D9D2E9">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6935600" y="2782425"/>
            <a:ext cx="714300" cy="217500"/>
          </a:xfrm>
          <a:prstGeom prst="rect">
            <a:avLst/>
          </a:prstGeom>
          <a:solidFill>
            <a:srgbClr val="D9D2E9">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6537300" y="105400"/>
            <a:ext cx="498600" cy="267000"/>
          </a:xfrm>
          <a:prstGeom prst="homePlat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137" name="Google Shape;137;p20"/>
          <p:cNvSpPr/>
          <p:nvPr/>
        </p:nvSpPr>
        <p:spPr>
          <a:xfrm>
            <a:off x="6935606"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138" name="Google Shape;138;p20"/>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139" name="Google Shape;139;p20"/>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140" name="Google Shape;140;p20"/>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141" name="Google Shape;141;p20"/>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142" name="Google Shape;14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Analysis &amp; Data Cleansing</a:t>
            </a:r>
            <a:endParaRPr/>
          </a:p>
        </p:txBody>
      </p:sp>
      <p:sp>
        <p:nvSpPr>
          <p:cNvPr id="148" name="Google Shape;148;p21"/>
          <p:cNvSpPr txBox="1"/>
          <p:nvPr>
            <p:ph type="title"/>
          </p:nvPr>
        </p:nvSpPr>
        <p:spPr>
          <a:xfrm>
            <a:off x="311700" y="882034"/>
            <a:ext cx="8520600" cy="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34343"/>
                </a:solidFill>
              </a:rPr>
              <a:t>Missing Values</a:t>
            </a:r>
            <a:endParaRPr b="1" sz="2000">
              <a:solidFill>
                <a:srgbClr val="434343"/>
              </a:solidFill>
            </a:endParaRPr>
          </a:p>
        </p:txBody>
      </p:sp>
      <p:pic>
        <p:nvPicPr>
          <p:cNvPr id="149" name="Google Shape;149;p21"/>
          <p:cNvPicPr preferRelativeResize="0"/>
          <p:nvPr/>
        </p:nvPicPr>
        <p:blipFill>
          <a:blip r:embed="rId3">
            <a:alphaModFix/>
          </a:blip>
          <a:stretch>
            <a:fillRect/>
          </a:stretch>
        </p:blipFill>
        <p:spPr>
          <a:xfrm>
            <a:off x="406600" y="1271734"/>
            <a:ext cx="4114800" cy="3333750"/>
          </a:xfrm>
          <a:prstGeom prst="rect">
            <a:avLst/>
          </a:prstGeom>
          <a:noFill/>
          <a:ln>
            <a:noFill/>
          </a:ln>
        </p:spPr>
      </p:pic>
      <p:sp>
        <p:nvSpPr>
          <p:cNvPr id="150" name="Google Shape;150;p21"/>
          <p:cNvSpPr txBox="1"/>
          <p:nvPr>
            <p:ph idx="1" type="body"/>
          </p:nvPr>
        </p:nvSpPr>
        <p:spPr>
          <a:xfrm>
            <a:off x="4572000" y="127172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heatmap shows that there are missing values in SES and MMSE</a:t>
            </a:r>
            <a:endParaRPr/>
          </a:p>
          <a:p>
            <a:pPr indent="-342900" lvl="0" marL="457200" rtl="0" algn="l">
              <a:spcBef>
                <a:spcPts val="0"/>
              </a:spcBef>
              <a:spcAft>
                <a:spcPts val="0"/>
              </a:spcAft>
              <a:buSzPts val="1800"/>
              <a:buChar char="●"/>
            </a:pPr>
            <a:r>
              <a:rPr lang="en"/>
              <a:t>For MMSE, the missing values were filled in using the median score</a:t>
            </a:r>
            <a:endParaRPr/>
          </a:p>
          <a:p>
            <a:pPr indent="-342900" lvl="0" marL="457200" rtl="0" algn="l">
              <a:spcBef>
                <a:spcPts val="0"/>
              </a:spcBef>
              <a:spcAft>
                <a:spcPts val="0"/>
              </a:spcAft>
              <a:buSzPts val="1800"/>
              <a:buChar char="●"/>
            </a:pPr>
            <a:r>
              <a:rPr lang="en"/>
              <a:t>For SES, the missing values were filled in based on Education level</a:t>
            </a:r>
            <a:endParaRPr/>
          </a:p>
          <a:p>
            <a:pPr indent="-317500" lvl="1" marL="914400" rtl="0" algn="l">
              <a:spcBef>
                <a:spcPts val="0"/>
              </a:spcBef>
              <a:spcAft>
                <a:spcPts val="0"/>
              </a:spcAft>
              <a:buSzPts val="1400"/>
              <a:buChar char="○"/>
            </a:pPr>
            <a:r>
              <a:rPr lang="en"/>
              <a:t>Education 12 years median: 3.0</a:t>
            </a:r>
            <a:endParaRPr/>
          </a:p>
          <a:p>
            <a:pPr indent="-317500" lvl="1" marL="914400" rtl="0" algn="l">
              <a:spcBef>
                <a:spcPts val="0"/>
              </a:spcBef>
              <a:spcAft>
                <a:spcPts val="0"/>
              </a:spcAft>
              <a:buSzPts val="1400"/>
              <a:buChar char="○"/>
            </a:pPr>
            <a:r>
              <a:rPr lang="en"/>
              <a:t>Education 16 years median: 2.0</a:t>
            </a:r>
            <a:endParaRPr/>
          </a:p>
        </p:txBody>
      </p:sp>
      <p:sp>
        <p:nvSpPr>
          <p:cNvPr id="151" name="Google Shape;151;p21"/>
          <p:cNvSpPr/>
          <p:nvPr/>
        </p:nvSpPr>
        <p:spPr>
          <a:xfrm>
            <a:off x="6537300" y="105400"/>
            <a:ext cx="498600" cy="267000"/>
          </a:xfrm>
          <a:prstGeom prst="homePlat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152" name="Google Shape;152;p21"/>
          <p:cNvSpPr/>
          <p:nvPr/>
        </p:nvSpPr>
        <p:spPr>
          <a:xfrm>
            <a:off x="6935606"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153" name="Google Shape;153;p21"/>
          <p:cNvSpPr/>
          <p:nvPr/>
        </p:nvSpPr>
        <p:spPr>
          <a:xfrm>
            <a:off x="7343154"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154" name="Google Shape;154;p21"/>
          <p:cNvSpPr/>
          <p:nvPr/>
        </p:nvSpPr>
        <p:spPr>
          <a:xfrm>
            <a:off x="7745699"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155" name="Google Shape;155;p21"/>
          <p:cNvSpPr/>
          <p:nvPr/>
        </p:nvSpPr>
        <p:spPr>
          <a:xfrm>
            <a:off x="815324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156" name="Google Shape;156;p21"/>
          <p:cNvSpPr/>
          <p:nvPr/>
        </p:nvSpPr>
        <p:spPr>
          <a:xfrm>
            <a:off x="8555327" y="105400"/>
            <a:ext cx="498600" cy="267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157" name="Google Shape;15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