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8" r:id="rId3"/>
    <p:sldId id="259" r:id="rId4"/>
    <p:sldId id="260" r:id="rId5"/>
    <p:sldId id="261" r:id="rId6"/>
    <p:sldId id="262" r:id="rId7"/>
    <p:sldId id="263" r:id="rId8"/>
    <p:sldId id="264" r:id="rId9"/>
    <p:sldId id="265" r:id="rId10"/>
    <p:sldId id="266" r:id="rId11"/>
    <p:sldId id="267" r:id="rId12"/>
    <p:sldId id="271" r:id="rId13"/>
    <p:sldId id="273" r:id="rId14"/>
    <p:sldId id="272" r:id="rId15"/>
    <p:sldId id="269" r:id="rId16"/>
    <p:sldId id="270"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08"/>
  </p:normalViewPr>
  <p:slideViewPr>
    <p:cSldViewPr snapToGrid="0" snapToObjects="1">
      <p:cViewPr varScale="1">
        <p:scale>
          <a:sx n="105" d="100"/>
          <a:sy n="105" d="100"/>
        </p:scale>
        <p:origin x="3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5/19/19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5/19/19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5/19/19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5/19/19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5/19/19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5/19/19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5/19/19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5/19/19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5/19/19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5/19/19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687D-9C7E-5F4A-A0DB-D5379C6C27ED}"/>
              </a:ext>
            </a:extLst>
          </p:cNvPr>
          <p:cNvSpPr>
            <a:spLocks noGrp="1"/>
          </p:cNvSpPr>
          <p:nvPr>
            <p:ph type="ctrTitle"/>
          </p:nvPr>
        </p:nvSpPr>
        <p:spPr/>
        <p:txBody>
          <a:bodyPr/>
          <a:lstStyle/>
          <a:p>
            <a:r>
              <a:rPr lang="en-US" dirty="0"/>
              <a:t>“Bubble Translation” in the immersed boundary method </a:t>
            </a:r>
          </a:p>
        </p:txBody>
      </p:sp>
      <p:sp>
        <p:nvSpPr>
          <p:cNvPr id="3" name="Subtitle 2">
            <a:extLst>
              <a:ext uri="{FF2B5EF4-FFF2-40B4-BE49-F238E27FC236}">
                <a16:creationId xmlns:a16="http://schemas.microsoft.com/office/drawing/2014/main" id="{64AB2FEF-9AC8-9A42-A47B-28429F1FBB03}"/>
              </a:ext>
            </a:extLst>
          </p:cNvPr>
          <p:cNvSpPr>
            <a:spLocks noGrp="1"/>
          </p:cNvSpPr>
          <p:nvPr>
            <p:ph type="subTitle" idx="1"/>
          </p:nvPr>
        </p:nvSpPr>
        <p:spPr/>
        <p:txBody>
          <a:bodyPr>
            <a:normAutofit lnSpcReduction="10000"/>
          </a:bodyPr>
          <a:lstStyle/>
          <a:p>
            <a:r>
              <a:rPr lang="en-US" dirty="0"/>
              <a:t>Alexander Pollack</a:t>
            </a:r>
          </a:p>
          <a:p>
            <a:r>
              <a:rPr lang="en-US" dirty="0"/>
              <a:t>Immersed Boundary Methods Final Project</a:t>
            </a:r>
          </a:p>
          <a:p>
            <a:r>
              <a:rPr lang="en-US" dirty="0"/>
              <a:t>Spring 2019</a:t>
            </a:r>
          </a:p>
        </p:txBody>
      </p:sp>
    </p:spTree>
    <p:extLst>
      <p:ext uri="{BB962C8B-B14F-4D97-AF65-F5344CB8AC3E}">
        <p14:creationId xmlns:p14="http://schemas.microsoft.com/office/powerpoint/2010/main" val="3331365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7CEA-7B1D-0140-A5C8-3F71783460CA}"/>
              </a:ext>
            </a:extLst>
          </p:cNvPr>
          <p:cNvSpPr>
            <a:spLocks noGrp="1"/>
          </p:cNvSpPr>
          <p:nvPr>
            <p:ph type="title"/>
          </p:nvPr>
        </p:nvSpPr>
        <p:spPr/>
        <p:txBody>
          <a:bodyPr/>
          <a:lstStyle/>
          <a:p>
            <a:r>
              <a:rPr lang="en-US" dirty="0"/>
              <a:t>Forced result bodies</a:t>
            </a:r>
          </a:p>
        </p:txBody>
      </p:sp>
      <p:pic>
        <p:nvPicPr>
          <p:cNvPr id="8" name="Picture 7">
            <a:extLst>
              <a:ext uri="{FF2B5EF4-FFF2-40B4-BE49-F238E27FC236}">
                <a16:creationId xmlns:a16="http://schemas.microsoft.com/office/drawing/2014/main" id="{D4DFB477-69CC-9D4D-A507-01E2D4A63C22}"/>
              </a:ext>
            </a:extLst>
          </p:cNvPr>
          <p:cNvPicPr>
            <a:picLocks noChangeAspect="1"/>
          </p:cNvPicPr>
          <p:nvPr/>
        </p:nvPicPr>
        <p:blipFill>
          <a:blip r:embed="rId2"/>
          <a:stretch>
            <a:fillRect/>
          </a:stretch>
        </p:blipFill>
        <p:spPr>
          <a:xfrm>
            <a:off x="5766816" y="2324100"/>
            <a:ext cx="5811520" cy="4358640"/>
          </a:xfrm>
          <a:prstGeom prst="rect">
            <a:avLst/>
          </a:prstGeom>
        </p:spPr>
      </p:pic>
      <p:sp>
        <p:nvSpPr>
          <p:cNvPr id="9" name="Content Placeholder 16">
            <a:extLst>
              <a:ext uri="{FF2B5EF4-FFF2-40B4-BE49-F238E27FC236}">
                <a16:creationId xmlns:a16="http://schemas.microsoft.com/office/drawing/2014/main" id="{7F83E84E-832D-D247-8E37-6803160A118A}"/>
              </a:ext>
            </a:extLst>
          </p:cNvPr>
          <p:cNvSpPr>
            <a:spLocks noGrp="1"/>
          </p:cNvSpPr>
          <p:nvPr>
            <p:ph idx="1"/>
          </p:nvPr>
        </p:nvSpPr>
        <p:spPr>
          <a:xfrm>
            <a:off x="1207008" y="2686812"/>
            <a:ext cx="3864864" cy="3101983"/>
          </a:xfrm>
        </p:spPr>
        <p:txBody>
          <a:bodyPr/>
          <a:lstStyle/>
          <a:p>
            <a:endParaRPr lang="en-US" dirty="0"/>
          </a:p>
          <a:p>
            <a:endParaRPr lang="en-US" dirty="0"/>
          </a:p>
          <a:p>
            <a:pPr marL="0" indent="0">
              <a:buNone/>
            </a:pPr>
            <a:r>
              <a:rPr lang="en-US" dirty="0"/>
              <a:t>These were to see if forcing the body to maintain a distinct (in the raindrop cases) shape similar to what may have been expected</a:t>
            </a:r>
          </a:p>
          <a:p>
            <a:pPr marL="0" indent="0">
              <a:buNone/>
            </a:pPr>
            <a:endParaRPr lang="en-US" dirty="0"/>
          </a:p>
        </p:txBody>
      </p:sp>
    </p:spTree>
    <p:extLst>
      <p:ext uri="{BB962C8B-B14F-4D97-AF65-F5344CB8AC3E}">
        <p14:creationId xmlns:p14="http://schemas.microsoft.com/office/powerpoint/2010/main" val="340611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CE2E8-9FAA-B247-A05E-81113AAC4CBB}"/>
              </a:ext>
            </a:extLst>
          </p:cNvPr>
          <p:cNvSpPr>
            <a:spLocks noGrp="1"/>
          </p:cNvSpPr>
          <p:nvPr>
            <p:ph type="title"/>
          </p:nvPr>
        </p:nvSpPr>
        <p:spPr/>
        <p:txBody>
          <a:bodyPr/>
          <a:lstStyle/>
          <a:p>
            <a:r>
              <a:rPr lang="en-US" dirty="0"/>
              <a:t>What was noticed</a:t>
            </a:r>
          </a:p>
        </p:txBody>
      </p:sp>
      <p:pic>
        <p:nvPicPr>
          <p:cNvPr id="11" name="Content Placeholder 10">
            <a:extLst>
              <a:ext uri="{FF2B5EF4-FFF2-40B4-BE49-F238E27FC236}">
                <a16:creationId xmlns:a16="http://schemas.microsoft.com/office/drawing/2014/main" id="{5D35E78C-0607-8D45-93A6-28911EC05B52}"/>
              </a:ext>
            </a:extLst>
          </p:cNvPr>
          <p:cNvPicPr>
            <a:picLocks noGrp="1" noChangeAspect="1"/>
          </p:cNvPicPr>
          <p:nvPr>
            <p:ph idx="1"/>
          </p:nvPr>
        </p:nvPicPr>
        <p:blipFill>
          <a:blip r:embed="rId2"/>
          <a:stretch>
            <a:fillRect/>
          </a:stretch>
        </p:blipFill>
        <p:spPr>
          <a:xfrm>
            <a:off x="5937504" y="2232214"/>
            <a:ext cx="5827776" cy="4370833"/>
          </a:xfrm>
        </p:spPr>
      </p:pic>
      <p:sp>
        <p:nvSpPr>
          <p:cNvPr id="12" name="Content Placeholder 16">
            <a:extLst>
              <a:ext uri="{FF2B5EF4-FFF2-40B4-BE49-F238E27FC236}">
                <a16:creationId xmlns:a16="http://schemas.microsoft.com/office/drawing/2014/main" id="{B1FCCF42-CACA-5C4E-A916-17CF40CD6451}"/>
              </a:ext>
            </a:extLst>
          </p:cNvPr>
          <p:cNvSpPr txBox="1">
            <a:spLocks/>
          </p:cNvSpPr>
          <p:nvPr/>
        </p:nvSpPr>
        <p:spPr>
          <a:xfrm>
            <a:off x="609600" y="2820924"/>
            <a:ext cx="4791456" cy="354787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The most interesting thing observed was that it seemed initial shapes more closely centered/more similar to a circle tended to have the least dramatic x-trajectory, while ”Blob” and “Log” seem to phase away from the rest.</a:t>
            </a:r>
          </a:p>
          <a:p>
            <a:pPr marL="0" indent="0">
              <a:buFont typeface="Arial" panose="020B0604020202020204" pitchFamily="34" charset="0"/>
              <a:buNone/>
            </a:pPr>
            <a:r>
              <a:rPr lang="en-US" dirty="0"/>
              <a:t>The main commonality between these last two is that they are the first two that begin to become horizontally positioned shapes, and this seems to show some sort of trend going forward.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75987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46EE36-28CD-C84E-8B74-40AC9ECF1DCB}"/>
              </a:ext>
            </a:extLst>
          </p:cNvPr>
          <p:cNvPicPr>
            <a:picLocks noGrp="1" noChangeAspect="1"/>
          </p:cNvPicPr>
          <p:nvPr>
            <p:ph idx="1"/>
          </p:nvPr>
        </p:nvPicPr>
        <p:blipFill>
          <a:blip r:embed="rId2"/>
          <a:stretch>
            <a:fillRect/>
          </a:stretch>
        </p:blipFill>
        <p:spPr>
          <a:xfrm>
            <a:off x="6952530" y="3422521"/>
            <a:ext cx="4261021" cy="3195766"/>
          </a:xfrm>
        </p:spPr>
      </p:pic>
      <p:sp>
        <p:nvSpPr>
          <p:cNvPr id="6" name="Content Placeholder 16">
            <a:extLst>
              <a:ext uri="{FF2B5EF4-FFF2-40B4-BE49-F238E27FC236}">
                <a16:creationId xmlns:a16="http://schemas.microsoft.com/office/drawing/2014/main" id="{6F8C8807-A5F5-E146-B1EA-E6914B7E71EF}"/>
              </a:ext>
            </a:extLst>
          </p:cNvPr>
          <p:cNvSpPr txBox="1">
            <a:spLocks/>
          </p:cNvSpPr>
          <p:nvPr/>
        </p:nvSpPr>
        <p:spPr>
          <a:xfrm>
            <a:off x="2231136" y="2638044"/>
            <a:ext cx="3864864"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pic>
        <p:nvPicPr>
          <p:cNvPr id="8" name="Picture 7">
            <a:extLst>
              <a:ext uri="{FF2B5EF4-FFF2-40B4-BE49-F238E27FC236}">
                <a16:creationId xmlns:a16="http://schemas.microsoft.com/office/drawing/2014/main" id="{C6185D11-7336-B948-A2CC-7CB064470F0C}"/>
              </a:ext>
            </a:extLst>
          </p:cNvPr>
          <p:cNvPicPr>
            <a:picLocks noChangeAspect="1"/>
          </p:cNvPicPr>
          <p:nvPr/>
        </p:nvPicPr>
        <p:blipFill>
          <a:blip r:embed="rId3"/>
          <a:stretch>
            <a:fillRect/>
          </a:stretch>
        </p:blipFill>
        <p:spPr>
          <a:xfrm>
            <a:off x="6952530" y="233235"/>
            <a:ext cx="4261021" cy="3195765"/>
          </a:xfrm>
          <a:prstGeom prst="rect">
            <a:avLst/>
          </a:prstGeom>
        </p:spPr>
      </p:pic>
      <p:sp>
        <p:nvSpPr>
          <p:cNvPr id="11" name="Content Placeholder 16">
            <a:extLst>
              <a:ext uri="{FF2B5EF4-FFF2-40B4-BE49-F238E27FC236}">
                <a16:creationId xmlns:a16="http://schemas.microsoft.com/office/drawing/2014/main" id="{61804204-C374-D84C-A714-C54AE37C2DAB}"/>
              </a:ext>
            </a:extLst>
          </p:cNvPr>
          <p:cNvSpPr txBox="1">
            <a:spLocks/>
          </p:cNvSpPr>
          <p:nvPr/>
        </p:nvSpPr>
        <p:spPr>
          <a:xfrm>
            <a:off x="298704" y="1743456"/>
            <a:ext cx="6108684" cy="431596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dirty="0"/>
              <a:t>The first trend noticed was that it while looking at the x-positions of the the various shapes, it seemed that Pole and circle were nearly the same, but 180˚ out of phase. </a:t>
            </a:r>
          </a:p>
          <a:p>
            <a:pPr marL="0" indent="0">
              <a:buNone/>
            </a:pPr>
            <a:r>
              <a:rPr lang="en-US" dirty="0"/>
              <a:t>Almost at the same time, I noticed it also seemed as though from Circle to Blob, and then Blob to Log was a translation of the same wave, predominately in x (large shift down) as well as slightly in time (slightly shifts right).</a:t>
            </a:r>
          </a:p>
          <a:p>
            <a:pPr marL="0" indent="0">
              <a:buNone/>
            </a:pPr>
            <a:r>
              <a:rPr lang="en-US" dirty="0"/>
              <a:t>Stepping back to look at it together with the body shapes (top right), it makes sense that these may be sequential steps and related shapes at 4 different phases in time. As the body starts shaped like Pole and tries to reshape to something more stable (Circle), and bounces in between Pole, Circle, (something like) Blob, to Log and back.</a:t>
            </a:r>
          </a:p>
          <a:p>
            <a:pPr marL="0" indent="0">
              <a:buNone/>
            </a:pPr>
            <a:endParaRPr lang="en-US" dirty="0"/>
          </a:p>
        </p:txBody>
      </p:sp>
      <p:sp>
        <p:nvSpPr>
          <p:cNvPr id="12" name="Title 1">
            <a:extLst>
              <a:ext uri="{FF2B5EF4-FFF2-40B4-BE49-F238E27FC236}">
                <a16:creationId xmlns:a16="http://schemas.microsoft.com/office/drawing/2014/main" id="{C0726F5B-3B34-3B49-8B08-4F8E37711FB5}"/>
              </a:ext>
            </a:extLst>
          </p:cNvPr>
          <p:cNvSpPr>
            <a:spLocks noGrp="1"/>
          </p:cNvSpPr>
          <p:nvPr>
            <p:ph type="title"/>
          </p:nvPr>
        </p:nvSpPr>
        <p:spPr>
          <a:xfrm>
            <a:off x="298704" y="523612"/>
            <a:ext cx="6108684" cy="939427"/>
          </a:xfrm>
        </p:spPr>
        <p:txBody>
          <a:bodyPr/>
          <a:lstStyle/>
          <a:p>
            <a:r>
              <a:rPr lang="en-US" dirty="0"/>
              <a:t>First trend</a:t>
            </a:r>
          </a:p>
        </p:txBody>
      </p:sp>
    </p:spTree>
    <p:extLst>
      <p:ext uri="{BB962C8B-B14F-4D97-AF65-F5344CB8AC3E}">
        <p14:creationId xmlns:p14="http://schemas.microsoft.com/office/powerpoint/2010/main" val="29653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61235B1-FF62-1447-996B-3A73BBD31311}"/>
              </a:ext>
            </a:extLst>
          </p:cNvPr>
          <p:cNvSpPr/>
          <p:nvPr/>
        </p:nvSpPr>
        <p:spPr>
          <a:xfrm>
            <a:off x="670560" y="1166841"/>
            <a:ext cx="4450080" cy="4524315"/>
          </a:xfrm>
          <a:prstGeom prst="rect">
            <a:avLst/>
          </a:prstGeom>
        </p:spPr>
        <p:txBody>
          <a:bodyPr wrap="square">
            <a:spAutoFit/>
          </a:bodyPr>
          <a:lstStyle/>
          <a:p>
            <a:r>
              <a:rPr lang="en-US" dirty="0"/>
              <a:t>Given the initial shape being Pole, the laws of physics in mind, it makes sense to see this happen to the shape of the elastic bodies.</a:t>
            </a:r>
          </a:p>
          <a:p>
            <a:endParaRPr lang="en-US" dirty="0"/>
          </a:p>
          <a:p>
            <a:r>
              <a:rPr lang="en-US" dirty="0"/>
              <a:t>Here, the positions of these four bodies were normalized so it can be seen that they are in fact a set of four out of phase waves as it sways back and fourth in the x-dimension.</a:t>
            </a:r>
          </a:p>
          <a:p>
            <a:endParaRPr lang="en-US" dirty="0"/>
          </a:p>
          <a:p>
            <a:r>
              <a:rPr lang="en-US" dirty="0"/>
              <a:t>It can also bee seen from this plot that having the initial shape of circle is the most stable in terms of displacement from initial position. As the initial shape becomes more and more similar to circle, while the body still sways in x, its overall displacement stays considerably inline with the initial centered x position.</a:t>
            </a:r>
          </a:p>
        </p:txBody>
      </p:sp>
      <p:pic>
        <p:nvPicPr>
          <p:cNvPr id="8" name="Picture 7">
            <a:extLst>
              <a:ext uri="{FF2B5EF4-FFF2-40B4-BE49-F238E27FC236}">
                <a16:creationId xmlns:a16="http://schemas.microsoft.com/office/drawing/2014/main" id="{346363E1-2315-B546-B706-31A7AF3B0D7F}"/>
              </a:ext>
            </a:extLst>
          </p:cNvPr>
          <p:cNvPicPr>
            <a:picLocks noChangeAspect="1"/>
          </p:cNvPicPr>
          <p:nvPr/>
        </p:nvPicPr>
        <p:blipFill>
          <a:blip r:embed="rId2"/>
          <a:stretch>
            <a:fillRect/>
          </a:stretch>
        </p:blipFill>
        <p:spPr>
          <a:xfrm>
            <a:off x="5620512" y="1095025"/>
            <a:ext cx="6223931" cy="4667949"/>
          </a:xfrm>
          <a:prstGeom prst="rect">
            <a:avLst/>
          </a:prstGeom>
        </p:spPr>
      </p:pic>
    </p:spTree>
    <p:extLst>
      <p:ext uri="{BB962C8B-B14F-4D97-AF65-F5344CB8AC3E}">
        <p14:creationId xmlns:p14="http://schemas.microsoft.com/office/powerpoint/2010/main" val="416886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16B521-F835-1044-B690-EFBAD4372C2E}"/>
              </a:ext>
            </a:extLst>
          </p:cNvPr>
          <p:cNvSpPr>
            <a:spLocks noGrp="1"/>
          </p:cNvSpPr>
          <p:nvPr>
            <p:ph type="title"/>
          </p:nvPr>
        </p:nvSpPr>
        <p:spPr>
          <a:xfrm>
            <a:off x="298704" y="523612"/>
            <a:ext cx="6108684" cy="939427"/>
          </a:xfrm>
        </p:spPr>
        <p:txBody>
          <a:bodyPr/>
          <a:lstStyle/>
          <a:p>
            <a:r>
              <a:rPr lang="en-US" dirty="0"/>
              <a:t>Second Trend</a:t>
            </a:r>
          </a:p>
        </p:txBody>
      </p:sp>
      <p:sp>
        <p:nvSpPr>
          <p:cNvPr id="12" name="Content Placeholder 16">
            <a:extLst>
              <a:ext uri="{FF2B5EF4-FFF2-40B4-BE49-F238E27FC236}">
                <a16:creationId xmlns:a16="http://schemas.microsoft.com/office/drawing/2014/main" id="{F00E101B-131F-1843-8EF7-7D71C63918DD}"/>
              </a:ext>
            </a:extLst>
          </p:cNvPr>
          <p:cNvSpPr txBox="1">
            <a:spLocks/>
          </p:cNvSpPr>
          <p:nvPr/>
        </p:nvSpPr>
        <p:spPr>
          <a:xfrm>
            <a:off x="298704" y="1743456"/>
            <a:ext cx="6108684" cy="431596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n-US" dirty="0"/>
              <a:t>Something similar can somewhat be seen between another set, Raindrop, Oval, Upside Down Raindrop, Egg, Upside down Egg, and Circle. </a:t>
            </a:r>
          </a:p>
          <a:p>
            <a:pPr marL="0" indent="0">
              <a:buNone/>
            </a:pPr>
            <a:r>
              <a:rPr lang="en-US" dirty="0"/>
              <a:t>Moving left to right, top to bottom in the top left figure, it can been seen visually how the shape of the elastic body could transition from Raindrop to Circle. This can be seen also in the x-position plot, as it appears that Circle is the most stable in terms of x-position. </a:t>
            </a:r>
          </a:p>
          <a:p>
            <a:pPr marL="0" indent="0">
              <a:buNone/>
            </a:pPr>
            <a:r>
              <a:rPr lang="en-US" dirty="0"/>
              <a:t>That is, displacement stability of the order noted above seems to be the same as the order of x-position curves, top to bottom (most to lease displacement from initial x = 0.5). As the initial shape becomes more and more similar to circle, while the body still sways in x, its overall displacement stays considerably inline with the initial centered x position.</a:t>
            </a:r>
          </a:p>
        </p:txBody>
      </p:sp>
      <p:pic>
        <p:nvPicPr>
          <p:cNvPr id="14" name="Picture 13">
            <a:extLst>
              <a:ext uri="{FF2B5EF4-FFF2-40B4-BE49-F238E27FC236}">
                <a16:creationId xmlns:a16="http://schemas.microsoft.com/office/drawing/2014/main" id="{4D7DCB71-7479-4943-8ED9-333CD3B525F9}"/>
              </a:ext>
            </a:extLst>
          </p:cNvPr>
          <p:cNvPicPr>
            <a:picLocks noChangeAspect="1"/>
          </p:cNvPicPr>
          <p:nvPr/>
        </p:nvPicPr>
        <p:blipFill>
          <a:blip r:embed="rId2"/>
          <a:stretch>
            <a:fillRect/>
          </a:stretch>
        </p:blipFill>
        <p:spPr>
          <a:xfrm>
            <a:off x="7109772" y="3416041"/>
            <a:ext cx="4278298" cy="3208723"/>
          </a:xfrm>
          <a:prstGeom prst="rect">
            <a:avLst/>
          </a:prstGeom>
        </p:spPr>
      </p:pic>
      <p:pic>
        <p:nvPicPr>
          <p:cNvPr id="16" name="Picture 15">
            <a:extLst>
              <a:ext uri="{FF2B5EF4-FFF2-40B4-BE49-F238E27FC236}">
                <a16:creationId xmlns:a16="http://schemas.microsoft.com/office/drawing/2014/main" id="{3CD86BFE-DA58-8849-9EBE-16125428C9F4}"/>
              </a:ext>
            </a:extLst>
          </p:cNvPr>
          <p:cNvPicPr>
            <a:picLocks noChangeAspect="1"/>
          </p:cNvPicPr>
          <p:nvPr/>
        </p:nvPicPr>
        <p:blipFill>
          <a:blip r:embed="rId3"/>
          <a:stretch>
            <a:fillRect/>
          </a:stretch>
        </p:blipFill>
        <p:spPr>
          <a:xfrm>
            <a:off x="7109771" y="233235"/>
            <a:ext cx="4261020" cy="3195765"/>
          </a:xfrm>
          <a:prstGeom prst="rect">
            <a:avLst/>
          </a:prstGeom>
        </p:spPr>
      </p:pic>
    </p:spTree>
    <p:extLst>
      <p:ext uri="{BB962C8B-B14F-4D97-AF65-F5344CB8AC3E}">
        <p14:creationId xmlns:p14="http://schemas.microsoft.com/office/powerpoint/2010/main" val="1132141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2C1C-A25A-0042-8D3C-8BEED00BD7DC}"/>
              </a:ext>
            </a:extLst>
          </p:cNvPr>
          <p:cNvSpPr>
            <a:spLocks noGrp="1"/>
          </p:cNvSpPr>
          <p:nvPr>
            <p:ph type="title"/>
          </p:nvPr>
        </p:nvSpPr>
        <p:spPr/>
        <p:txBody>
          <a:bodyPr/>
          <a:lstStyle/>
          <a:p>
            <a:r>
              <a:rPr lang="en-US" dirty="0"/>
              <a:t>Y-position</a:t>
            </a:r>
          </a:p>
        </p:txBody>
      </p:sp>
      <p:pic>
        <p:nvPicPr>
          <p:cNvPr id="6" name="Content Placeholder 5">
            <a:extLst>
              <a:ext uri="{FF2B5EF4-FFF2-40B4-BE49-F238E27FC236}">
                <a16:creationId xmlns:a16="http://schemas.microsoft.com/office/drawing/2014/main" id="{88BA6941-A3BD-3B40-B7D1-73EE1531F357}"/>
              </a:ext>
            </a:extLst>
          </p:cNvPr>
          <p:cNvPicPr>
            <a:picLocks noGrp="1" noChangeAspect="1"/>
          </p:cNvPicPr>
          <p:nvPr>
            <p:ph idx="1"/>
          </p:nvPr>
        </p:nvPicPr>
        <p:blipFill>
          <a:blip r:embed="rId2"/>
          <a:stretch>
            <a:fillRect/>
          </a:stretch>
        </p:blipFill>
        <p:spPr>
          <a:xfrm>
            <a:off x="6096000" y="2266124"/>
            <a:ext cx="5932847" cy="4449636"/>
          </a:xfrm>
        </p:spPr>
      </p:pic>
      <p:sp>
        <p:nvSpPr>
          <p:cNvPr id="7" name="Rectangle 6">
            <a:extLst>
              <a:ext uri="{FF2B5EF4-FFF2-40B4-BE49-F238E27FC236}">
                <a16:creationId xmlns:a16="http://schemas.microsoft.com/office/drawing/2014/main" id="{886A7224-9F53-CF4E-B2CE-E4BD90DD5E00}"/>
              </a:ext>
            </a:extLst>
          </p:cNvPr>
          <p:cNvSpPr/>
          <p:nvPr/>
        </p:nvSpPr>
        <p:spPr>
          <a:xfrm>
            <a:off x="987552" y="2266124"/>
            <a:ext cx="4450080" cy="4247317"/>
          </a:xfrm>
          <a:prstGeom prst="rect">
            <a:avLst/>
          </a:prstGeom>
        </p:spPr>
        <p:txBody>
          <a:bodyPr wrap="square">
            <a:spAutoFit/>
          </a:bodyPr>
          <a:lstStyle/>
          <a:p>
            <a:r>
              <a:rPr lang="en-US" dirty="0"/>
              <a:t>While no trends as interesting as those in x-position were noticed in the y-position, there were still some surprising details. </a:t>
            </a:r>
          </a:p>
          <a:p>
            <a:endParaRPr lang="en-US" dirty="0"/>
          </a:p>
          <a:p>
            <a:r>
              <a:rPr lang="en-US" dirty="0"/>
              <a:t>Considering the similarities seen before between shapes Pole and Log, Pole “sank” at roughly similar rate as Circle, while Log was much slower. In fact for the most part Log had the slowest descent. </a:t>
            </a:r>
          </a:p>
          <a:p>
            <a:endParaRPr lang="en-US" dirty="0"/>
          </a:p>
          <a:p>
            <a:r>
              <a:rPr lang="en-US" dirty="0"/>
              <a:t>A similarity between the Raindrops and the Eggs can be seen, however. That is that for both shapes, the upward facing of the two appeared to have a slower descent. </a:t>
            </a:r>
          </a:p>
          <a:p>
            <a:endParaRPr lang="en-US" dirty="0"/>
          </a:p>
        </p:txBody>
      </p:sp>
    </p:spTree>
    <p:extLst>
      <p:ext uri="{BB962C8B-B14F-4D97-AF65-F5344CB8AC3E}">
        <p14:creationId xmlns:p14="http://schemas.microsoft.com/office/powerpoint/2010/main" val="4238911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D1C9-BAB9-2449-A0AE-20A0D2A15EB3}"/>
              </a:ext>
            </a:extLst>
          </p:cNvPr>
          <p:cNvSpPr>
            <a:spLocks noGrp="1"/>
          </p:cNvSpPr>
          <p:nvPr>
            <p:ph type="title"/>
          </p:nvPr>
        </p:nvSpPr>
        <p:spPr/>
        <p:txBody>
          <a:bodyPr/>
          <a:lstStyle/>
          <a:p>
            <a:r>
              <a:rPr lang="en-US" dirty="0"/>
              <a:t>Area over time</a:t>
            </a:r>
          </a:p>
        </p:txBody>
      </p:sp>
      <p:pic>
        <p:nvPicPr>
          <p:cNvPr id="13" name="Picture 12">
            <a:extLst>
              <a:ext uri="{FF2B5EF4-FFF2-40B4-BE49-F238E27FC236}">
                <a16:creationId xmlns:a16="http://schemas.microsoft.com/office/drawing/2014/main" id="{438429FD-5C92-CF43-8AF5-B250581F1896}"/>
              </a:ext>
            </a:extLst>
          </p:cNvPr>
          <p:cNvPicPr>
            <a:picLocks noChangeAspect="1"/>
          </p:cNvPicPr>
          <p:nvPr/>
        </p:nvPicPr>
        <p:blipFill>
          <a:blip r:embed="rId2"/>
          <a:stretch>
            <a:fillRect/>
          </a:stretch>
        </p:blipFill>
        <p:spPr>
          <a:xfrm>
            <a:off x="6096000" y="2287524"/>
            <a:ext cx="5799328" cy="4349496"/>
          </a:xfrm>
          <a:prstGeom prst="rect">
            <a:avLst/>
          </a:prstGeom>
        </p:spPr>
      </p:pic>
      <p:sp>
        <p:nvSpPr>
          <p:cNvPr id="15" name="Content Placeholder 14">
            <a:extLst>
              <a:ext uri="{FF2B5EF4-FFF2-40B4-BE49-F238E27FC236}">
                <a16:creationId xmlns:a16="http://schemas.microsoft.com/office/drawing/2014/main" id="{3F6CFD90-ECB0-5D4F-BFE7-58AD83FD274F}"/>
              </a:ext>
            </a:extLst>
          </p:cNvPr>
          <p:cNvSpPr>
            <a:spLocks noGrp="1"/>
          </p:cNvSpPr>
          <p:nvPr>
            <p:ph idx="1"/>
          </p:nvPr>
        </p:nvSpPr>
        <p:spPr>
          <a:xfrm>
            <a:off x="296672" y="2406396"/>
            <a:ext cx="5555488" cy="3101983"/>
          </a:xfrm>
        </p:spPr>
        <p:txBody>
          <a:bodyPr/>
          <a:lstStyle/>
          <a:p>
            <a:pPr marL="0" indent="0">
              <a:buNone/>
            </a:pPr>
            <a:r>
              <a:rPr lang="en-US" dirty="0"/>
              <a:t>To me, for what was being looked at in these test the area over time was what I had expected to be the most interesting due to the different initial shapes. It had made sense to me that the more distressed the initial shape (Log, Pole, Raindrop), the more quickly the body may reduce in area. Here, area is the region within the shape, being a 2D system. </a:t>
            </a:r>
          </a:p>
          <a:p>
            <a:pPr marL="0" indent="0">
              <a:buNone/>
            </a:pPr>
            <a:r>
              <a:rPr lang="en-US" dirty="0"/>
              <a:t>It instead appeared that they were all relatively similar, with Circle having the most nearly linear change in area. </a:t>
            </a:r>
          </a:p>
        </p:txBody>
      </p:sp>
    </p:spTree>
    <p:extLst>
      <p:ext uri="{BB962C8B-B14F-4D97-AF65-F5344CB8AC3E}">
        <p14:creationId xmlns:p14="http://schemas.microsoft.com/office/powerpoint/2010/main" val="4225990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CAB05-FBAF-E748-A820-D325592CA13C}"/>
              </a:ext>
            </a:extLst>
          </p:cNvPr>
          <p:cNvSpPr>
            <a:spLocks noGrp="1"/>
          </p:cNvSpPr>
          <p:nvPr>
            <p:ph type="title"/>
          </p:nvPr>
        </p:nvSpPr>
        <p:spPr/>
        <p:txBody>
          <a:bodyPr/>
          <a:lstStyle/>
          <a:p>
            <a:r>
              <a:rPr lang="en-US" dirty="0"/>
              <a:t>Conclusion: what I learned</a:t>
            </a:r>
          </a:p>
        </p:txBody>
      </p:sp>
      <p:sp>
        <p:nvSpPr>
          <p:cNvPr id="3" name="Content Placeholder 2">
            <a:extLst>
              <a:ext uri="{FF2B5EF4-FFF2-40B4-BE49-F238E27FC236}">
                <a16:creationId xmlns:a16="http://schemas.microsoft.com/office/drawing/2014/main" id="{70F27D5D-EC1D-CE4D-ABEE-2DA1292DDFD6}"/>
              </a:ext>
            </a:extLst>
          </p:cNvPr>
          <p:cNvSpPr>
            <a:spLocks noGrp="1"/>
          </p:cNvSpPr>
          <p:nvPr>
            <p:ph idx="1"/>
          </p:nvPr>
        </p:nvSpPr>
        <p:spPr/>
        <p:txBody>
          <a:bodyPr>
            <a:normAutofit fontScale="85000" lnSpcReduction="10000"/>
          </a:bodyPr>
          <a:lstStyle/>
          <a:p>
            <a:r>
              <a:rPr lang="en-US" dirty="0"/>
              <a:t>Regardless of the initial shape for a falling body immersed in a fluid, the apparent steady-state shape for the or relaxed falling shape for the body appears to be roughly a circle</a:t>
            </a:r>
          </a:p>
          <a:p>
            <a:r>
              <a:rPr lang="en-US" dirty="0"/>
              <a:t>The expected steady steady-state shape similar to that of either a rain drop or more like a torpedo was not the experimental result</a:t>
            </a:r>
          </a:p>
          <a:p>
            <a:r>
              <a:rPr lang="en-US" dirty="0"/>
              <a:t>As the body falls, it has a sway in the x-position that can be shown as a sinusoidal </a:t>
            </a:r>
          </a:p>
          <a:p>
            <a:r>
              <a:rPr lang="en-US" dirty="0"/>
              <a:t>Depending on the initial shape, the sway in the x-position can be modeled as phases of the same trend for a body that starts initially as a circle. These phases can show different points in the rotation of the body due to its initial shape, modeling different points in its path toward a steady-state shape</a:t>
            </a:r>
          </a:p>
          <a:p>
            <a:r>
              <a:rPr lang="en-US" dirty="0"/>
              <a:t>On average the initial shape did not effect the rate of change of the area dramatically, while for certain shapes the area change spiked in the beginning, by the end of the max time the trends were all on a relatively similar path</a:t>
            </a:r>
          </a:p>
          <a:p>
            <a:endParaRPr lang="en-US" dirty="0"/>
          </a:p>
          <a:p>
            <a:endParaRPr lang="en-US" dirty="0"/>
          </a:p>
        </p:txBody>
      </p:sp>
    </p:spTree>
    <p:extLst>
      <p:ext uri="{BB962C8B-B14F-4D97-AF65-F5344CB8AC3E}">
        <p14:creationId xmlns:p14="http://schemas.microsoft.com/office/powerpoint/2010/main" val="3020341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3B521-787D-3C4F-B7D7-C95669ECCA07}"/>
              </a:ext>
            </a:extLst>
          </p:cNvPr>
          <p:cNvSpPr>
            <a:spLocks noGrp="1"/>
          </p:cNvSpPr>
          <p:nvPr>
            <p:ph type="title"/>
          </p:nvPr>
        </p:nvSpPr>
        <p:spPr/>
        <p:txBody>
          <a:bodyPr/>
          <a:lstStyle/>
          <a:p>
            <a:r>
              <a:rPr lang="en-US" dirty="0"/>
              <a:t>.</a:t>
            </a:r>
            <a:r>
              <a:rPr lang="en-US" dirty="0" err="1"/>
              <a:t>Avi</a:t>
            </a:r>
            <a:r>
              <a:rPr lang="en-US" dirty="0"/>
              <a:t> video files</a:t>
            </a:r>
          </a:p>
        </p:txBody>
      </p:sp>
      <p:sp>
        <p:nvSpPr>
          <p:cNvPr id="3" name="Content Placeholder 2">
            <a:extLst>
              <a:ext uri="{FF2B5EF4-FFF2-40B4-BE49-F238E27FC236}">
                <a16:creationId xmlns:a16="http://schemas.microsoft.com/office/drawing/2014/main" id="{BF292BFC-0FAB-F548-9031-4EC6E6C7CD99}"/>
              </a:ext>
            </a:extLst>
          </p:cNvPr>
          <p:cNvSpPr>
            <a:spLocks noGrp="1"/>
          </p:cNvSpPr>
          <p:nvPr>
            <p:ph idx="1"/>
          </p:nvPr>
        </p:nvSpPr>
        <p:spPr/>
        <p:txBody>
          <a:bodyPr/>
          <a:lstStyle/>
          <a:p>
            <a:r>
              <a:rPr lang="en-US" dirty="0"/>
              <a:t>The video files are available in the folder as well. There’s a video for each shape with clock max set to run for 4 seconds.</a:t>
            </a:r>
          </a:p>
        </p:txBody>
      </p:sp>
    </p:spTree>
    <p:extLst>
      <p:ext uri="{BB962C8B-B14F-4D97-AF65-F5344CB8AC3E}">
        <p14:creationId xmlns:p14="http://schemas.microsoft.com/office/powerpoint/2010/main" val="375829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A7DF-A302-774F-B83D-7CD753932F87}"/>
              </a:ext>
            </a:extLst>
          </p:cNvPr>
          <p:cNvSpPr>
            <a:spLocks noGrp="1"/>
          </p:cNvSpPr>
          <p:nvPr>
            <p:ph type="title"/>
          </p:nvPr>
        </p:nvSpPr>
        <p:spPr/>
        <p:txBody>
          <a:bodyPr/>
          <a:lstStyle/>
          <a:p>
            <a:r>
              <a:rPr lang="en-US" dirty="0"/>
              <a:t>The setup</a:t>
            </a:r>
          </a:p>
        </p:txBody>
      </p:sp>
      <p:sp>
        <p:nvSpPr>
          <p:cNvPr id="3" name="Content Placeholder 2">
            <a:extLst>
              <a:ext uri="{FF2B5EF4-FFF2-40B4-BE49-F238E27FC236}">
                <a16:creationId xmlns:a16="http://schemas.microsoft.com/office/drawing/2014/main" id="{9280173F-D8EF-1649-A411-EAFEF87BFB2F}"/>
              </a:ext>
            </a:extLst>
          </p:cNvPr>
          <p:cNvSpPr>
            <a:spLocks noGrp="1"/>
          </p:cNvSpPr>
          <p:nvPr>
            <p:ph idx="1"/>
          </p:nvPr>
        </p:nvSpPr>
        <p:spPr/>
        <p:txBody>
          <a:bodyPr/>
          <a:lstStyle/>
          <a:p>
            <a:r>
              <a:rPr lang="en-US" dirty="0"/>
              <a:t>The 2D system created and studied in this project is that of a (2D) closed body immersed in a fluid, falling through that fluid</a:t>
            </a:r>
          </a:p>
          <a:p>
            <a:r>
              <a:rPr lang="en-US" dirty="0"/>
              <a:t>The body falls by having a downward force applied equally across each point of the body, essentially giving it an equally distributed weight (and there for equal mass distribution) across the surface </a:t>
            </a:r>
          </a:p>
          <a:p>
            <a:r>
              <a:rPr lang="en-US" dirty="0"/>
              <a:t>To avoid rapid downward acceleration, the fluid was given a uniform upward (normal) force to counter this to create a simulated pseudo terminal velocity that the object reaches</a:t>
            </a:r>
          </a:p>
          <a:p>
            <a:r>
              <a:rPr lang="en-US" dirty="0"/>
              <a:t>Videos and code attached at in file</a:t>
            </a:r>
          </a:p>
        </p:txBody>
      </p:sp>
    </p:spTree>
    <p:extLst>
      <p:ext uri="{BB962C8B-B14F-4D97-AF65-F5344CB8AC3E}">
        <p14:creationId xmlns:p14="http://schemas.microsoft.com/office/powerpoint/2010/main" val="337901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0E46-BB87-3F4D-A224-A53E37F167BE}"/>
              </a:ext>
            </a:extLst>
          </p:cNvPr>
          <p:cNvSpPr>
            <a:spLocks noGrp="1"/>
          </p:cNvSpPr>
          <p:nvPr>
            <p:ph type="title"/>
          </p:nvPr>
        </p:nvSpPr>
        <p:spPr/>
        <p:txBody>
          <a:bodyPr/>
          <a:lstStyle/>
          <a:p>
            <a:r>
              <a:rPr lang="en-US" dirty="0"/>
              <a:t>Body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E763B-7798-3741-9F27-8D6D6AF4FEEF}"/>
                  </a:ext>
                </a:extLst>
              </p:cNvPr>
              <p:cNvSpPr>
                <a:spLocks noGrp="1"/>
              </p:cNvSpPr>
              <p:nvPr>
                <p:ph idx="1"/>
              </p:nvPr>
            </p:nvSpPr>
            <p:spPr/>
            <p:txBody>
              <a:bodyPr/>
              <a:lstStyle/>
              <a:p>
                <a:r>
                  <a:rPr lang="en-US" dirty="0"/>
                  <a:t>Body energy from bending and stretching energy:</a:t>
                </a:r>
              </a:p>
              <a:p>
                <a:pPr lvl="1"/>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𝐾</m:t>
                        </m:r>
                      </m:e>
                      <m:sub>
                        <m:r>
                          <a:rPr lang="en-US" sz="2200" b="0" i="1" smtClean="0">
                            <a:latin typeface="Cambria Math" panose="02040503050406030204" pitchFamily="18" charset="0"/>
                          </a:rPr>
                          <m:t>𝑠</m:t>
                        </m:r>
                      </m:sub>
                    </m:sSub>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𝑘</m:t>
                        </m:r>
                        <m:r>
                          <a:rPr lang="en-US" sz="2200" b="0" i="1" smtClean="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bar>
                                              <m:barPr>
                                                <m:ctrlPr>
                                                  <a:rPr lang="en-US" sz="2200" b="0" i="1" smtClean="0">
                                                    <a:latin typeface="Cambria Math" panose="02040503050406030204" pitchFamily="18" charset="0"/>
                                                  </a:rPr>
                                                </m:ctrlPr>
                                              </m:barPr>
                                              <m:e>
                                                <m:r>
                                                  <a:rPr lang="en-US" sz="2200" i="1">
                                                    <a:latin typeface="Cambria Math" panose="02040503050406030204" pitchFamily="18" charset="0"/>
                                                  </a:rPr>
                                                  <m:t>𝑋</m:t>
                                                </m:r>
                                              </m:e>
                                            </m:bar>
                                          </m:e>
                                          <m:sub>
                                            <m:r>
                                              <a:rPr lang="en-US" sz="2200" b="0" i="1" smtClean="0">
                                                <a:latin typeface="Cambria Math" panose="02040503050406030204" pitchFamily="18" charset="0"/>
                                              </a:rPr>
                                              <m:t>𝑘</m:t>
                                            </m:r>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bar>
                                              <m:barPr>
                                                <m:ctrlPr>
                                                  <a:rPr lang="en-US" sz="2200" b="0" i="1" smtClean="0">
                                                    <a:latin typeface="Cambria Math" panose="02040503050406030204" pitchFamily="18" charset="0"/>
                                                  </a:rPr>
                                                </m:ctrlPr>
                                              </m:barPr>
                                              <m:e>
                                                <m:r>
                                                  <a:rPr lang="en-US" sz="2200" b="0" i="1" smtClean="0">
                                                    <a:latin typeface="Cambria Math" panose="02040503050406030204" pitchFamily="18" charset="0"/>
                                                  </a:rPr>
                                                  <m:t>𝑋</m:t>
                                                </m:r>
                                              </m:e>
                                            </m:bar>
                                          </m:e>
                                          <m:sub>
                                            <m:r>
                                              <a:rPr lang="en-US" sz="2200" b="0" i="1" smtClean="0">
                                                <a:latin typeface="Cambria Math" panose="02040503050406030204" pitchFamily="18" charset="0"/>
                                              </a:rPr>
                                              <m:t>𝑘</m:t>
                                            </m:r>
                                          </m:sub>
                                        </m:sSub>
                                      </m:e>
                                    </m:d>
                                  </m:num>
                                  <m:den>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𝑠</m:t>
                                    </m:r>
                                  </m:den>
                                </m:f>
                                <m:r>
                                  <a:rPr lang="en-US" sz="2200" b="0" i="1" smtClean="0">
                                    <a:latin typeface="Cambria Math" panose="02040503050406030204" pitchFamily="18" charset="0"/>
                                  </a:rPr>
                                  <m:t>−1</m:t>
                                </m:r>
                              </m:e>
                            </m:d>
                          </m:e>
                          <m:sup>
                            <m:r>
                              <a:rPr lang="en-US" sz="2200" b="0" i="1" smtClean="0">
                                <a:latin typeface="Cambria Math" panose="02040503050406030204" pitchFamily="18" charset="0"/>
                              </a:rPr>
                              <m:t>2</m:t>
                            </m:r>
                          </m:sup>
                        </m:sSup>
                        <m:r>
                          <m:rPr>
                            <m:sty m:val="p"/>
                          </m:rPr>
                          <a:rPr lang="en-US" sz="2200">
                            <a:latin typeface="Cambria Math" panose="02040503050406030204" pitchFamily="18" charset="0"/>
                          </a:rPr>
                          <m:t>Δ</m:t>
                        </m:r>
                        <m:r>
                          <a:rPr lang="en-US" sz="2200" i="1">
                            <a:latin typeface="Cambria Math" panose="02040503050406030204" pitchFamily="18" charset="0"/>
                          </a:rPr>
                          <m:t>𝑠</m:t>
                        </m:r>
                      </m:e>
                    </m:nary>
                  </m:oMath>
                </a14:m>
                <a:r>
                  <a:rPr lang="en-US" sz="2200" dirty="0"/>
                  <a:t>		stretching </a:t>
                </a:r>
              </a:p>
              <a:p>
                <a:pPr lvl="1"/>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𝐸</m:t>
                        </m:r>
                      </m:e>
                      <m:sub>
                        <m:r>
                          <a:rPr lang="en-US" sz="2200" b="0" i="1" smtClean="0">
                            <a:latin typeface="Cambria Math" panose="02040503050406030204" pitchFamily="18" charset="0"/>
                          </a:rPr>
                          <m:t>𝑏</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𝐾</m:t>
                        </m:r>
                      </m:e>
                      <m:sub>
                        <m:r>
                          <a:rPr lang="en-US" sz="2200" b="0" i="1" smtClean="0">
                            <a:latin typeface="Cambria Math" panose="02040503050406030204" pitchFamily="18" charset="0"/>
                          </a:rPr>
                          <m:t>𝑏</m:t>
                        </m:r>
                      </m:sub>
                    </m:sSub>
                    <m:nary>
                      <m:naryPr>
                        <m:chr m:val="∑"/>
                        <m:ctrlPr>
                          <a:rPr lang="en-US" sz="2200" i="1">
                            <a:latin typeface="Cambria Math" panose="02040503050406030204" pitchFamily="18" charset="0"/>
                          </a:rPr>
                        </m:ctrlPr>
                      </m:naryPr>
                      <m:sub>
                        <m:r>
                          <m:rPr>
                            <m:brk m:alnAt="23"/>
                          </m:rPr>
                          <a:rPr lang="en-US" sz="2200" b="0" i="1" smtClean="0">
                            <a:latin typeface="Cambria Math" panose="02040503050406030204" pitchFamily="18" charset="0"/>
                          </a:rPr>
                          <m:t>𝑘</m:t>
                        </m:r>
                        <m:r>
                          <a:rPr lang="en-US" sz="2200" b="0" i="1" smtClean="0">
                            <a:latin typeface="Cambria Math" panose="02040503050406030204" pitchFamily="18" charset="0"/>
                          </a:rPr>
                          <m:t>=1</m:t>
                        </m:r>
                      </m:sub>
                      <m:sup>
                        <m:r>
                          <a:rPr lang="en-US" sz="2200" b="0" i="1" smtClean="0">
                            <a:latin typeface="Cambria Math" panose="02040503050406030204" pitchFamily="18" charset="0"/>
                          </a:rPr>
                          <m:t>𝑁</m:t>
                        </m:r>
                      </m:sup>
                      <m:e>
                        <m:sSup>
                          <m:sSupPr>
                            <m:ctrlPr>
                              <a:rPr lang="en-US" sz="2200" b="0" i="1" smtClean="0">
                                <a:latin typeface="Cambria Math" panose="02040503050406030204" pitchFamily="18" charset="0"/>
                              </a:rPr>
                            </m:ctrlPr>
                          </m:sSupPr>
                          <m:e>
                            <m:d>
                              <m:dPr>
                                <m:begChr m:val="‖"/>
                                <m:endChr m:val="‖"/>
                                <m:ctrlPr>
                                  <a:rPr lang="en-US" sz="2200" i="1" smtClean="0">
                                    <a:latin typeface="Cambria Math" panose="02040503050406030204" pitchFamily="18" charset="0"/>
                                  </a:rPr>
                                </m:ctrlPr>
                              </m:dPr>
                              <m:e>
                                <m:f>
                                  <m:fPr>
                                    <m:ctrlPr>
                                      <a:rPr lang="en-US" sz="2200" b="0" i="1" smtClean="0">
                                        <a:latin typeface="Cambria Math" panose="02040503050406030204" pitchFamily="18" charset="0"/>
                                      </a:rPr>
                                    </m:ctrlPr>
                                  </m:fPr>
                                  <m:num>
                                    <m:sSub>
                                      <m:sSubPr>
                                        <m:ctrlPr>
                                          <a:rPr lang="en-US" sz="2200" i="1">
                                            <a:latin typeface="Cambria Math" panose="02040503050406030204" pitchFamily="18" charset="0"/>
                                          </a:rPr>
                                        </m:ctrlPr>
                                      </m:sSubPr>
                                      <m:e>
                                        <m:bar>
                                          <m:barPr>
                                            <m:ctrlPr>
                                              <a:rPr lang="en-US" sz="2200" i="1">
                                                <a:latin typeface="Cambria Math" panose="02040503050406030204" pitchFamily="18" charset="0"/>
                                              </a:rPr>
                                            </m:ctrlPr>
                                          </m:barPr>
                                          <m:e>
                                            <m:r>
                                              <a:rPr lang="en-US" sz="2200" i="1">
                                                <a:latin typeface="Cambria Math" panose="02040503050406030204" pitchFamily="18" charset="0"/>
                                              </a:rPr>
                                              <m:t>𝑋</m:t>
                                            </m:r>
                                          </m:e>
                                        </m:bar>
                                      </m:e>
                                      <m:sub>
                                        <m:r>
                                          <a:rPr lang="en-US" sz="2200" i="1">
                                            <a:latin typeface="Cambria Math" panose="02040503050406030204" pitchFamily="18" charset="0"/>
                                          </a:rPr>
                                          <m:t>𝑘</m:t>
                                        </m:r>
                                        <m:r>
                                          <a:rPr lang="en-US" sz="2200" i="1">
                                            <a:latin typeface="Cambria Math" panose="02040503050406030204" pitchFamily="18" charset="0"/>
                                          </a:rPr>
                                          <m:t>+1</m:t>
                                        </m:r>
                                      </m:sub>
                                    </m:sSub>
                                    <m:r>
                                      <a:rPr lang="en-US" sz="2200" b="0" i="1" smtClean="0">
                                        <a:latin typeface="Cambria Math" panose="02040503050406030204" pitchFamily="18" charset="0"/>
                                      </a:rPr>
                                      <m:t>−2</m:t>
                                    </m:r>
                                    <m:sSub>
                                      <m:sSubPr>
                                        <m:ctrlPr>
                                          <a:rPr lang="en-US" sz="2200" i="1">
                                            <a:latin typeface="Cambria Math" panose="02040503050406030204" pitchFamily="18" charset="0"/>
                                          </a:rPr>
                                        </m:ctrlPr>
                                      </m:sSubPr>
                                      <m:e>
                                        <m:bar>
                                          <m:barPr>
                                            <m:ctrlPr>
                                              <a:rPr lang="en-US" sz="2200" i="1">
                                                <a:latin typeface="Cambria Math" panose="02040503050406030204" pitchFamily="18" charset="0"/>
                                              </a:rPr>
                                            </m:ctrlPr>
                                          </m:barPr>
                                          <m:e>
                                            <m:r>
                                              <a:rPr lang="en-US" sz="2200" i="1">
                                                <a:latin typeface="Cambria Math" panose="02040503050406030204" pitchFamily="18" charset="0"/>
                                              </a:rPr>
                                              <m:t>𝑋</m:t>
                                            </m:r>
                                          </m:e>
                                        </m:bar>
                                      </m:e>
                                      <m:sub>
                                        <m:r>
                                          <a:rPr lang="en-US" sz="2200" i="1">
                                            <a:latin typeface="Cambria Math" panose="02040503050406030204" pitchFamily="18" charset="0"/>
                                          </a:rPr>
                                          <m:t>𝑘</m:t>
                                        </m:r>
                                      </m:sub>
                                    </m:sSub>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bar>
                                          <m:barPr>
                                            <m:ctrlPr>
                                              <a:rPr lang="en-US" sz="2200" i="1">
                                                <a:latin typeface="Cambria Math" panose="02040503050406030204" pitchFamily="18" charset="0"/>
                                              </a:rPr>
                                            </m:ctrlPr>
                                          </m:barPr>
                                          <m:e>
                                            <m:r>
                                              <a:rPr lang="en-US" sz="2200" i="1">
                                                <a:latin typeface="Cambria Math" panose="02040503050406030204" pitchFamily="18" charset="0"/>
                                              </a:rPr>
                                              <m:t>𝑋</m:t>
                                            </m:r>
                                          </m:e>
                                        </m:bar>
                                      </m:e>
                                      <m:sub>
                                        <m:r>
                                          <a:rPr lang="en-US" sz="2200" i="1">
                                            <a:latin typeface="Cambria Math" panose="02040503050406030204" pitchFamily="18" charset="0"/>
                                          </a:rPr>
                                          <m:t>𝑘</m:t>
                                        </m:r>
                                        <m:r>
                                          <a:rPr lang="en-US" sz="2200" b="0" i="1" smtClean="0">
                                            <a:latin typeface="Cambria Math" panose="02040503050406030204" pitchFamily="18" charset="0"/>
                                          </a:rPr>
                                          <m:t>−1</m:t>
                                        </m:r>
                                      </m:sub>
                                    </m:sSub>
                                  </m:num>
                                  <m:den>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𝑠</m:t>
                                            </m:r>
                                          </m:e>
                                        </m:d>
                                      </m:e>
                                      <m:sup>
                                        <m:r>
                                          <a:rPr lang="en-US" sz="2200" b="0" i="1" smtClean="0">
                                            <a:latin typeface="Cambria Math" panose="02040503050406030204" pitchFamily="18" charset="0"/>
                                          </a:rPr>
                                          <m:t>2</m:t>
                                        </m:r>
                                      </m:sup>
                                    </m:sSup>
                                  </m:den>
                                </m:f>
                              </m:e>
                            </m:d>
                          </m:e>
                          <m:sup>
                            <m:r>
                              <a:rPr lang="en-US" sz="2200" b="0" i="1" smtClean="0">
                                <a:latin typeface="Cambria Math" panose="02040503050406030204" pitchFamily="18" charset="0"/>
                              </a:rPr>
                              <m:t>2</m:t>
                            </m:r>
                          </m:sup>
                        </m:sSup>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𝑠</m:t>
                        </m:r>
                      </m:e>
                    </m:nary>
                  </m:oMath>
                </a14:m>
                <a:r>
                  <a:rPr lang="en-US" sz="2200" dirty="0"/>
                  <a:t>	bending</a:t>
                </a:r>
              </a:p>
              <a:p>
                <a:pPr lvl="1"/>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𝐸</m:t>
                        </m:r>
                        <m:r>
                          <a:rPr lang="en-US" sz="2200" b="0" i="1" smtClean="0">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𝐸</m:t>
                            </m:r>
                          </m:e>
                          <m:sub>
                            <m:r>
                              <a:rPr lang="en-US" sz="2200" b="0" i="1" smtClean="0">
                                <a:latin typeface="Cambria Math" panose="02040503050406030204" pitchFamily="18" charset="0"/>
                              </a:rPr>
                              <m:t>𝑠</m:t>
                            </m:r>
                          </m:sub>
                        </m:sSub>
                        <m:r>
                          <a:rPr lang="en-US" sz="2200" b="0" i="1" smtClean="0">
                            <a:latin typeface="Cambria Math" panose="02040503050406030204" pitchFamily="18" charset="0"/>
                          </a:rPr>
                          <m:t>+</m:t>
                        </m:r>
                        <m:r>
                          <a:rPr lang="en-US" sz="2200" i="1">
                            <a:latin typeface="Cambria Math" panose="02040503050406030204" pitchFamily="18" charset="0"/>
                          </a:rPr>
                          <m:t>𝐸</m:t>
                        </m:r>
                      </m:e>
                      <m:sub>
                        <m:r>
                          <a:rPr lang="en-US" sz="2200" i="1">
                            <a:latin typeface="Cambria Math" panose="02040503050406030204" pitchFamily="18" charset="0"/>
                          </a:rPr>
                          <m:t>𝑏</m:t>
                        </m:r>
                      </m:sub>
                    </m:sSub>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30E763B-7798-3741-9F27-8D6D6AF4FEEF}"/>
                  </a:ext>
                </a:extLst>
              </p:cNvPr>
              <p:cNvSpPr>
                <a:spLocks noGrp="1" noRot="1" noChangeAspect="1" noMove="1" noResize="1" noEditPoints="1" noAdjustHandles="1" noChangeArrowheads="1" noChangeShapeType="1" noTextEdit="1"/>
              </p:cNvSpPr>
              <p:nvPr>
                <p:ph idx="1"/>
              </p:nvPr>
            </p:nvSpPr>
            <p:spPr>
              <a:blipFill>
                <a:blip r:embed="rId2"/>
                <a:stretch>
                  <a:fillRect l="-493" t="-816"/>
                </a:stretch>
              </a:blipFill>
            </p:spPr>
            <p:txBody>
              <a:bodyPr/>
              <a:lstStyle/>
              <a:p>
                <a:r>
                  <a:rPr lang="en-US">
                    <a:noFill/>
                  </a:rPr>
                  <a:t> </a:t>
                </a:r>
              </a:p>
            </p:txBody>
          </p:sp>
        </mc:Fallback>
      </mc:AlternateContent>
    </p:spTree>
    <p:extLst>
      <p:ext uri="{BB962C8B-B14F-4D97-AF65-F5344CB8AC3E}">
        <p14:creationId xmlns:p14="http://schemas.microsoft.com/office/powerpoint/2010/main" val="2572692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D0909-4181-3644-8192-E5C6C82CF064}"/>
              </a:ext>
            </a:extLst>
          </p:cNvPr>
          <p:cNvSpPr>
            <a:spLocks noGrp="1"/>
          </p:cNvSpPr>
          <p:nvPr>
            <p:ph type="title"/>
          </p:nvPr>
        </p:nvSpPr>
        <p:spPr/>
        <p:txBody>
          <a:bodyPr/>
          <a:lstStyle/>
          <a:p>
            <a:r>
              <a:rPr lang="en-US" dirty="0"/>
              <a:t>Body forces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C45BB0-CFA7-3443-A247-77D19D304998}"/>
                  </a:ext>
                </a:extLst>
              </p:cNvPr>
              <p:cNvSpPr>
                <a:spLocks noGrp="1"/>
              </p:cNvSpPr>
              <p:nvPr>
                <p:ph idx="1"/>
              </p:nvPr>
            </p:nvSpPr>
            <p:spPr/>
            <p:txBody>
              <a:bodyPr/>
              <a:lstStyle/>
              <a:p>
                <a:r>
                  <a:rPr lang="en-US" dirty="0"/>
                  <a:t>Body force from bending and stretching forces:</a:t>
                </a:r>
                <a:endParaRPr lang="en-US" sz="2200" dirty="0"/>
              </a:p>
              <a:p>
                <a:pPr lvl="1"/>
                <a14:m>
                  <m:oMath xmlns:m="http://schemas.openxmlformats.org/officeDocument/2006/math">
                    <m:d>
                      <m:dPr>
                        <m:ctrlPr>
                          <a:rPr lang="en-US" sz="2200" i="1">
                            <a:latin typeface="Cambria Math" panose="02040503050406030204" pitchFamily="18" charset="0"/>
                          </a:rPr>
                        </m:ctrlPr>
                      </m:dPr>
                      <m:e>
                        <m:r>
                          <m:rPr>
                            <m:sty m:val="p"/>
                          </m:rPr>
                          <a:rPr lang="en-US" sz="2200">
                            <a:latin typeface="Cambria Math" panose="02040503050406030204" pitchFamily="18" charset="0"/>
                          </a:rPr>
                          <m:t>Δ</m:t>
                        </m:r>
                        <m:r>
                          <a:rPr lang="en-US" sz="2200" i="1">
                            <a:latin typeface="Cambria Math" panose="02040503050406030204" pitchFamily="18" charset="0"/>
                          </a:rPr>
                          <m:t>𝑠</m:t>
                        </m:r>
                      </m:e>
                    </m:d>
                    <m:sSub>
                      <m:sSubPr>
                        <m:ctrlPr>
                          <a:rPr lang="en-US" sz="2200" i="1">
                            <a:latin typeface="Cambria Math" panose="02040503050406030204" pitchFamily="18" charset="0"/>
                          </a:rPr>
                        </m:ctrlPr>
                      </m:sSubPr>
                      <m:e>
                        <m:r>
                          <a:rPr lang="en-US" sz="2200" i="1">
                            <a:latin typeface="Cambria Math" panose="02040503050406030204" pitchFamily="18" charset="0"/>
                          </a:rPr>
                          <m:t> </m:t>
                        </m:r>
                        <m:bar>
                          <m:barPr>
                            <m:ctrlPr>
                              <a:rPr lang="en-US" sz="2200" i="1">
                                <a:latin typeface="Cambria Math" panose="02040503050406030204" pitchFamily="18" charset="0"/>
                              </a:rPr>
                            </m:ctrlPr>
                          </m:barPr>
                          <m:e>
                            <m:r>
                              <a:rPr lang="en-US" sz="2200" i="1">
                                <a:latin typeface="Cambria Math" panose="02040503050406030204" pitchFamily="18" charset="0"/>
                              </a:rPr>
                              <m:t>𝐹</m:t>
                            </m:r>
                          </m:e>
                        </m:bar>
                        <m:r>
                          <a:rPr lang="en-US" sz="2200" i="1">
                            <a:latin typeface="Cambria Math" panose="02040503050406030204" pitchFamily="18" charset="0"/>
                          </a:rPr>
                          <m:t> </m:t>
                        </m:r>
                      </m:e>
                      <m:sub>
                        <m:r>
                          <a:rPr lang="en-US" sz="2200" i="1">
                            <a:latin typeface="Cambria Math" panose="02040503050406030204" pitchFamily="18" charset="0"/>
                            <a:ea typeface="Cambria Math" panose="02040503050406030204" pitchFamily="18" charset="0"/>
                          </a:rPr>
                          <m:t>ℓ</m:t>
                        </m:r>
                      </m:sub>
                    </m:sSub>
                    <m:r>
                      <a:rPr lang="en-US" sz="2200" i="1">
                        <a:latin typeface="Cambria Math" panose="02040503050406030204" pitchFamily="18" charset="0"/>
                      </a:rPr>
                      <m:t>=−</m:t>
                    </m:r>
                    <m:f>
                      <m:fPr>
                        <m:ctrlPr>
                          <a:rPr lang="en-US" sz="2200" i="1">
                            <a:latin typeface="Cambria Math" panose="02040503050406030204" pitchFamily="18" charset="0"/>
                          </a:rPr>
                        </m:ctrlPr>
                      </m:fPr>
                      <m:num>
                        <m:r>
                          <a:rPr lang="en-US" sz="2200" i="1">
                            <a:latin typeface="Cambria Math" panose="02040503050406030204" pitchFamily="18" charset="0"/>
                          </a:rPr>
                          <m:t>𝛿</m:t>
                        </m:r>
                        <m:r>
                          <a:rPr lang="en-US" sz="2200" i="1">
                            <a:latin typeface="Cambria Math" panose="02040503050406030204" pitchFamily="18" charset="0"/>
                          </a:rPr>
                          <m:t>𝐸</m:t>
                        </m:r>
                      </m:num>
                      <m:den>
                        <m:r>
                          <a:rPr lang="en-US" sz="2200" i="1">
                            <a:latin typeface="Cambria Math" panose="02040503050406030204" pitchFamily="18" charset="0"/>
                          </a:rPr>
                          <m:t>𝛿</m:t>
                        </m:r>
                        <m:sSub>
                          <m:sSubPr>
                            <m:ctrlPr>
                              <a:rPr lang="en-US" sz="2200" i="1">
                                <a:latin typeface="Cambria Math" panose="02040503050406030204" pitchFamily="18" charset="0"/>
                              </a:rPr>
                            </m:ctrlPr>
                          </m:sSubPr>
                          <m:e>
                            <m:bar>
                              <m:barPr>
                                <m:ctrlPr>
                                  <a:rPr lang="en-US" sz="2200" i="1">
                                    <a:latin typeface="Cambria Math" panose="02040503050406030204" pitchFamily="18" charset="0"/>
                                  </a:rPr>
                                </m:ctrlPr>
                              </m:barPr>
                              <m:e>
                                <m:r>
                                  <a:rPr lang="en-US" sz="2200" i="1">
                                    <a:latin typeface="Cambria Math" panose="02040503050406030204" pitchFamily="18" charset="0"/>
                                  </a:rPr>
                                  <m:t>𝑋</m:t>
                                </m:r>
                              </m:e>
                            </m:bar>
                          </m:e>
                          <m:sub>
                            <m:r>
                              <a:rPr lang="en-US" sz="2200" i="1">
                                <a:latin typeface="Cambria Math" panose="02040503050406030204" pitchFamily="18" charset="0"/>
                                <a:ea typeface="Cambria Math" panose="02040503050406030204" pitchFamily="18" charset="0"/>
                              </a:rPr>
                              <m:t>ℓ</m:t>
                            </m:r>
                          </m:sub>
                        </m:sSub>
                      </m:den>
                    </m:f>
                  </m:oMath>
                </a14:m>
                <a:endParaRPr lang="en-US" dirty="0"/>
              </a:p>
              <a:p>
                <a:r>
                  <a:rPr lang="en-US" dirty="0"/>
                  <a:t>In MATLAB:</a:t>
                </a:r>
              </a:p>
              <a:p>
                <a:pPr lvl="1"/>
                <a:r>
                  <a:rPr lang="en-US" dirty="0"/>
                  <a:t>Fs = Ks*(abs(X(</a:t>
                </a:r>
                <a:r>
                  <a:rPr lang="en-US" dirty="0" err="1"/>
                  <a:t>kp</a:t>
                </a:r>
                <a:r>
                  <a:rPr lang="en-US" dirty="0"/>
                  <a:t>,:)-X)/(</a:t>
                </a:r>
                <a:r>
                  <a:rPr lang="en-US" dirty="0" err="1"/>
                  <a:t>dtheta</a:t>
                </a:r>
                <a:r>
                  <a:rPr lang="en-US" dirty="0"/>
                  <a:t>)-1).*((X-X(</a:t>
                </a:r>
                <a:r>
                  <a:rPr lang="en-US" dirty="0" err="1"/>
                  <a:t>kp</a:t>
                </a:r>
                <a:r>
                  <a:rPr lang="en-US" dirty="0"/>
                  <a:t>,:))./abs(X(</a:t>
                </a:r>
                <a:r>
                  <a:rPr lang="en-US" dirty="0" err="1"/>
                  <a:t>kp</a:t>
                </a:r>
                <a:r>
                  <a:rPr lang="en-US" dirty="0"/>
                  <a:t>,:)-X));</a:t>
                </a:r>
              </a:p>
              <a:p>
                <a:pPr lvl="1"/>
                <a:r>
                  <a:rPr lang="en-US" dirty="0"/>
                  <a:t>Fb = </a:t>
                </a:r>
                <a:r>
                  <a:rPr lang="en-US" dirty="0" err="1"/>
                  <a:t>Kb</a:t>
                </a:r>
                <a:r>
                  <a:rPr lang="en-US" dirty="0"/>
                  <a:t>*1*(X(</a:t>
                </a:r>
                <a:r>
                  <a:rPr lang="en-US" dirty="0" err="1"/>
                  <a:t>kp</a:t>
                </a:r>
                <a:r>
                  <a:rPr lang="en-US" dirty="0"/>
                  <a:t>,:)+X(km,:)-2*X)/(</a:t>
                </a:r>
                <a:r>
                  <a:rPr lang="en-US" dirty="0" err="1"/>
                  <a:t>dtheta</a:t>
                </a:r>
                <a:r>
                  <a:rPr lang="en-US" dirty="0"/>
                  <a:t>*</a:t>
                </a:r>
                <a:r>
                  <a:rPr lang="en-US" dirty="0" err="1"/>
                  <a:t>dtheta</a:t>
                </a:r>
                <a:r>
                  <a:rPr lang="en-US" dirty="0"/>
                  <a:t>);</a:t>
                </a:r>
              </a:p>
              <a:p>
                <a:pPr lvl="1"/>
                <a:r>
                  <a:rPr lang="en-US" dirty="0"/>
                  <a:t>F = Fs + Fb;</a:t>
                </a:r>
              </a:p>
              <a:p>
                <a:pPr lvl="2"/>
                <a:r>
                  <a:rPr lang="en-US" dirty="0" err="1"/>
                  <a:t>dtheta</a:t>
                </a:r>
                <a:r>
                  <a:rPr lang="en-US" dirty="0"/>
                  <a:t> = </a:t>
                </a:r>
                <a14:m>
                  <m:oMath xmlns:m="http://schemas.openxmlformats.org/officeDocument/2006/math">
                    <m:r>
                      <m:rPr>
                        <m:sty m:val="p"/>
                      </m:rPr>
                      <a:rPr lang="en-US">
                        <a:latin typeface="Cambria Math" panose="02040503050406030204" pitchFamily="18" charset="0"/>
                      </a:rPr>
                      <m:t>Δ</m:t>
                    </m:r>
                    <m:r>
                      <a:rPr lang="en-US" i="1">
                        <a:latin typeface="Cambria Math" panose="02040503050406030204" pitchFamily="18" charset="0"/>
                      </a:rPr>
                      <m:t>𝑠</m:t>
                    </m:r>
                  </m:oMath>
                </a14:m>
                <a:r>
                  <a:rPr lang="en-US" dirty="0"/>
                  <a:t>, </a:t>
                </a:r>
                <a:r>
                  <a:rPr lang="en-US" dirty="0" err="1"/>
                  <a:t>kp</a:t>
                </a:r>
                <a:r>
                  <a:rPr lang="en-US" dirty="0"/>
                  <a:t>/km cycle through points +/-1.0 from k respectively</a:t>
                </a:r>
              </a:p>
            </p:txBody>
          </p:sp>
        </mc:Choice>
        <mc:Fallback xmlns="">
          <p:sp>
            <p:nvSpPr>
              <p:cNvPr id="3" name="Content Placeholder 2">
                <a:extLst>
                  <a:ext uri="{FF2B5EF4-FFF2-40B4-BE49-F238E27FC236}">
                    <a16:creationId xmlns:a16="http://schemas.microsoft.com/office/drawing/2014/main" id="{A1C45BB0-CFA7-3443-A247-77D19D304998}"/>
                  </a:ext>
                </a:extLst>
              </p:cNvPr>
              <p:cNvSpPr>
                <a:spLocks noGrp="1" noRot="1" noChangeAspect="1" noMove="1" noResize="1" noEditPoints="1" noAdjustHandles="1" noChangeArrowheads="1" noChangeShapeType="1" noTextEdit="1"/>
              </p:cNvSpPr>
              <p:nvPr>
                <p:ph idx="1"/>
              </p:nvPr>
            </p:nvSpPr>
            <p:spPr>
              <a:blipFill>
                <a:blip r:embed="rId2"/>
                <a:stretch>
                  <a:fillRect l="-493" t="-816"/>
                </a:stretch>
              </a:blipFill>
            </p:spPr>
            <p:txBody>
              <a:bodyPr/>
              <a:lstStyle/>
              <a:p>
                <a:r>
                  <a:rPr lang="en-US">
                    <a:noFill/>
                  </a:rPr>
                  <a:t> </a:t>
                </a:r>
              </a:p>
            </p:txBody>
          </p:sp>
        </mc:Fallback>
      </mc:AlternateContent>
    </p:spTree>
    <p:extLst>
      <p:ext uri="{BB962C8B-B14F-4D97-AF65-F5344CB8AC3E}">
        <p14:creationId xmlns:p14="http://schemas.microsoft.com/office/powerpoint/2010/main" val="2612148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7328B-0E8C-914E-A867-88299908D85A}"/>
              </a:ext>
            </a:extLst>
          </p:cNvPr>
          <p:cNvSpPr>
            <a:spLocks noGrp="1"/>
          </p:cNvSpPr>
          <p:nvPr>
            <p:ph type="title"/>
          </p:nvPr>
        </p:nvSpPr>
        <p:spPr/>
        <p:txBody>
          <a:bodyPr/>
          <a:lstStyle/>
          <a:p>
            <a:r>
              <a:rPr lang="en-US" dirty="0"/>
              <a:t>Selection of constant values:</a:t>
            </a:r>
            <a:br>
              <a:rPr lang="en-US" dirty="0"/>
            </a:br>
            <a:r>
              <a:rPr lang="en-US" dirty="0"/>
              <a:t>K</a:t>
            </a:r>
            <a:r>
              <a:rPr lang="en-US" baseline="-25000" dirty="0"/>
              <a:t>s</a:t>
            </a:r>
            <a:r>
              <a:rPr lang="en-US" dirty="0"/>
              <a:t>, </a:t>
            </a:r>
            <a:r>
              <a:rPr lang="en-US" dirty="0" err="1"/>
              <a:t>K</a:t>
            </a:r>
            <a:r>
              <a:rPr lang="en-US" baseline="-25000" dirty="0" err="1"/>
              <a:t>b</a:t>
            </a:r>
            <a:r>
              <a:rPr lang="en-US" dirty="0"/>
              <a:t>, </a:t>
            </a:r>
            <a:r>
              <a:rPr lang="en-US" dirty="0" err="1"/>
              <a:t>F</a:t>
            </a:r>
            <a:r>
              <a:rPr lang="en-US" baseline="-25000" dirty="0" err="1"/>
              <a:t>d</a:t>
            </a:r>
            <a:r>
              <a:rPr lang="en-US" dirty="0"/>
              <a:t>, </a:t>
            </a:r>
            <a:r>
              <a:rPr lang="en-US" dirty="0" err="1"/>
              <a:t>F</a:t>
            </a:r>
            <a:r>
              <a:rPr lang="en-US" baseline="-25000" dirty="0" err="1"/>
              <a:t>n</a:t>
            </a:r>
            <a:endParaRPr lang="en-US" dirty="0"/>
          </a:p>
        </p:txBody>
      </p:sp>
      <p:sp>
        <p:nvSpPr>
          <p:cNvPr id="3" name="Content Placeholder 2">
            <a:extLst>
              <a:ext uri="{FF2B5EF4-FFF2-40B4-BE49-F238E27FC236}">
                <a16:creationId xmlns:a16="http://schemas.microsoft.com/office/drawing/2014/main" id="{C1EEDF30-FC82-0146-A294-5D6F5D199242}"/>
              </a:ext>
            </a:extLst>
          </p:cNvPr>
          <p:cNvSpPr>
            <a:spLocks noGrp="1"/>
          </p:cNvSpPr>
          <p:nvPr>
            <p:ph idx="1"/>
          </p:nvPr>
        </p:nvSpPr>
        <p:spPr/>
        <p:txBody>
          <a:bodyPr>
            <a:normAutofit fontScale="92500" lnSpcReduction="10000"/>
          </a:bodyPr>
          <a:lstStyle/>
          <a:p>
            <a:r>
              <a:rPr lang="en-US" dirty="0"/>
              <a:t>For a stable body and system, it was found the best selections for the stretching and bending force constants K</a:t>
            </a:r>
            <a:r>
              <a:rPr lang="en-US" baseline="-25000" dirty="0"/>
              <a:t>s</a:t>
            </a:r>
            <a:r>
              <a:rPr lang="en-US" dirty="0"/>
              <a:t> and </a:t>
            </a:r>
            <a:r>
              <a:rPr lang="en-US" dirty="0" err="1"/>
              <a:t>K</a:t>
            </a:r>
            <a:r>
              <a:rPr lang="en-US" baseline="-25000" dirty="0" err="1"/>
              <a:t>b</a:t>
            </a:r>
            <a:r>
              <a:rPr lang="en-US" dirty="0"/>
              <a:t> were when K</a:t>
            </a:r>
            <a:r>
              <a:rPr lang="en-US" baseline="-25000" dirty="0"/>
              <a:t>s</a:t>
            </a:r>
            <a:r>
              <a:rPr lang="en-US" dirty="0"/>
              <a:t> was relatively small and </a:t>
            </a:r>
            <a:r>
              <a:rPr lang="en-US" dirty="0" err="1"/>
              <a:t>K</a:t>
            </a:r>
            <a:r>
              <a:rPr lang="en-US" baseline="-25000" dirty="0" err="1"/>
              <a:t>b</a:t>
            </a:r>
            <a:r>
              <a:rPr lang="en-US" dirty="0"/>
              <a:t> was relatively large (relative to the system components, that is)</a:t>
            </a:r>
          </a:p>
          <a:p>
            <a:pPr lvl="1"/>
            <a:r>
              <a:rPr lang="en-US" dirty="0"/>
              <a:t>K</a:t>
            </a:r>
            <a:r>
              <a:rPr lang="en-US" baseline="-25000" dirty="0"/>
              <a:t>s</a:t>
            </a:r>
            <a:r>
              <a:rPr lang="en-US" dirty="0"/>
              <a:t> set around 0.0005</a:t>
            </a:r>
          </a:p>
          <a:p>
            <a:pPr lvl="1"/>
            <a:r>
              <a:rPr lang="en-US" dirty="0" err="1"/>
              <a:t>K</a:t>
            </a:r>
            <a:r>
              <a:rPr lang="en-US" baseline="-25000" dirty="0" err="1"/>
              <a:t>b</a:t>
            </a:r>
            <a:r>
              <a:rPr lang="en-US" baseline="-25000" dirty="0"/>
              <a:t> </a:t>
            </a:r>
            <a:r>
              <a:rPr lang="en-US" dirty="0"/>
              <a:t>set around 1.0</a:t>
            </a:r>
          </a:p>
          <a:p>
            <a:r>
              <a:rPr lang="en-US" dirty="0"/>
              <a:t>Let </a:t>
            </a:r>
            <a:r>
              <a:rPr lang="en-US" dirty="0" err="1"/>
              <a:t>F</a:t>
            </a:r>
            <a:r>
              <a:rPr lang="en-US" baseline="-25000" dirty="0" err="1"/>
              <a:t>d</a:t>
            </a:r>
            <a:r>
              <a:rPr lang="en-US" dirty="0"/>
              <a:t> and </a:t>
            </a:r>
            <a:r>
              <a:rPr lang="en-US" dirty="0" err="1"/>
              <a:t>F</a:t>
            </a:r>
            <a:r>
              <a:rPr lang="en-US" baseline="-25000" dirty="0" err="1"/>
              <a:t>n</a:t>
            </a:r>
            <a:r>
              <a:rPr lang="en-US" dirty="0"/>
              <a:t> be downward body force (weight) and fluid normal force (upward) respectively, it was found to be most stable when they were roughly around the ratio </a:t>
            </a:r>
            <a:r>
              <a:rPr lang="en-US" dirty="0" err="1"/>
              <a:t>F</a:t>
            </a:r>
            <a:r>
              <a:rPr lang="en-US" baseline="-25000" dirty="0" err="1"/>
              <a:t>d</a:t>
            </a:r>
            <a:r>
              <a:rPr lang="en-US" dirty="0"/>
              <a:t> : </a:t>
            </a:r>
            <a:r>
              <a:rPr lang="en-US" dirty="0" err="1"/>
              <a:t>F</a:t>
            </a:r>
            <a:r>
              <a:rPr lang="en-US" baseline="-25000" dirty="0" err="1"/>
              <a:t>n</a:t>
            </a:r>
            <a:r>
              <a:rPr lang="en-US" dirty="0"/>
              <a:t> ≈1:16</a:t>
            </a:r>
          </a:p>
          <a:p>
            <a:pPr lvl="1"/>
            <a:r>
              <a:rPr lang="en-US" dirty="0" err="1"/>
              <a:t>F</a:t>
            </a:r>
            <a:r>
              <a:rPr lang="en-US" baseline="-25000" dirty="0" err="1"/>
              <a:t>d</a:t>
            </a:r>
            <a:r>
              <a:rPr lang="en-US" dirty="0"/>
              <a:t> set around 0.08 ( magnitude = -0.08 since downward force, subtracted each timestep) </a:t>
            </a:r>
          </a:p>
          <a:p>
            <a:pPr lvl="1"/>
            <a:r>
              <a:rPr lang="en-US" dirty="0" err="1"/>
              <a:t>F</a:t>
            </a:r>
            <a:r>
              <a:rPr lang="en-US" baseline="-25000" dirty="0" err="1"/>
              <a:t>n</a:t>
            </a:r>
            <a:r>
              <a:rPr lang="en-US" dirty="0"/>
              <a:t> set around 0.005</a:t>
            </a:r>
          </a:p>
          <a:p>
            <a:endParaRPr lang="en-US" dirty="0"/>
          </a:p>
        </p:txBody>
      </p:sp>
    </p:spTree>
    <p:extLst>
      <p:ext uri="{BB962C8B-B14F-4D97-AF65-F5344CB8AC3E}">
        <p14:creationId xmlns:p14="http://schemas.microsoft.com/office/powerpoint/2010/main" val="281948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EB25-4E6F-CB42-A233-AE46FDABE28C}"/>
              </a:ext>
            </a:extLst>
          </p:cNvPr>
          <p:cNvSpPr>
            <a:spLocks noGrp="1"/>
          </p:cNvSpPr>
          <p:nvPr>
            <p:ph type="title"/>
          </p:nvPr>
        </p:nvSpPr>
        <p:spPr/>
        <p:txBody>
          <a:bodyPr/>
          <a:lstStyle/>
          <a:p>
            <a:r>
              <a:rPr lang="en-US" dirty="0"/>
              <a:t>What’s being studied</a:t>
            </a:r>
          </a:p>
        </p:txBody>
      </p:sp>
      <p:sp>
        <p:nvSpPr>
          <p:cNvPr id="3" name="Content Placeholder 2">
            <a:extLst>
              <a:ext uri="{FF2B5EF4-FFF2-40B4-BE49-F238E27FC236}">
                <a16:creationId xmlns:a16="http://schemas.microsoft.com/office/drawing/2014/main" id="{CAE2EA74-1A54-0746-94C4-794A626DA736}"/>
              </a:ext>
            </a:extLst>
          </p:cNvPr>
          <p:cNvSpPr>
            <a:spLocks noGrp="1"/>
          </p:cNvSpPr>
          <p:nvPr>
            <p:ph idx="1"/>
          </p:nvPr>
        </p:nvSpPr>
        <p:spPr/>
        <p:txBody>
          <a:bodyPr>
            <a:normAutofit fontScale="85000" lnSpcReduction="20000"/>
          </a:bodyPr>
          <a:lstStyle/>
          <a:p>
            <a:r>
              <a:rPr lang="en-US" dirty="0"/>
              <a:t>Initially, I planned to study a rod/disconnected line in a similar system to see if as it fell it would take some optimal stable shape/how it would fall. However, as I began to set up the system I noticed something interesting when using closed body systems of different shapes.</a:t>
            </a:r>
          </a:p>
          <a:p>
            <a:r>
              <a:rPr lang="en-US" dirty="0"/>
              <a:t>For different bodies of different initial shapes, but relatively similar initial areas, the apparent steady-state shape during descent in the fluid appeared to be a predominately circular.</a:t>
            </a:r>
          </a:p>
          <a:p>
            <a:r>
              <a:rPr lang="en-US" dirty="0"/>
              <a:t>This was interesting to me, as considering the force and volume of the viscous fluid, to me it was excepted that as there was flow past the body it was take one of two shapes: </a:t>
            </a:r>
          </a:p>
          <a:p>
            <a:pPr lvl="1"/>
            <a:r>
              <a:rPr lang="en-US" dirty="0"/>
              <a:t>Aerodynamic shape – a shape similar to that of a torpedo or airplane wing (pointed in direction of motion and “area bottom heavy” in the tail direction since the body has the same fluid inside and out. (represented by the upside down egg)</a:t>
            </a:r>
          </a:p>
          <a:p>
            <a:pPr lvl="1"/>
            <a:r>
              <a:rPr lang="en-US" dirty="0"/>
              <a:t>Logical shape – a shape somewhat similar to a rain drop, bottom heavy with a tail. This made sense because rain falling through air is a similar system, except this has a filled body that is denser than the fluid. It is also the common shape in nature for other such objects like the tail of a comet or heat trail of a meteor.</a:t>
            </a:r>
          </a:p>
        </p:txBody>
      </p:sp>
    </p:spTree>
    <p:extLst>
      <p:ext uri="{BB962C8B-B14F-4D97-AF65-F5344CB8AC3E}">
        <p14:creationId xmlns:p14="http://schemas.microsoft.com/office/powerpoint/2010/main" val="271248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917F9-5A3B-014B-895A-763F7464325D}"/>
              </a:ext>
            </a:extLst>
          </p:cNvPr>
          <p:cNvSpPr>
            <a:spLocks noGrp="1"/>
          </p:cNvSpPr>
          <p:nvPr>
            <p:ph type="title"/>
          </p:nvPr>
        </p:nvSpPr>
        <p:spPr/>
        <p:txBody>
          <a:bodyPr/>
          <a:lstStyle/>
          <a:p>
            <a:r>
              <a:rPr lang="en-US" dirty="0"/>
              <a:t>Why study it?</a:t>
            </a:r>
          </a:p>
        </p:txBody>
      </p:sp>
      <p:sp>
        <p:nvSpPr>
          <p:cNvPr id="3" name="Content Placeholder 2">
            <a:extLst>
              <a:ext uri="{FF2B5EF4-FFF2-40B4-BE49-F238E27FC236}">
                <a16:creationId xmlns:a16="http://schemas.microsoft.com/office/drawing/2014/main" id="{1EC0DD0A-E392-4E43-8715-A80F5CCAF4D2}"/>
              </a:ext>
            </a:extLst>
          </p:cNvPr>
          <p:cNvSpPr>
            <a:spLocks noGrp="1"/>
          </p:cNvSpPr>
          <p:nvPr>
            <p:ph idx="1"/>
          </p:nvPr>
        </p:nvSpPr>
        <p:spPr/>
        <p:txBody>
          <a:bodyPr>
            <a:normAutofit fontScale="92500" lnSpcReduction="20000"/>
          </a:bodyPr>
          <a:lstStyle/>
          <a:p>
            <a:r>
              <a:rPr lang="en-US" dirty="0"/>
              <a:t>This was interesting to me, because it showed that it was more in the natural of the closed elastic immersed body to maintain an equilibrium shape more close to what would be a normal relaxed body (circular) even while falling through a fluid.</a:t>
            </a:r>
          </a:p>
          <a:p>
            <a:r>
              <a:rPr lang="en-US" dirty="0"/>
              <a:t>During the fall, the bodies appear to have a periodic sway left and right (x-direction), this was expected as well for the initial rod (like simulating a falling piece of paper). However here, before the body reaches a some sort of steady-state shape, it looks as though it almost bounces off the fluid, the fluid slowing it and causing it to make this left-right/right-left pattern, before reshaping to a circle and continuing this pattern.</a:t>
            </a:r>
          </a:p>
          <a:p>
            <a:r>
              <a:rPr lang="en-US" dirty="0"/>
              <a:t>To test this, I ran the system with various bodies of relatively similar initial areas and positions, but different initial shapes. Amongst these, I included some initial shapes close to what I expected the steady-state shape to be that I felt might give bias to lead to the expected shape.</a:t>
            </a:r>
          </a:p>
        </p:txBody>
      </p:sp>
    </p:spTree>
    <p:extLst>
      <p:ext uri="{BB962C8B-B14F-4D97-AF65-F5344CB8AC3E}">
        <p14:creationId xmlns:p14="http://schemas.microsoft.com/office/powerpoint/2010/main" val="65057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C9E2-DCC6-934B-B620-4B077CCFE869}"/>
              </a:ext>
            </a:extLst>
          </p:cNvPr>
          <p:cNvSpPr>
            <a:spLocks noGrp="1"/>
          </p:cNvSpPr>
          <p:nvPr>
            <p:ph type="title"/>
          </p:nvPr>
        </p:nvSpPr>
        <p:spPr>
          <a:xfrm>
            <a:off x="2231136" y="964692"/>
            <a:ext cx="7729728" cy="1188720"/>
          </a:xfrm>
        </p:spPr>
        <p:txBody>
          <a:bodyPr/>
          <a:lstStyle/>
          <a:p>
            <a:r>
              <a:rPr lang="en-US" dirty="0"/>
              <a:t>Standard shaped bodies</a:t>
            </a:r>
          </a:p>
        </p:txBody>
      </p:sp>
      <p:pic>
        <p:nvPicPr>
          <p:cNvPr id="18" name="Picture 17">
            <a:extLst>
              <a:ext uri="{FF2B5EF4-FFF2-40B4-BE49-F238E27FC236}">
                <a16:creationId xmlns:a16="http://schemas.microsoft.com/office/drawing/2014/main" id="{2C1BFB2B-D522-3148-B60E-4ABFD0DAB1E0}"/>
              </a:ext>
            </a:extLst>
          </p:cNvPr>
          <p:cNvPicPr>
            <a:picLocks noChangeAspect="1"/>
          </p:cNvPicPr>
          <p:nvPr/>
        </p:nvPicPr>
        <p:blipFill>
          <a:blip r:embed="rId2"/>
          <a:stretch>
            <a:fillRect/>
          </a:stretch>
        </p:blipFill>
        <p:spPr>
          <a:xfrm>
            <a:off x="3163824" y="2267712"/>
            <a:ext cx="5864352" cy="4398264"/>
          </a:xfrm>
          <a:prstGeom prst="rect">
            <a:avLst/>
          </a:prstGeom>
        </p:spPr>
      </p:pic>
    </p:spTree>
    <p:extLst>
      <p:ext uri="{BB962C8B-B14F-4D97-AF65-F5344CB8AC3E}">
        <p14:creationId xmlns:p14="http://schemas.microsoft.com/office/powerpoint/2010/main" val="3538820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40D17-3B9A-9040-8B67-0F9FFC5AF87D}"/>
              </a:ext>
            </a:extLst>
          </p:cNvPr>
          <p:cNvSpPr>
            <a:spLocks noGrp="1"/>
          </p:cNvSpPr>
          <p:nvPr>
            <p:ph type="title"/>
          </p:nvPr>
        </p:nvSpPr>
        <p:spPr/>
        <p:txBody>
          <a:bodyPr/>
          <a:lstStyle/>
          <a:p>
            <a:r>
              <a:rPr lang="en-US" dirty="0"/>
              <a:t>Oblong shaped bodies</a:t>
            </a:r>
          </a:p>
        </p:txBody>
      </p:sp>
      <p:pic>
        <p:nvPicPr>
          <p:cNvPr id="7" name="Picture 6">
            <a:extLst>
              <a:ext uri="{FF2B5EF4-FFF2-40B4-BE49-F238E27FC236}">
                <a16:creationId xmlns:a16="http://schemas.microsoft.com/office/drawing/2014/main" id="{64180154-B443-0F42-9D84-6750E6221345}"/>
              </a:ext>
            </a:extLst>
          </p:cNvPr>
          <p:cNvPicPr>
            <a:picLocks noChangeAspect="1"/>
          </p:cNvPicPr>
          <p:nvPr/>
        </p:nvPicPr>
        <p:blipFill>
          <a:blip r:embed="rId2"/>
          <a:stretch>
            <a:fillRect/>
          </a:stretch>
        </p:blipFill>
        <p:spPr>
          <a:xfrm>
            <a:off x="5315712" y="2301240"/>
            <a:ext cx="5774944" cy="4331208"/>
          </a:xfrm>
          <a:prstGeom prst="rect">
            <a:avLst/>
          </a:prstGeom>
        </p:spPr>
      </p:pic>
      <p:sp>
        <p:nvSpPr>
          <p:cNvPr id="8" name="Content Placeholder 16">
            <a:extLst>
              <a:ext uri="{FF2B5EF4-FFF2-40B4-BE49-F238E27FC236}">
                <a16:creationId xmlns:a16="http://schemas.microsoft.com/office/drawing/2014/main" id="{FB34A4C3-91E8-084C-9956-A93567AB2921}"/>
              </a:ext>
            </a:extLst>
          </p:cNvPr>
          <p:cNvSpPr>
            <a:spLocks noGrp="1"/>
          </p:cNvSpPr>
          <p:nvPr>
            <p:ph idx="1"/>
          </p:nvPr>
        </p:nvSpPr>
        <p:spPr>
          <a:xfrm>
            <a:off x="1101344" y="2674620"/>
            <a:ext cx="3864864" cy="3101983"/>
          </a:xfrm>
        </p:spPr>
        <p:txBody>
          <a:bodyPr/>
          <a:lstStyle/>
          <a:p>
            <a:pPr marL="0" indent="0">
              <a:buNone/>
            </a:pPr>
            <a:endParaRPr lang="en-US" dirty="0"/>
          </a:p>
          <a:p>
            <a:pPr marL="0" indent="0">
              <a:buNone/>
            </a:pPr>
            <a:endParaRPr lang="en-US" dirty="0"/>
          </a:p>
          <a:p>
            <a:pPr marL="0" indent="0">
              <a:buNone/>
            </a:pPr>
            <a:r>
              <a:rPr lang="en-US" dirty="0"/>
              <a:t>These were to see if elongated shape or even horizontal start would increase/decrease steady-state tendency. ”Blob” essentially has the observed steady-state shape</a:t>
            </a:r>
          </a:p>
        </p:txBody>
      </p:sp>
    </p:spTree>
    <p:extLst>
      <p:ext uri="{BB962C8B-B14F-4D97-AF65-F5344CB8AC3E}">
        <p14:creationId xmlns:p14="http://schemas.microsoft.com/office/powerpoint/2010/main" val="241934203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520</TotalTime>
  <Words>1777</Words>
  <Application>Microsoft Macintosh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Cambria Math</vt:lpstr>
      <vt:lpstr>Gill Sans MT</vt:lpstr>
      <vt:lpstr>Parcel</vt:lpstr>
      <vt:lpstr>“Bubble Translation” in the immersed boundary method </vt:lpstr>
      <vt:lpstr>The setup</vt:lpstr>
      <vt:lpstr>Body energy</vt:lpstr>
      <vt:lpstr>Body forces</vt:lpstr>
      <vt:lpstr>Selection of constant values: Ks, Kb, Fd, Fn</vt:lpstr>
      <vt:lpstr>What’s being studied</vt:lpstr>
      <vt:lpstr>Why study it?</vt:lpstr>
      <vt:lpstr>Standard shaped bodies</vt:lpstr>
      <vt:lpstr>Oblong shaped bodies</vt:lpstr>
      <vt:lpstr>Forced result bodies</vt:lpstr>
      <vt:lpstr>What was noticed</vt:lpstr>
      <vt:lpstr>First trend</vt:lpstr>
      <vt:lpstr>PowerPoint Presentation</vt:lpstr>
      <vt:lpstr>Second Trend</vt:lpstr>
      <vt:lpstr>Y-position</vt:lpstr>
      <vt:lpstr>Area over time</vt:lpstr>
      <vt:lpstr>Conclusion: what I learned</vt:lpstr>
      <vt:lpstr>.Avi video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Translation” in the immersed boundary method </dc:title>
  <dc:creator>paula paula</dc:creator>
  <cp:lastModifiedBy>paula paula</cp:lastModifiedBy>
  <cp:revision>36</cp:revision>
  <dcterms:created xsi:type="dcterms:W3CDTF">2019-05-14T14:48:49Z</dcterms:created>
  <dcterms:modified xsi:type="dcterms:W3CDTF">2019-05-19T22:11:13Z</dcterms:modified>
</cp:coreProperties>
</file>