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305" r:id="rId3"/>
    <p:sldId id="257" r:id="rId4"/>
    <p:sldId id="262" r:id="rId5"/>
    <p:sldId id="264" r:id="rId6"/>
    <p:sldId id="301" r:id="rId7"/>
    <p:sldId id="271" r:id="rId8"/>
    <p:sldId id="302" r:id="rId9"/>
    <p:sldId id="300" r:id="rId10"/>
    <p:sldId id="303" r:id="rId11"/>
    <p:sldId id="277" r:id="rId12"/>
    <p:sldId id="304" r:id="rId13"/>
  </p:sldIdLst>
  <p:sldSz cx="9144000" cy="5143500" type="screen16x9"/>
  <p:notesSz cx="6858000" cy="9144000"/>
  <p:embeddedFontLst>
    <p:embeddedFont>
      <p:font typeface="Fira Code" panose="020B0809050000020004" pitchFamily="49" charset="0"/>
      <p:regular r:id="rId15"/>
      <p:bold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57F90-141E-4669-83DB-02F72F627D38}">
  <a:tblStyle styleId="{B1157F90-141E-4669-83DB-02F72F627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7" autoAdjust="0"/>
    <p:restoredTop sz="94660"/>
  </p:normalViewPr>
  <p:slideViewPr>
    <p:cSldViewPr snapToGrid="0">
      <p:cViewPr varScale="1">
        <p:scale>
          <a:sx n="199" d="100"/>
          <a:sy n="199" d="100"/>
        </p:scale>
        <p:origin x="66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Javascript</a:t>
            </a:r>
            <a:r>
              <a:rPr lang="en-US" dirty="0"/>
              <a:t>: </a:t>
            </a:r>
            <a:r>
              <a:rPr lang="en-US" dirty="0" err="1"/>
              <a:t>pentru</a:t>
            </a:r>
            <a:r>
              <a:rPr lang="en-US" dirty="0"/>
              <a:t> </a:t>
            </a:r>
            <a:r>
              <a:rPr lang="en-US" dirty="0" err="1"/>
              <a:t>scripturi</a:t>
            </a:r>
            <a:r>
              <a:rPr lang="en-US" dirty="0"/>
              <a:t>, l-am </a:t>
            </a:r>
            <a:r>
              <a:rPr lang="en-US" dirty="0" err="1"/>
              <a:t>folosit</a:t>
            </a:r>
            <a:r>
              <a:rPr lang="en-US" dirty="0"/>
              <a:t> la </a:t>
            </a:r>
            <a:r>
              <a:rPr lang="en-US" dirty="0" err="1"/>
              <a:t>multe</a:t>
            </a:r>
            <a:r>
              <a:rPr lang="en-US" dirty="0"/>
              <a:t> </a:t>
            </a:r>
            <a:r>
              <a:rPr lang="en-US" dirty="0" err="1"/>
              <a:t>rutari</a:t>
            </a:r>
            <a:r>
              <a:rPr lang="en-US" dirty="0"/>
              <a:t> din view in controller cand era </a:t>
            </a:r>
            <a:r>
              <a:rPr lang="en-US" dirty="0" err="1"/>
              <a:t>nevoie</a:t>
            </a:r>
            <a:r>
              <a:rPr lang="en-US" dirty="0"/>
              <a:t> de </a:t>
            </a:r>
            <a:r>
              <a:rPr lang="en-US" dirty="0" err="1"/>
              <a:t>ceva</a:t>
            </a:r>
            <a:r>
              <a:rPr lang="en-US" dirty="0"/>
              <a:t> </a:t>
            </a:r>
            <a:r>
              <a:rPr lang="en-US" dirty="0" err="1"/>
              <a:t>mai</a:t>
            </a:r>
            <a:r>
              <a:rPr lang="en-US" dirty="0"/>
              <a:t> custom </a:t>
            </a:r>
            <a:r>
              <a:rPr lang="en-US" dirty="0" err="1"/>
              <a:t>decat</a:t>
            </a:r>
            <a:r>
              <a:rPr lang="en-US" dirty="0"/>
              <a:t> asp-for din </a:t>
            </a:r>
            <a:r>
              <a:rPr lang="en-US" dirty="0" err="1"/>
              <a:t>.net</a:t>
            </a:r>
            <a:r>
              <a:rPr lang="en-US" dirty="0"/>
              <a:t> core</a:t>
            </a:r>
          </a:p>
          <a:p>
            <a:pPr marL="0" lvl="0" indent="0" algn="l" rtl="0">
              <a:spcBef>
                <a:spcPts val="0"/>
              </a:spcBef>
              <a:spcAft>
                <a:spcPts val="0"/>
              </a:spcAft>
              <a:buNone/>
            </a:pPr>
            <a:r>
              <a:rPr lang="en-US" dirty="0"/>
              <a:t>Html </a:t>
            </a:r>
            <a:r>
              <a:rPr lang="en-US" dirty="0" err="1"/>
              <a:t>si</a:t>
            </a:r>
            <a:r>
              <a:rPr lang="en-US" dirty="0"/>
              <a:t> </a:t>
            </a:r>
            <a:r>
              <a:rPr lang="en-US" dirty="0" err="1"/>
              <a:t>css</a:t>
            </a:r>
            <a:r>
              <a:rPr lang="en-US" dirty="0"/>
              <a:t> </a:t>
            </a:r>
            <a:r>
              <a:rPr lang="en-US" dirty="0" err="1"/>
              <a:t>prin</a:t>
            </a:r>
            <a:r>
              <a:rPr lang="en-US" dirty="0"/>
              <a:t> </a:t>
            </a:r>
            <a:r>
              <a:rPr lang="en-US" dirty="0" err="1"/>
              <a:t>intermediul</a:t>
            </a:r>
            <a:r>
              <a:rPr lang="en-US" dirty="0"/>
              <a:t> bootstrap </a:t>
            </a:r>
            <a:r>
              <a:rPr lang="en-US" dirty="0" err="1"/>
              <a:t>si</a:t>
            </a:r>
            <a:r>
              <a:rPr lang="en-US" dirty="0"/>
              <a:t> </a:t>
            </a:r>
            <a:r>
              <a:rPr lang="en-US" dirty="0" err="1"/>
              <a:t>unei</a:t>
            </a:r>
            <a:r>
              <a:rPr lang="en-US" dirty="0"/>
              <a:t> </a:t>
            </a:r>
            <a:r>
              <a:rPr lang="en-US" dirty="0" err="1"/>
              <a:t>teme</a:t>
            </a:r>
            <a:r>
              <a:rPr lang="en-US" dirty="0"/>
              <a:t> custom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MVC </a:t>
            </a:r>
            <a:r>
              <a:rPr lang="en-US" dirty="0" err="1"/>
              <a:t>este</a:t>
            </a:r>
            <a:r>
              <a:rPr lang="en-US" dirty="0"/>
              <a:t> un model </a:t>
            </a:r>
            <a:r>
              <a:rPr lang="en-US" dirty="0" err="1"/>
              <a:t>în</a:t>
            </a:r>
            <a:r>
              <a:rPr lang="en-US" dirty="0"/>
              <a:t> </a:t>
            </a:r>
            <a:r>
              <a:rPr lang="en-US" dirty="0" err="1"/>
              <a:t>proiectarea</a:t>
            </a:r>
            <a:r>
              <a:rPr lang="en-US" dirty="0"/>
              <a:t> software </a:t>
            </a:r>
            <a:r>
              <a:rPr lang="en-US" dirty="0" err="1"/>
              <a:t>utilizat</a:t>
            </a:r>
            <a:r>
              <a:rPr lang="en-US" dirty="0"/>
              <a:t> </a:t>
            </a:r>
            <a:r>
              <a:rPr lang="en-US" dirty="0" err="1"/>
              <a:t>în</a:t>
            </a:r>
            <a:r>
              <a:rPr lang="en-US" dirty="0"/>
              <a:t> mod </a:t>
            </a:r>
            <a:r>
              <a:rPr lang="en-US" dirty="0" err="1"/>
              <a:t>obișnuit</a:t>
            </a:r>
            <a:r>
              <a:rPr lang="en-US" dirty="0"/>
              <a:t> </a:t>
            </a:r>
            <a:r>
              <a:rPr lang="en-US" dirty="0" err="1"/>
              <a:t>pentru</a:t>
            </a:r>
            <a:r>
              <a:rPr lang="en-US" dirty="0"/>
              <a:t> a </a:t>
            </a:r>
            <a:r>
              <a:rPr lang="en-US" dirty="0" err="1"/>
              <a:t>implementa</a:t>
            </a:r>
            <a:r>
              <a:rPr lang="en-US" dirty="0"/>
              <a:t> </a:t>
            </a:r>
            <a:r>
              <a:rPr lang="en-US" dirty="0" err="1"/>
              <a:t>interfețe</a:t>
            </a:r>
            <a:r>
              <a:rPr lang="en-US" dirty="0"/>
              <a:t> cu </a:t>
            </a:r>
            <a:r>
              <a:rPr lang="en-US" dirty="0" err="1"/>
              <a:t>utilizatorul</a:t>
            </a:r>
            <a:r>
              <a:rPr lang="en-US" dirty="0"/>
              <a:t>, date </a:t>
            </a:r>
            <a:r>
              <a:rPr lang="en-US" dirty="0" err="1"/>
              <a:t>și</a:t>
            </a:r>
            <a:r>
              <a:rPr lang="en-US" dirty="0"/>
              <a:t> </a:t>
            </a:r>
            <a:r>
              <a:rPr lang="en-US" dirty="0" err="1"/>
              <a:t>logica</a:t>
            </a:r>
            <a:r>
              <a:rPr lang="en-US" dirty="0"/>
              <a:t> de control. </a:t>
            </a:r>
            <a:r>
              <a:rPr lang="en-US" dirty="0" err="1"/>
              <a:t>Subliniază</a:t>
            </a:r>
            <a:r>
              <a:rPr lang="en-US" dirty="0"/>
              <a:t> o </a:t>
            </a:r>
            <a:r>
              <a:rPr lang="en-US" dirty="0" err="1"/>
              <a:t>separare</a:t>
            </a:r>
            <a:r>
              <a:rPr lang="en-US" dirty="0"/>
              <a:t> </a:t>
            </a:r>
            <a:r>
              <a:rPr lang="en-US" dirty="0" err="1"/>
              <a:t>între</a:t>
            </a:r>
            <a:r>
              <a:rPr lang="en-US" dirty="0"/>
              <a:t> </a:t>
            </a:r>
            <a:r>
              <a:rPr lang="en-US" dirty="0" err="1"/>
              <a:t>logica</a:t>
            </a:r>
            <a:r>
              <a:rPr lang="en-US" dirty="0"/>
              <a:t> de </a:t>
            </a:r>
            <a:r>
              <a:rPr lang="en-US" dirty="0" err="1"/>
              <a:t>afaceri</a:t>
            </a:r>
            <a:r>
              <a:rPr lang="en-US" dirty="0"/>
              <a:t> a software-</a:t>
            </a:r>
            <a:r>
              <a:rPr lang="en-US" dirty="0" err="1"/>
              <a:t>ului</a:t>
            </a:r>
            <a:r>
              <a:rPr lang="en-US" dirty="0"/>
              <a:t> </a:t>
            </a:r>
            <a:r>
              <a:rPr lang="en-US" dirty="0" err="1"/>
              <a:t>și</a:t>
            </a:r>
            <a:r>
              <a:rPr lang="en-US" dirty="0"/>
              <a:t> </a:t>
            </a:r>
            <a:r>
              <a:rPr lang="en-US" dirty="0" err="1"/>
              <a:t>afișaj</a:t>
            </a:r>
            <a:endParaRPr lang="en-US" dirty="0"/>
          </a:p>
          <a:p>
            <a:pPr marL="0" lvl="0" indent="0" algn="l" rtl="0">
              <a:spcBef>
                <a:spcPts val="0"/>
              </a:spcBef>
              <a:spcAft>
                <a:spcPts val="0"/>
              </a:spcAft>
              <a:buNone/>
            </a:pPr>
            <a:r>
              <a:rPr lang="en-US" dirty="0"/>
              <a:t>Entity Framework Core se </a:t>
            </a:r>
            <a:r>
              <a:rPr lang="en-US" dirty="0" err="1"/>
              <a:t>foloseste</a:t>
            </a:r>
            <a:r>
              <a:rPr lang="en-US" dirty="0"/>
              <a:t> de </a:t>
            </a:r>
            <a:r>
              <a:rPr lang="en-US" dirty="0" err="1"/>
              <a:t>modele</a:t>
            </a:r>
            <a:r>
              <a:rPr lang="en-US" dirty="0"/>
              <a:t> </a:t>
            </a:r>
            <a:r>
              <a:rPr lang="en-US" dirty="0" err="1"/>
              <a:t>pentru</a:t>
            </a:r>
            <a:r>
              <a:rPr lang="en-US" dirty="0"/>
              <a:t> a </a:t>
            </a:r>
            <a:r>
              <a:rPr lang="en-US" dirty="0" err="1"/>
              <a:t>crea</a:t>
            </a:r>
            <a:r>
              <a:rPr lang="en-US" dirty="0"/>
              <a:t> </a:t>
            </a:r>
            <a:r>
              <a:rPr lang="en-US" dirty="0" err="1"/>
              <a:t>baza</a:t>
            </a:r>
            <a:r>
              <a:rPr lang="en-US" dirty="0"/>
              <a:t> de date. E o </a:t>
            </a:r>
            <a:r>
              <a:rPr lang="en-US" dirty="0" err="1"/>
              <a:t>metoda</a:t>
            </a:r>
            <a:r>
              <a:rPr lang="en-US" dirty="0"/>
              <a:t> “Code First” care se </a:t>
            </a:r>
            <a:r>
              <a:rPr lang="en-US" dirty="0" err="1"/>
              <a:t>fol</a:t>
            </a:r>
            <a:r>
              <a:rPr lang="en-US" dirty="0"/>
              <a:t> de </a:t>
            </a:r>
            <a:r>
              <a:rPr lang="en-US" dirty="0" err="1"/>
              <a:t>modele</a:t>
            </a:r>
            <a:r>
              <a:rPr lang="en-US" dirty="0"/>
              <a:t> </a:t>
            </a:r>
            <a:r>
              <a:rPr lang="en-US" dirty="0" err="1"/>
              <a:t>si</a:t>
            </a:r>
            <a:r>
              <a:rPr lang="en-US" dirty="0"/>
              <a:t> de un context</a:t>
            </a:r>
          </a:p>
          <a:p>
            <a:pPr marL="0" lvl="0" indent="0" algn="l" rtl="0">
              <a:spcBef>
                <a:spcPts val="0"/>
              </a:spcBef>
              <a:spcAft>
                <a:spcPts val="0"/>
              </a:spcAft>
              <a:buNone/>
            </a:pPr>
            <a:r>
              <a:rPr lang="en-US" dirty="0"/>
              <a:t>Identity: </a:t>
            </a:r>
            <a:r>
              <a:rPr lang="en-US" dirty="0" err="1"/>
              <a:t>pentru</a:t>
            </a:r>
            <a:r>
              <a:rPr lang="en-US" dirty="0"/>
              <a:t> </a:t>
            </a:r>
            <a:r>
              <a:rPr lang="en-US" dirty="0" err="1"/>
              <a:t>conturi</a:t>
            </a:r>
            <a:r>
              <a:rPr lang="en-US" dirty="0"/>
              <a:t>, </a:t>
            </a:r>
            <a:r>
              <a:rPr lang="en-US" dirty="0" err="1"/>
              <a:t>roluri</a:t>
            </a:r>
            <a:r>
              <a:rPr lang="en-US" dirty="0"/>
              <a:t>, </a:t>
            </a:r>
            <a:r>
              <a:rPr lang="en-US" dirty="0" err="1"/>
              <a:t>poate</a:t>
            </a:r>
            <a:r>
              <a:rPr lang="en-US" dirty="0"/>
              <a:t> fi </a:t>
            </a:r>
            <a:r>
              <a:rPr lang="en-US" dirty="0" err="1"/>
              <a:t>editat</a:t>
            </a:r>
            <a:r>
              <a:rPr lang="en-US" dirty="0"/>
              <a:t> </a:t>
            </a:r>
            <a:r>
              <a:rPr lang="en-US" dirty="0" err="1"/>
              <a:t>folosind</a:t>
            </a:r>
            <a:r>
              <a:rPr lang="en-US" dirty="0"/>
              <a:t> scaffolding. Are </a:t>
            </a:r>
            <a:r>
              <a:rPr lang="en-US" dirty="0" err="1"/>
              <a:t>si</a:t>
            </a:r>
            <a:r>
              <a:rPr lang="en-US" dirty="0"/>
              <a:t> Securitate cand se </a:t>
            </a:r>
            <a:r>
              <a:rPr lang="en-US" dirty="0" err="1"/>
              <a:t>salveaza</a:t>
            </a:r>
            <a:r>
              <a:rPr lang="en-US" dirty="0"/>
              <a:t> in BD </a:t>
            </a:r>
            <a:r>
              <a:rPr lang="en-US" dirty="0" err="1"/>
              <a:t>folosind</a:t>
            </a:r>
            <a:r>
              <a:rPr lang="en-US" dirty="0"/>
              <a:t> un Hasher special </a:t>
            </a:r>
            <a:br>
              <a:rPr lang="en-US" dirty="0"/>
            </a:br>
            <a:r>
              <a:rPr lang="en-US" b="0" i="0" dirty="0" err="1">
                <a:solidFill>
                  <a:srgbClr val="E8EAED"/>
                </a:solidFill>
                <a:effectLst/>
                <a:latin typeface="arial" panose="020B0604020202020204" pitchFamily="34" charset="0"/>
              </a:rPr>
              <a:t>În</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criptografie</a:t>
            </a:r>
            <a:r>
              <a:rPr lang="en-US" b="0" i="0" dirty="0">
                <a:solidFill>
                  <a:srgbClr val="E8EAED"/>
                </a:solidFill>
                <a:effectLst/>
                <a:latin typeface="arial" panose="020B0604020202020204" pitchFamily="34" charset="0"/>
              </a:rPr>
              <a:t>, o </a:t>
            </a:r>
            <a:r>
              <a:rPr lang="en-US" b="0" i="0" dirty="0" err="1">
                <a:solidFill>
                  <a:srgbClr val="E8EAED"/>
                </a:solidFill>
                <a:effectLst/>
                <a:latin typeface="arial" panose="020B0604020202020204" pitchFamily="34" charset="0"/>
              </a:rPr>
              <a:t>funcție</a:t>
            </a:r>
            <a:r>
              <a:rPr lang="en-US" b="0" i="0" dirty="0">
                <a:solidFill>
                  <a:srgbClr val="E8EAED"/>
                </a:solidFill>
                <a:effectLst/>
                <a:latin typeface="arial" panose="020B0604020202020204" pitchFamily="34" charset="0"/>
              </a:rPr>
              <a:t> hash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un </a:t>
            </a:r>
            <a:r>
              <a:rPr lang="en-US" b="0" i="0" dirty="0" err="1">
                <a:solidFill>
                  <a:srgbClr val="E8EAED"/>
                </a:solidFill>
                <a:effectLst/>
                <a:latin typeface="arial" panose="020B0604020202020204" pitchFamily="34" charset="0"/>
              </a:rPr>
              <a:t>algoritm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matematic</a:t>
            </a:r>
            <a:r>
              <a:rPr lang="en-US" b="0" i="0" dirty="0">
                <a:solidFill>
                  <a:srgbClr val="E8EAED"/>
                </a:solidFill>
                <a:effectLst/>
                <a:latin typeface="arial" panose="020B0604020202020204" pitchFamily="34" charset="0"/>
              </a:rPr>
              <a:t> care </a:t>
            </a:r>
            <a:r>
              <a:rPr lang="en-US" b="0" i="0" dirty="0" err="1">
                <a:solidFill>
                  <a:srgbClr val="E8EAED"/>
                </a:solidFill>
                <a:effectLst/>
                <a:latin typeface="arial" panose="020B0604020202020204" pitchFamily="34" charset="0"/>
              </a:rPr>
              <a:t>mapează</a:t>
            </a:r>
            <a:r>
              <a:rPr lang="en-US" b="0" i="0" dirty="0">
                <a:solidFill>
                  <a:srgbClr val="E8EAED"/>
                </a:solidFill>
                <a:effectLst/>
                <a:latin typeface="arial" panose="020B0604020202020204" pitchFamily="34" charset="0"/>
              </a:rPr>
              <a:t> date de </a:t>
            </a:r>
            <a:r>
              <a:rPr lang="en-US" b="0" i="0" dirty="0" err="1">
                <a:solidFill>
                  <a:srgbClr val="E8EAED"/>
                </a:solidFill>
                <a:effectLst/>
                <a:latin typeface="arial" panose="020B0604020202020204" pitchFamily="34" charset="0"/>
              </a:rPr>
              <a:t>orice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la un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biți</a:t>
            </a:r>
            <a:r>
              <a:rPr lang="en-US" b="0" i="0" dirty="0">
                <a:solidFill>
                  <a:srgbClr val="E8EAED"/>
                </a:solidFill>
                <a:effectLst/>
                <a:latin typeface="arial" panose="020B0604020202020204" pitchFamily="34" charset="0"/>
              </a:rPr>
              <a:t> de </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Ne </a:t>
            </a:r>
            <a:r>
              <a:rPr lang="en-US" b="0" i="0" dirty="0" err="1">
                <a:solidFill>
                  <a:srgbClr val="E8EAED"/>
                </a:solidFill>
                <a:effectLst/>
                <a:latin typeface="arial" panose="020B0604020202020204" pitchFamily="34" charset="0"/>
              </a:rPr>
              <a:t>putem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referi</a:t>
            </a:r>
            <a:r>
              <a:rPr lang="en-US" b="0" i="0" dirty="0">
                <a:solidFill>
                  <a:srgbClr val="E8EAED"/>
                </a:solidFill>
                <a:effectLst/>
                <a:latin typeface="arial" panose="020B0604020202020204" pitchFamily="34" charset="0"/>
              </a:rPr>
              <a:t> la </a:t>
            </a:r>
            <a:r>
              <a:rPr lang="en-US" b="0" i="0" dirty="0" err="1">
                <a:solidFill>
                  <a:srgbClr val="E8EAED"/>
                </a:solidFill>
                <a:effectLst/>
                <a:latin typeface="arial" panose="020B0604020202020204" pitchFamily="34" charset="0"/>
              </a:rPr>
              <a:t>funcția</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mesaj</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pur</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simplu</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Ieșirea</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funcției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cunoscută</a:t>
            </a:r>
            <a:r>
              <a:rPr lang="en-US" b="0" i="0" dirty="0">
                <a:solidFill>
                  <a:srgbClr val="E8EAED"/>
                </a:solidFill>
                <a:effectLst/>
                <a:latin typeface="arial" panose="020B0604020202020204" pitchFamily="34" charset="0"/>
              </a:rPr>
              <a:t> sub </a:t>
            </a:r>
            <a:r>
              <a:rPr lang="en-US" b="0" i="0" dirty="0" err="1">
                <a:solidFill>
                  <a:srgbClr val="E8EAED"/>
                </a:solidFill>
                <a:effectLst/>
                <a:latin typeface="arial" panose="020B0604020202020204" pitchFamily="34" charset="0"/>
              </a:rPr>
              <a:t>numele</a:t>
            </a:r>
            <a:r>
              <a:rPr lang="en-US" b="0" i="0" dirty="0">
                <a:solidFill>
                  <a:srgbClr val="E8EAED"/>
                </a:solidFill>
                <a:effectLst/>
                <a:latin typeface="arial" panose="020B0604020202020204" pitchFamily="34" charset="0"/>
              </a:rPr>
              <a:t> de hash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rezumat</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mesaje</a:t>
            </a:r>
            <a:r>
              <a:rPr lang="en-US" b="0" i="0" dirty="0">
                <a:solidFill>
                  <a:srgbClr val="E8EAED"/>
                </a:solidFill>
                <a:effectLst/>
                <a:latin typeface="arial" panose="020B0604020202020204" pitchFamily="34" charset="0"/>
              </a:rPr>
              <a:t>.</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Encript</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decrypt au input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outpt</a:t>
            </a:r>
            <a:r>
              <a:rPr lang="en-US" b="0" i="0" dirty="0">
                <a:solidFill>
                  <a:srgbClr val="E8EAED"/>
                </a:solidFill>
                <a:effectLst/>
                <a:latin typeface="arial" panose="020B0604020202020204" pitchFamily="34" charset="0"/>
              </a:rPr>
              <a:t> tot plain test, hashing nu se </a:t>
            </a:r>
            <a:r>
              <a:rPr lang="en-US" b="0" i="0" dirty="0" err="1">
                <a:solidFill>
                  <a:srgbClr val="E8EAED"/>
                </a:solidFill>
                <a:effectLst/>
                <a:latin typeface="arial" panose="020B0604020202020204" pitchFamily="34" charset="0"/>
              </a:rPr>
              <a:t>intelege</a:t>
            </a:r>
            <a:r>
              <a:rPr lang="en-US" b="0" i="0" dirty="0">
                <a:solidFill>
                  <a:srgbClr val="E8EAED"/>
                </a:solidFill>
                <a:effectLst/>
                <a:latin typeface="arial" panose="020B0604020202020204" pitchFamily="34" charset="0"/>
              </a:rPr>
              <a:t> la output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Controller are endpoints, </a:t>
            </a:r>
            <a:r>
              <a:rPr lang="en-US" dirty="0" err="1"/>
              <a:t>updateaza</a:t>
            </a:r>
            <a:r>
              <a:rPr lang="en-US" dirty="0"/>
              <a:t> </a:t>
            </a:r>
            <a:r>
              <a:rPr lang="en-US" dirty="0" err="1"/>
              <a:t>fol</a:t>
            </a:r>
            <a:r>
              <a:rPr lang="en-US" dirty="0"/>
              <a:t> </a:t>
            </a:r>
            <a:r>
              <a:rPr lang="en-US" dirty="0" err="1"/>
              <a:t>viewmodel</a:t>
            </a:r>
            <a:endParaRPr lang="en-US" dirty="0"/>
          </a:p>
          <a:p>
            <a:pPr marL="0" lvl="0" indent="0" algn="l" rtl="0">
              <a:spcBef>
                <a:spcPts val="0"/>
              </a:spcBef>
              <a:spcAft>
                <a:spcPts val="0"/>
              </a:spcAft>
              <a:buNone/>
            </a:pPr>
            <a:r>
              <a:rPr lang="en-US" dirty="0"/>
              <a:t>Validation </a:t>
            </a:r>
            <a:r>
              <a:rPr lang="en-US" dirty="0" err="1"/>
              <a:t>pentru</a:t>
            </a:r>
            <a:r>
              <a:rPr lang="en-US" dirty="0"/>
              <a:t> required, </a:t>
            </a:r>
            <a:r>
              <a:rPr lang="en-US" dirty="0" err="1"/>
              <a:t>ModelState</a:t>
            </a:r>
            <a:r>
              <a:rPr lang="en-US" dirty="0"/>
              <a:t> </a:t>
            </a:r>
            <a:r>
              <a:rPr lang="en-US" dirty="0" err="1"/>
              <a:t>verifica</a:t>
            </a:r>
            <a:r>
              <a:rPr lang="en-US" dirty="0"/>
              <a:t> </a:t>
            </a:r>
            <a:r>
              <a:rPr lang="en-US" dirty="0" err="1"/>
              <a:t>daca</a:t>
            </a:r>
            <a:r>
              <a:rPr lang="en-US" dirty="0"/>
              <a:t> e </a:t>
            </a:r>
            <a:r>
              <a:rPr lang="en-US" dirty="0" err="1"/>
              <a:t>primim</a:t>
            </a:r>
            <a:r>
              <a:rPr lang="en-US" dirty="0"/>
              <a:t> </a:t>
            </a:r>
            <a:r>
              <a:rPr lang="en-US" dirty="0" err="1"/>
              <a:t>este</a:t>
            </a:r>
            <a:r>
              <a:rPr lang="en-US" dirty="0"/>
              <a:t> valid </a:t>
            </a:r>
            <a:r>
              <a:rPr lang="en-US" dirty="0" err="1"/>
              <a:t>sau</a:t>
            </a:r>
            <a:r>
              <a:rPr lang="en-US" dirty="0"/>
              <a:t> </a:t>
            </a:r>
            <a:r>
              <a:rPr lang="en-US" dirty="0" err="1"/>
              <a:t>complet</a:t>
            </a:r>
            <a:r>
              <a:rPr lang="en-US" dirty="0"/>
              <a:t> </a:t>
            </a:r>
            <a:r>
              <a:rPr lang="en-US" dirty="0" err="1"/>
              <a:t>folosind</a:t>
            </a:r>
            <a:r>
              <a:rPr lang="en-US" dirty="0"/>
              <a:t> </a:t>
            </a:r>
            <a:r>
              <a:rPr lang="en-US" dirty="0" err="1"/>
              <a:t>ce</a:t>
            </a:r>
            <a:r>
              <a:rPr lang="en-US" dirty="0"/>
              <a:t> e in </a:t>
            </a:r>
            <a:r>
              <a:rPr lang="en-US" dirty="0" err="1"/>
              <a:t>acolo</a:t>
            </a:r>
            <a:r>
              <a:rPr lang="en-US" dirty="0"/>
              <a:t> in </a:t>
            </a:r>
            <a:r>
              <a:rPr lang="en-US" dirty="0" err="1"/>
              <a:t>ViewModel</a:t>
            </a:r>
            <a:r>
              <a:rPr lang="en-US" dirty="0"/>
              <a:t>: </a:t>
            </a:r>
            <a:r>
              <a:rPr lang="en-US" dirty="0" err="1"/>
              <a:t>daca</a:t>
            </a:r>
            <a:r>
              <a:rPr lang="en-US" dirty="0"/>
              <a:t> email e required, </a:t>
            </a:r>
            <a:r>
              <a:rPr lang="en-US" dirty="0" err="1"/>
              <a:t>modelstateo</a:t>
            </a:r>
            <a:r>
              <a:rPr lang="en-US" dirty="0"/>
              <a:t> </a:t>
            </a:r>
            <a:r>
              <a:rPr lang="en-US" dirty="0" err="1"/>
              <a:t>sa</a:t>
            </a:r>
            <a:r>
              <a:rPr lang="en-US" dirty="0"/>
              <a:t> fie invalid cu un </a:t>
            </a:r>
            <a:r>
              <a:rPr lang="en-US" dirty="0" err="1"/>
              <a:t>numar</a:t>
            </a:r>
            <a:r>
              <a:rPr lang="en-US" dirty="0"/>
              <a:t> null</a:t>
            </a:r>
          </a:p>
          <a:p>
            <a:pPr marL="0" lvl="0" indent="0" algn="l" rtl="0">
              <a:spcBef>
                <a:spcPts val="0"/>
              </a:spcBef>
              <a:spcAft>
                <a:spcPts val="0"/>
              </a:spcAft>
              <a:buNone/>
            </a:pPr>
            <a:r>
              <a:rPr lang="en-US" dirty="0"/>
              <a:t>Validation </a:t>
            </a:r>
            <a:r>
              <a:rPr lang="en-US" dirty="0" err="1"/>
              <a:t>poate</a:t>
            </a:r>
            <a:r>
              <a:rPr lang="en-US" dirty="0"/>
              <a:t> fi create </a:t>
            </a:r>
            <a:r>
              <a:rPr lang="en-US" dirty="0" err="1"/>
              <a:t>si</a:t>
            </a:r>
            <a:r>
              <a:rPr lang="en-US" dirty="0"/>
              <a:t> custom </a:t>
            </a:r>
            <a:r>
              <a:rPr lang="en-US" dirty="0" err="1"/>
              <a:t>sau</a:t>
            </a:r>
            <a:r>
              <a:rPr lang="en-US" dirty="0"/>
              <a:t> </a:t>
            </a:r>
            <a:r>
              <a:rPr lang="en-US" dirty="0" err="1"/>
              <a:t>diferit</a:t>
            </a:r>
            <a:r>
              <a:rPr lang="en-US" dirty="0"/>
              <a:t> gen “email” </a:t>
            </a:r>
            <a:r>
              <a:rPr lang="en-US" dirty="0" err="1"/>
              <a:t>sau</a:t>
            </a:r>
            <a:r>
              <a:rPr lang="en-US" dirty="0"/>
              <a:t> “phone number”</a:t>
            </a:r>
            <a:endParaRPr dirty="0"/>
          </a:p>
        </p:txBody>
      </p:sp>
    </p:spTree>
    <p:extLst>
      <p:ext uri="{BB962C8B-B14F-4D97-AF65-F5344CB8AC3E}">
        <p14:creationId xmlns:p14="http://schemas.microsoft.com/office/powerpoint/2010/main" val="15210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err="1"/>
              <a:t>Interfata</a:t>
            </a:r>
            <a:r>
              <a:rPr lang="en-US" noProof="0" dirty="0"/>
              <a:t>: </a:t>
            </a:r>
            <a:r>
              <a:rPr lang="ro-RO" dirty="0"/>
              <a:t>tip abstract care este folosit pentru a descrie un comportament pe care clasele trebuie să îl implementeze</a:t>
            </a:r>
            <a:r>
              <a:rPr lang="en-US" dirty="0"/>
              <a:t>, are </a:t>
            </a:r>
            <a:r>
              <a:rPr lang="en-US" dirty="0" err="1"/>
              <a:t>doar</a:t>
            </a:r>
            <a:r>
              <a:rPr lang="en-US" dirty="0"/>
              <a:t> </a:t>
            </a:r>
            <a:r>
              <a:rPr lang="en-US" dirty="0" err="1"/>
              <a:t>numele</a:t>
            </a:r>
            <a:r>
              <a:rPr lang="en-US" dirty="0"/>
              <a:t> </a:t>
            </a:r>
            <a:r>
              <a:rPr lang="en-US" dirty="0" err="1"/>
              <a:t>functiilor</a:t>
            </a:r>
            <a:r>
              <a:rPr lang="en-US" dirty="0"/>
              <a:t>, nu </a:t>
            </a:r>
            <a:r>
              <a:rPr lang="en-US" dirty="0" err="1"/>
              <a:t>si</a:t>
            </a:r>
            <a:r>
              <a:rPr lang="en-US" dirty="0"/>
              <a:t> body </a:t>
            </a:r>
            <a:r>
              <a:rPr lang="en-US" dirty="0" err="1"/>
              <a:t>ul</a:t>
            </a:r>
            <a:r>
              <a:rPr lang="en-US" dirty="0"/>
              <a:t> </a:t>
            </a:r>
            <a:r>
              <a:rPr lang="en-US" dirty="0" err="1"/>
              <a:t>acestora</a:t>
            </a:r>
            <a:endParaRPr lang="en-US" noProof="0" dirty="0"/>
          </a:p>
          <a:p>
            <a:pPr marL="0" lvl="0" indent="0" algn="l" rtl="0">
              <a:spcBef>
                <a:spcPts val="0"/>
              </a:spcBef>
              <a:spcAft>
                <a:spcPts val="0"/>
              </a:spcAft>
              <a:buNone/>
            </a:pPr>
            <a:r>
              <a:rPr lang="ro-RO" noProof="0" dirty="0" err="1"/>
              <a:t>Repository</a:t>
            </a:r>
            <a:r>
              <a:rPr lang="ro-RO" noProof="0" dirty="0"/>
              <a:t> Design Pattern acționează ca intermediar sau strat mijlociu între restul aplicației și logica de acces la date. Aceasta înseamnă că un model de depozit izolează tot codul de acces la date de restul aplicației</a:t>
            </a:r>
          </a:p>
          <a:p>
            <a:pPr marL="0" lvl="0" indent="0" algn="l" rtl="0">
              <a:spcBef>
                <a:spcPts val="0"/>
              </a:spcBef>
              <a:spcAft>
                <a:spcPts val="0"/>
              </a:spcAft>
              <a:buNone/>
            </a:pPr>
            <a:r>
              <a:rPr lang="ro-RO" noProof="0" dirty="0"/>
              <a:t>Serviciile sunt folosite in controller prin folosirea principiului 5 de SOLID, </a:t>
            </a:r>
            <a:r>
              <a:rPr lang="ro-RO" noProof="0" dirty="0" err="1"/>
              <a:t>dependency</a:t>
            </a:r>
            <a:r>
              <a:rPr lang="ro-RO" noProof="0" dirty="0"/>
              <a:t> </a:t>
            </a:r>
            <a:r>
              <a:rPr lang="ro-RO" noProof="0" dirty="0" err="1"/>
              <a:t>injection</a:t>
            </a:r>
            <a:r>
              <a:rPr lang="ro-RO" noProof="0" dirty="0"/>
              <a:t>: clasele </a:t>
            </a:r>
            <a:r>
              <a:rPr lang="ro-RO" b="0" i="0" noProof="0" dirty="0">
                <a:solidFill>
                  <a:srgbClr val="000000"/>
                </a:solidFill>
                <a:effectLst/>
                <a:latin typeface="Nunito" panose="020B0604020202020204" pitchFamily="2" charset="0"/>
              </a:rPr>
              <a:t>depind de </a:t>
            </a:r>
            <a:r>
              <a:rPr lang="ro-RO" b="0" i="0" noProof="0" dirty="0" err="1">
                <a:solidFill>
                  <a:srgbClr val="000000"/>
                </a:solidFill>
                <a:effectLst/>
                <a:latin typeface="Nunito" panose="020B0604020202020204" pitchFamily="2" charset="0"/>
              </a:rPr>
              <a:t>abastractizari</a:t>
            </a:r>
            <a:r>
              <a:rPr lang="ro-RO" b="0" i="0" noProof="0" dirty="0">
                <a:solidFill>
                  <a:srgbClr val="000000"/>
                </a:solidFill>
                <a:effectLst/>
                <a:latin typeface="Nunito" panose="020B0604020202020204" pitchFamily="2" charset="0"/>
              </a:rPr>
              <a:t> are altor clase, nu de alte clase concrete</a:t>
            </a:r>
            <a:endParaRPr lang="en-US" b="0" i="0" noProof="0" dirty="0">
              <a:solidFill>
                <a:srgbClr val="000000"/>
              </a:solidFill>
              <a:effectLst/>
              <a:latin typeface="Nunito" panose="020B0604020202020204" pitchFamily="2" charset="0"/>
            </a:endParaRPr>
          </a:p>
          <a:p>
            <a:pPr marL="0" lvl="0" indent="0" algn="l" rtl="0">
              <a:spcBef>
                <a:spcPts val="0"/>
              </a:spcBef>
              <a:spcAft>
                <a:spcPts val="0"/>
              </a:spcAft>
              <a:buNone/>
            </a:pPr>
            <a:r>
              <a:rPr lang="ro-RO" noProof="0" dirty="0"/>
              <a:t>data </a:t>
            </a:r>
            <a:r>
              <a:rPr lang="ro-RO" noProof="0" dirty="0" err="1"/>
              <a:t>access</a:t>
            </a:r>
            <a:r>
              <a:rPr lang="ro-RO" noProof="0" dirty="0"/>
              <a:t> </a:t>
            </a:r>
            <a:r>
              <a:rPr lang="ro-RO" noProof="0" dirty="0" err="1"/>
              <a:t>contine</a:t>
            </a:r>
            <a:r>
              <a:rPr lang="ro-RO" noProof="0" dirty="0"/>
              <a:t> </a:t>
            </a:r>
            <a:r>
              <a:rPr lang="ro-RO" noProof="0" dirty="0" err="1"/>
              <a:t>repositories</a:t>
            </a:r>
            <a:r>
              <a:rPr lang="ro-RO" noProof="0" dirty="0"/>
              <a:t> care sunt folosite ca un nivel de abstractizare intre baza de date si logica </a:t>
            </a:r>
            <a:r>
              <a:rPr lang="ro-RO" noProof="0" dirty="0" err="1"/>
              <a:t>aplicatiei</a:t>
            </a:r>
            <a:endParaRPr lang="ro-RO"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Facem</a:t>
            </a:r>
            <a:r>
              <a:rPr lang="en-US" dirty="0"/>
              <a:t> deploy pe cloud, nu </a:t>
            </a:r>
            <a:r>
              <a:rPr lang="en-US" dirty="0" err="1"/>
              <a:t>mai</a:t>
            </a:r>
            <a:r>
              <a:rPr lang="en-US" dirty="0"/>
              <a:t> </a:t>
            </a:r>
            <a:r>
              <a:rPr lang="en-US" dirty="0" err="1"/>
              <a:t>este</a:t>
            </a:r>
            <a:r>
              <a:rPr lang="en-US" dirty="0"/>
              <a:t> pc dependent, uptime de 99.9998%, </a:t>
            </a:r>
            <a:r>
              <a:rPr lang="en-US" dirty="0" err="1"/>
              <a:t>depinzand</a:t>
            </a:r>
            <a:r>
              <a:rPr lang="en-US" dirty="0"/>
              <a:t> de </a:t>
            </a:r>
            <a:r>
              <a:rPr lang="en-US" dirty="0" err="1"/>
              <a:t>ce</a:t>
            </a:r>
            <a:r>
              <a:rPr lang="en-US" dirty="0"/>
              <a:t> tip de </a:t>
            </a:r>
            <a:r>
              <a:rPr lang="en-US" dirty="0" err="1"/>
              <a:t>serviciu</a:t>
            </a:r>
            <a:r>
              <a:rPr lang="en-US" dirty="0"/>
              <a:t> </a:t>
            </a:r>
            <a:r>
              <a:rPr lang="en-US" dirty="0" err="1"/>
              <a:t>este</a:t>
            </a:r>
            <a:r>
              <a:rPr lang="en-US" dirty="0"/>
              <a:t> </a:t>
            </a:r>
            <a:r>
              <a:rPr lang="en-US" dirty="0" err="1"/>
              <a:t>platit</a:t>
            </a:r>
            <a:endParaRPr lang="en-US" dirty="0"/>
          </a:p>
          <a:p>
            <a:r>
              <a:rPr lang="en-US" dirty="0"/>
              <a:t>Active directory: </a:t>
            </a:r>
            <a:r>
              <a:rPr lang="en-US" dirty="0" err="1"/>
              <a:t>folosit</a:t>
            </a:r>
            <a:r>
              <a:rPr lang="en-US" dirty="0"/>
              <a:t> </a:t>
            </a:r>
            <a:r>
              <a:rPr lang="en-US" dirty="0" err="1"/>
              <a:t>pentru</a:t>
            </a:r>
            <a:r>
              <a:rPr lang="en-US" dirty="0"/>
              <a:t> </a:t>
            </a:r>
            <a:r>
              <a:rPr lang="en-US" dirty="0" err="1"/>
              <a:t>stocare</a:t>
            </a:r>
            <a:r>
              <a:rPr lang="en-US" dirty="0"/>
              <a:t> de </a:t>
            </a:r>
            <a:r>
              <a:rPr lang="en-US" dirty="0" err="1"/>
              <a:t>conturi</a:t>
            </a:r>
            <a:r>
              <a:rPr lang="en-US" dirty="0"/>
              <a:t> </a:t>
            </a:r>
            <a:r>
              <a:rPr lang="en-US" dirty="0" err="1"/>
              <a:t>si</a:t>
            </a:r>
            <a:r>
              <a:rPr lang="en-US" dirty="0"/>
              <a:t> </a:t>
            </a:r>
            <a:r>
              <a:rPr lang="en-US" dirty="0" err="1"/>
              <a:t>roluri</a:t>
            </a:r>
            <a:r>
              <a:rPr lang="en-US" dirty="0"/>
              <a:t> </a:t>
            </a:r>
            <a:r>
              <a:rPr lang="en-US" dirty="0" err="1"/>
              <a:t>pentru</a:t>
            </a:r>
            <a:r>
              <a:rPr lang="en-US" dirty="0"/>
              <a:t> </a:t>
            </a:r>
            <a:r>
              <a:rPr lang="en-US" dirty="0" err="1"/>
              <a:t>fiecare</a:t>
            </a:r>
            <a:r>
              <a:rPr lang="en-US" dirty="0"/>
              <a:t> user</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App service plan: </a:t>
            </a:r>
            <a:r>
              <a:rPr lang="en-US" sz="1800" b="0" i="0" u="none" strike="noStrike" baseline="0" dirty="0" err="1">
                <a:solidFill>
                  <a:srgbClr val="000000"/>
                </a:solidFill>
                <a:latin typeface="Times New Roman" panose="02020603050405020304" pitchFamily="18" charset="0"/>
              </a:rPr>
              <a:t>defineste</a:t>
            </a:r>
            <a:r>
              <a:rPr lang="en-US" sz="1800" b="0" i="0" u="none" strike="noStrike" baseline="0" dirty="0">
                <a:solidFill>
                  <a:srgbClr val="000000"/>
                </a:solidFill>
                <a:latin typeface="Times New Roman" panose="02020603050405020304" pitchFamily="18" charset="0"/>
              </a:rPr>
              <a:t> un set de </a:t>
            </a:r>
            <a:r>
              <a:rPr lang="en-US" sz="1800" b="0" i="0" u="none" strike="noStrike" baseline="0" dirty="0" err="1">
                <a:solidFill>
                  <a:srgbClr val="000000"/>
                </a:solidFill>
                <a:latin typeface="Times New Roman" panose="02020603050405020304" pitchFamily="18" charset="0"/>
              </a:rPr>
              <a:t>resurse</a:t>
            </a:r>
            <a:r>
              <a:rPr lang="en-US" sz="1800" b="0" i="0" u="none" strike="noStrike" baseline="0" dirty="0">
                <a:solidFill>
                  <a:srgbClr val="000000"/>
                </a:solidFill>
                <a:latin typeface="Times New Roman" panose="02020603050405020304" pitchFamily="18" charset="0"/>
              </a:rPr>
              <a:t> care sunt </a:t>
            </a:r>
            <a:r>
              <a:rPr lang="en-US" sz="1800" b="0" i="0" u="none" strike="noStrike" baseline="0" dirty="0" err="1">
                <a:solidFill>
                  <a:srgbClr val="000000"/>
                </a:solidFill>
                <a:latin typeface="Times New Roman" panose="02020603050405020304" pitchFamily="18" charset="0"/>
              </a:rPr>
              <a:t>asignate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către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aplicația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respectiva</a:t>
            </a:r>
            <a:r>
              <a:rPr lang="en-US" sz="1800" b="0" i="0" u="none" strike="noStrike" baseline="0" dirty="0">
                <a:solidFill>
                  <a:srgbClr val="000000"/>
                </a:solidFill>
                <a:latin typeface="Times New Roman" panose="02020603050405020304" pitchFamily="18" charset="0"/>
              </a:rPr>
              <a:t>, care se </a:t>
            </a:r>
            <a:r>
              <a:rPr lang="en-US" sz="1800" b="0" i="0" u="none" strike="noStrike" baseline="0" dirty="0" err="1">
                <a:solidFill>
                  <a:srgbClr val="000000"/>
                </a:solidFill>
                <a:latin typeface="Times New Roman" panose="02020603050405020304" pitchFamily="18" charset="0"/>
              </a:rPr>
              <a:t>plătesc</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pentru</a:t>
            </a:r>
            <a:r>
              <a:rPr lang="en-US" sz="1800" b="0" i="0" u="none" strike="noStrike" baseline="0" dirty="0">
                <a:solidFill>
                  <a:srgbClr val="000000"/>
                </a:solidFill>
                <a:latin typeface="Times New Roman" panose="02020603050405020304" pitchFamily="18" charset="0"/>
              </a:rPr>
              <a:t> ca </a:t>
            </a:r>
            <a:r>
              <a:rPr lang="en-US" sz="1800" b="0" i="0" u="none" strike="noStrike" baseline="0" dirty="0" err="1">
                <a:solidFill>
                  <a:srgbClr val="000000"/>
                </a:solidFill>
                <a:latin typeface="Times New Roman" panose="02020603050405020304" pitchFamily="18" charset="0"/>
              </a:rPr>
              <a:t>aceasta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ruleze</a:t>
            </a:r>
            <a:r>
              <a:rPr lang="en-US" sz="1800" b="0" i="0" u="none" strike="noStrike" baseline="0" dirty="0">
                <a:solidFill>
                  <a:srgbClr val="000000"/>
                </a:solidFill>
                <a:latin typeface="Times New Roman" panose="02020603050405020304" pitchFamily="18" charset="0"/>
              </a:rPr>
              <a:t> pe cloud. </a:t>
            </a:r>
          </a:p>
          <a:p>
            <a:endParaRPr lang="en-US" dirty="0"/>
          </a:p>
        </p:txBody>
      </p:sp>
    </p:spTree>
    <p:extLst>
      <p:ext uri="{BB962C8B-B14F-4D97-AF65-F5344CB8AC3E}">
        <p14:creationId xmlns:p14="http://schemas.microsoft.com/office/powerpoint/2010/main" val="98930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Docker </a:t>
            </a:r>
            <a:r>
              <a:rPr lang="en-US" dirty="0" err="1"/>
              <a:t>foloseste</a:t>
            </a:r>
            <a:r>
              <a:rPr lang="en-US" dirty="0"/>
              <a:t> </a:t>
            </a:r>
            <a:r>
              <a:rPr lang="en-US" dirty="0" err="1"/>
              <a:t>imagini</a:t>
            </a:r>
            <a:r>
              <a:rPr lang="en-US" dirty="0"/>
              <a:t> care sunt ca </a:t>
            </a:r>
            <a:r>
              <a:rPr lang="en-US" dirty="0" err="1"/>
              <a:t>niste</a:t>
            </a:r>
            <a:r>
              <a:rPr lang="en-US" dirty="0"/>
              <a:t> </a:t>
            </a:r>
            <a:r>
              <a:rPr lang="en-US" dirty="0" err="1"/>
              <a:t>layerele</a:t>
            </a:r>
            <a:r>
              <a:rPr lang="en-US" dirty="0"/>
              <a:t> in </a:t>
            </a:r>
            <a:r>
              <a:rPr lang="en-US" dirty="0" err="1"/>
              <a:t>memoria</a:t>
            </a:r>
            <a:r>
              <a:rPr lang="en-US" dirty="0"/>
              <a:t> </a:t>
            </a:r>
            <a:r>
              <a:rPr lang="en-US" dirty="0" err="1"/>
              <a:t>sistemului</a:t>
            </a:r>
            <a:r>
              <a:rPr lang="en-US" dirty="0"/>
              <a:t> </a:t>
            </a:r>
            <a:r>
              <a:rPr lang="en-US" dirty="0" err="1"/>
              <a:t>pentru</a:t>
            </a:r>
            <a:r>
              <a:rPr lang="en-US" dirty="0"/>
              <a:t> </a:t>
            </a:r>
            <a:r>
              <a:rPr lang="en-US" dirty="0" err="1"/>
              <a:t>rularea</a:t>
            </a:r>
            <a:r>
              <a:rPr lang="en-US" dirty="0"/>
              <a:t> </a:t>
            </a:r>
            <a:r>
              <a:rPr lang="en-US" dirty="0" err="1"/>
              <a:t>aplicatiei</a:t>
            </a:r>
            <a:endParaRPr lang="en-US" dirty="0"/>
          </a:p>
          <a:p>
            <a:r>
              <a:rPr lang="en-US" dirty="0"/>
              <a:t>Docker </a:t>
            </a:r>
            <a:r>
              <a:rPr lang="en-US" dirty="0" err="1"/>
              <a:t>elimina</a:t>
            </a:r>
            <a:r>
              <a:rPr lang="en-US" dirty="0"/>
              <a:t> </a:t>
            </a:r>
            <a:r>
              <a:rPr lang="en-US" dirty="0" err="1"/>
              <a:t>zicala</a:t>
            </a:r>
            <a:r>
              <a:rPr lang="en-US" dirty="0"/>
              <a:t> “it works on my machine” </a:t>
            </a:r>
            <a:r>
              <a:rPr lang="en-US" dirty="0" err="1"/>
              <a:t>pentru</a:t>
            </a:r>
            <a:r>
              <a:rPr lang="en-US" dirty="0"/>
              <a:t> ca </a:t>
            </a:r>
            <a:r>
              <a:rPr lang="en-US" dirty="0" err="1"/>
              <a:t>imaginea</a:t>
            </a:r>
            <a:r>
              <a:rPr lang="en-US" dirty="0"/>
              <a:t> de docker </a:t>
            </a:r>
            <a:r>
              <a:rPr lang="en-US" dirty="0" err="1"/>
              <a:t>este</a:t>
            </a:r>
            <a:r>
              <a:rPr lang="en-US" dirty="0"/>
              <a:t> la </a:t>
            </a:r>
            <a:r>
              <a:rPr lang="en-US" dirty="0" err="1"/>
              <a:t>fel</a:t>
            </a:r>
            <a:r>
              <a:rPr lang="en-US" dirty="0"/>
              <a:t> </a:t>
            </a:r>
            <a:r>
              <a:rPr lang="en-US" dirty="0" err="1"/>
              <a:t>peste</a:t>
            </a:r>
            <a:r>
              <a:rPr lang="en-US"/>
              <a:t> tot</a:t>
            </a:r>
            <a:endParaRPr lang="ro-RO"/>
          </a:p>
        </p:txBody>
      </p:sp>
    </p:spTree>
    <p:extLst>
      <p:ext uri="{BB962C8B-B14F-4D97-AF65-F5344CB8AC3E}">
        <p14:creationId xmlns:p14="http://schemas.microsoft.com/office/powerpoint/2010/main" val="140704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1"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62163" y="1513089"/>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Proiect</a:t>
            </a:r>
            <a:r>
              <a:rPr lang="en" dirty="0"/>
              <a:t> </a:t>
            </a:r>
            <a:r>
              <a:rPr lang="en" dirty="0">
                <a:solidFill>
                  <a:schemeClr val="accent2"/>
                </a:solidFill>
              </a:rPr>
              <a:t>‘</a:t>
            </a:r>
            <a:r>
              <a:rPr lang="en" dirty="0">
                <a:solidFill>
                  <a:srgbClr val="92D050"/>
                </a:solidFill>
              </a:rPr>
              <a:t>Licenta</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6012728" y="603793"/>
            <a:ext cx="3489291"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Popescu Alexandru-Iulian</a:t>
            </a:r>
            <a:endParaRPr sz="1600" dirty="0"/>
          </a:p>
        </p:txBody>
      </p:sp>
      <p:sp>
        <p:nvSpPr>
          <p:cNvPr id="461" name="Google Shape;461;p27"/>
          <p:cNvSpPr txBox="1">
            <a:spLocks noGrp="1"/>
          </p:cNvSpPr>
          <p:nvPr>
            <p:ph type="subTitle" idx="2"/>
          </p:nvPr>
        </p:nvSpPr>
        <p:spPr>
          <a:xfrm>
            <a:off x="1600863" y="2128739"/>
            <a:ext cx="7272668" cy="13054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ro-RO" sz="2400" dirty="0">
                <a:solidFill>
                  <a:schemeClr val="accent1"/>
                </a:solidFill>
              </a:rPr>
              <a:t>Platforma</a:t>
            </a:r>
            <a:r>
              <a:rPr lang="en-US" sz="2400" dirty="0">
                <a:solidFill>
                  <a:schemeClr val="accent1"/>
                </a:solidFill>
              </a:rPr>
              <a:t> </a:t>
            </a:r>
            <a:r>
              <a:rPr lang="en-US" sz="2400" dirty="0" err="1">
                <a:solidFill>
                  <a:schemeClr val="accent1"/>
                </a:solidFill>
              </a:rPr>
              <a:t>pentru</a:t>
            </a:r>
            <a:r>
              <a:rPr lang="en-US" sz="2400" dirty="0">
                <a:solidFill>
                  <a:schemeClr val="accent1"/>
                </a:solidFill>
              </a:rPr>
              <a:t> </a:t>
            </a:r>
            <a:r>
              <a:rPr lang="en-US" sz="2400" dirty="0" err="1">
                <a:solidFill>
                  <a:srgbClr val="92D050"/>
                </a:solidFill>
              </a:rPr>
              <a:t>intermedierea</a:t>
            </a:r>
            <a:r>
              <a:rPr lang="en-US" sz="2400" dirty="0">
                <a:solidFill>
                  <a:schemeClr val="accent1"/>
                </a:solidFill>
              </a:rPr>
              <a:t> </a:t>
            </a:r>
            <a:r>
              <a:rPr lang="en-US" sz="2400" dirty="0" err="1">
                <a:solidFill>
                  <a:schemeClr val="bg1"/>
                </a:solidFill>
              </a:rPr>
              <a:t>activităților</a:t>
            </a:r>
            <a:r>
              <a:rPr lang="en-US" sz="2400" dirty="0">
                <a:solidFill>
                  <a:schemeClr val="accent1"/>
                </a:solidFill>
              </a:rPr>
              <a:t> de </a:t>
            </a:r>
            <a:r>
              <a:rPr lang="en-US" sz="2400" dirty="0" err="1">
                <a:solidFill>
                  <a:schemeClr val="accent1"/>
                </a:solidFill>
              </a:rPr>
              <a:t>curierat</a:t>
            </a:r>
            <a:r>
              <a:rPr lang="en-US" sz="2400" dirty="0">
                <a:solidFill>
                  <a:schemeClr val="accent1"/>
                </a:solidFill>
              </a:rPr>
              <a:t> </a:t>
            </a:r>
            <a:r>
              <a:rPr lang="ro-RO" sz="2400" dirty="0">
                <a:solidFill>
                  <a:schemeClr val="accent1"/>
                </a:solidFill>
              </a:rPr>
              <a:t>folosind</a:t>
            </a:r>
            <a:r>
              <a:rPr lang="en-US" sz="2400" dirty="0">
                <a:solidFill>
                  <a:schemeClr val="accent1"/>
                </a:solidFill>
              </a:rPr>
              <a:t> </a:t>
            </a:r>
            <a:r>
              <a:rPr lang="en-US" sz="2400" dirty="0" err="1">
                <a:solidFill>
                  <a:schemeClr val="accent1"/>
                </a:solidFill>
              </a:rPr>
              <a:t>tehnologiile</a:t>
            </a:r>
            <a:r>
              <a:rPr lang="en-US" sz="2400" dirty="0">
                <a:solidFill>
                  <a:schemeClr val="accent1"/>
                </a:solidFill>
              </a:rPr>
              <a:t> </a:t>
            </a:r>
            <a:r>
              <a:rPr lang="en-US" sz="2400" dirty="0">
                <a:solidFill>
                  <a:srgbClr val="92D050"/>
                </a:solidFill>
              </a:rPr>
              <a:t>Cloud</a:t>
            </a:r>
            <a:r>
              <a:rPr lang="en" sz="2400" dirty="0">
                <a:solidFill>
                  <a:schemeClr val="accent6"/>
                </a:solidFill>
              </a:rPr>
              <a:t>] </a:t>
            </a:r>
            <a:endParaRPr sz="2400" dirty="0">
              <a:solidFill>
                <a:schemeClr val="accent6"/>
              </a:solidFill>
            </a:endParaRPr>
          </a:p>
        </p:txBody>
      </p:sp>
      <p:grpSp>
        <p:nvGrpSpPr>
          <p:cNvPr id="462" name="Google Shape;462;p27"/>
          <p:cNvGrpSpPr/>
          <p:nvPr/>
        </p:nvGrpSpPr>
        <p:grpSpPr>
          <a:xfrm>
            <a:off x="1462163" y="1935216"/>
            <a:ext cx="506100" cy="1915374"/>
            <a:chOff x="1413525" y="1566377"/>
            <a:chExt cx="506100" cy="2561874"/>
          </a:xfrm>
        </p:grpSpPr>
        <p:cxnSp>
          <p:nvCxnSpPr>
            <p:cNvPr id="463" name="Google Shape;463;p27"/>
            <p:cNvCxnSpPr/>
            <p:nvPr/>
          </p:nvCxnSpPr>
          <p:spPr>
            <a:xfrm>
              <a:off x="1552225" y="1566377"/>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481751"/>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1" name="TextBox 10">
            <a:extLst>
              <a:ext uri="{FF2B5EF4-FFF2-40B4-BE49-F238E27FC236}">
                <a16:creationId xmlns:a16="http://schemas.microsoft.com/office/drawing/2014/main" id="{0D60004F-5A7E-C4D3-5295-83DCFDD9784E}"/>
              </a:ext>
            </a:extLst>
          </p:cNvPr>
          <p:cNvSpPr txBox="1"/>
          <p:nvPr/>
        </p:nvSpPr>
        <p:spPr>
          <a:xfrm>
            <a:off x="2280025" y="4161829"/>
            <a:ext cx="5603725" cy="369332"/>
          </a:xfrm>
          <a:prstGeom prst="rect">
            <a:avLst/>
          </a:prstGeom>
          <a:noFill/>
        </p:spPr>
        <p:txBody>
          <a:bodyPr wrap="square">
            <a:spAutoFit/>
          </a:bodyPr>
          <a:lstStyle/>
          <a:p>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SBORA MIHAI-CĂTĂLIN (Șef </a:t>
            </a:r>
            <a:r>
              <a:rPr lang="ro-RO"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lucr.dr.ing</a:t>
            </a:r>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12" name="Google Shape;459;p27">
            <a:extLst>
              <a:ext uri="{FF2B5EF4-FFF2-40B4-BE49-F238E27FC236}">
                <a16:creationId xmlns:a16="http://schemas.microsoft.com/office/drawing/2014/main" id="{1D7B7818-0A56-3F2E-E36F-7E1559CD4813}"/>
              </a:ext>
            </a:extLst>
          </p:cNvPr>
          <p:cNvSpPr txBox="1">
            <a:spLocks/>
          </p:cNvSpPr>
          <p:nvPr/>
        </p:nvSpPr>
        <p:spPr>
          <a:xfrm>
            <a:off x="4414105" y="3760682"/>
            <a:ext cx="1548907"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err="1"/>
              <a:t>Coordonator</a:t>
            </a:r>
            <a:endParaRPr lang="en-US" sz="1600" dirty="0"/>
          </a:p>
        </p:txBody>
      </p:sp>
      <p:pic>
        <p:nvPicPr>
          <p:cNvPr id="6" name="Picture 5" descr="A picture containing icon&#10;&#10;Description automatically generated">
            <a:extLst>
              <a:ext uri="{FF2B5EF4-FFF2-40B4-BE49-F238E27FC236}">
                <a16:creationId xmlns:a16="http://schemas.microsoft.com/office/drawing/2014/main" id="{09A5269A-9E17-83F6-BC4C-17DCBFFAE517}"/>
              </a:ext>
            </a:extLst>
          </p:cNvPr>
          <p:cNvPicPr>
            <a:picLocks noChangeAspect="1"/>
          </p:cNvPicPr>
          <p:nvPr/>
        </p:nvPicPr>
        <p:blipFill>
          <a:blip r:embed="rId3"/>
          <a:stretch>
            <a:fillRect/>
          </a:stretch>
        </p:blipFill>
        <p:spPr>
          <a:xfrm>
            <a:off x="1943116" y="546975"/>
            <a:ext cx="673818" cy="790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A7FD182-C328-59D7-1F26-108FA90A633A}"/>
              </a:ext>
            </a:extLst>
          </p:cNvPr>
          <p:cNvSpPr>
            <a:spLocks noGrp="1"/>
          </p:cNvSpPr>
          <p:nvPr>
            <p:ph type="subTitle" idx="1"/>
          </p:nvPr>
        </p:nvSpPr>
        <p:spPr>
          <a:xfrm>
            <a:off x="1121875" y="2210682"/>
            <a:ext cx="4302955" cy="1566300"/>
          </a:xfrm>
        </p:spPr>
        <p:txBody>
          <a:bodyPr/>
          <a:lstStyle/>
          <a:p>
            <a:r>
              <a:rPr lang="ro-RO" dirty="0"/>
              <a:t>- Folosire </a:t>
            </a:r>
            <a:r>
              <a:rPr lang="ro-RO" dirty="0" err="1"/>
              <a:t>gps</a:t>
            </a:r>
            <a:r>
              <a:rPr lang="ro-RO" dirty="0"/>
              <a:t> pentru șofer</a:t>
            </a:r>
          </a:p>
          <a:p>
            <a:pPr marL="139700" indent="0"/>
            <a:r>
              <a:rPr lang="ro-RO" dirty="0"/>
              <a:t>- Integrarea cu </a:t>
            </a:r>
            <a:r>
              <a:rPr lang="ro-RO" dirty="0" err="1"/>
              <a:t>Waze</a:t>
            </a:r>
            <a:endParaRPr lang="ro-RO" dirty="0"/>
          </a:p>
          <a:p>
            <a:pPr marL="139700" indent="0"/>
            <a:r>
              <a:rPr lang="en-US" dirty="0"/>
              <a:t>- </a:t>
            </a:r>
            <a:r>
              <a:rPr lang="ro-RO" dirty="0"/>
              <a:t>CI/CD folosind </a:t>
            </a:r>
            <a:r>
              <a:rPr lang="ro-RO" dirty="0" err="1"/>
              <a:t>Azure</a:t>
            </a:r>
            <a:r>
              <a:rPr lang="ro-RO" dirty="0"/>
              <a:t> </a:t>
            </a:r>
            <a:r>
              <a:rPr lang="ro-RO" dirty="0" err="1"/>
              <a:t>Pipelines</a:t>
            </a:r>
            <a:endParaRPr lang="en-US" dirty="0"/>
          </a:p>
          <a:p>
            <a:pPr marL="139700" indent="0"/>
            <a:r>
              <a:rPr lang="en-US" dirty="0"/>
              <a:t>- Docker</a:t>
            </a:r>
            <a:endParaRPr lang="ro-RO" dirty="0"/>
          </a:p>
          <a:p>
            <a:pPr marL="139700" indent="0"/>
            <a:endParaRPr lang="ro-RO" dirty="0"/>
          </a:p>
          <a:p>
            <a:endParaRPr lang="ro-RO" dirty="0"/>
          </a:p>
        </p:txBody>
      </p:sp>
      <p:sp>
        <p:nvSpPr>
          <p:cNvPr id="3" name="Title 2">
            <a:extLst>
              <a:ext uri="{FF2B5EF4-FFF2-40B4-BE49-F238E27FC236}">
                <a16:creationId xmlns:a16="http://schemas.microsoft.com/office/drawing/2014/main" id="{FE8E348C-1F3A-0B75-C8B9-732E0E7AD538}"/>
              </a:ext>
            </a:extLst>
          </p:cNvPr>
          <p:cNvSpPr>
            <a:spLocks noGrp="1"/>
          </p:cNvSpPr>
          <p:nvPr>
            <p:ph type="title"/>
          </p:nvPr>
        </p:nvSpPr>
        <p:spPr>
          <a:xfrm>
            <a:off x="1121875" y="825901"/>
            <a:ext cx="3817820" cy="1122300"/>
          </a:xfrm>
        </p:spPr>
        <p:txBody>
          <a:bodyPr/>
          <a:lstStyle/>
          <a:p>
            <a:r>
              <a:rPr lang="en-US" dirty="0" err="1"/>
              <a:t>Posibilitati</a:t>
            </a:r>
            <a:r>
              <a:rPr lang="en-US" dirty="0"/>
              <a:t> de </a:t>
            </a:r>
            <a:r>
              <a:rPr lang="en-US" dirty="0" err="1"/>
              <a:t>imbunatatire</a:t>
            </a:r>
            <a:endParaRPr lang="ro-RO" dirty="0"/>
          </a:p>
        </p:txBody>
      </p:sp>
    </p:spTree>
    <p:extLst>
      <p:ext uri="{BB962C8B-B14F-4D97-AF65-F5344CB8AC3E}">
        <p14:creationId xmlns:p14="http://schemas.microsoft.com/office/powerpoint/2010/main" val="91396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Desktop </a:t>
            </a:r>
            <a:r>
              <a:rPr lang="en" dirty="0">
                <a:solidFill>
                  <a:schemeClr val="accent2"/>
                </a:solidFill>
              </a:rPr>
              <a:t>Software</a:t>
            </a:r>
            <a:r>
              <a:rPr lang="en" dirty="0">
                <a:solidFill>
                  <a:schemeClr val="lt1"/>
                </a:solidFill>
              </a:rPr>
              <a:t>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 client:</a:t>
            </a:r>
          </a:p>
          <a:p>
            <a:pPr marL="285750" lvl="0" indent="-285750" algn="l" rtl="0">
              <a:spcBef>
                <a:spcPts val="0"/>
              </a:spcBef>
              <a:spcAft>
                <a:spcPts val="0"/>
              </a:spcAft>
              <a:buFontTx/>
              <a:buChar char="-"/>
            </a:pPr>
            <a:r>
              <a:rPr lang="en" dirty="0"/>
              <a:t>- AWB Tracking</a:t>
            </a:r>
          </a:p>
          <a:p>
            <a:pPr marL="285750" lvl="0" indent="-285750" algn="l" rtl="0">
              <a:spcBef>
                <a:spcPts val="0"/>
              </a:spcBef>
              <a:spcAft>
                <a:spcPts val="0"/>
              </a:spcAft>
              <a:buFontTx/>
              <a:buChar char="-"/>
            </a:pPr>
            <a:r>
              <a:rPr lang="en" dirty="0"/>
              <a:t>- Orders</a:t>
            </a:r>
          </a:p>
          <a:p>
            <a:pPr marL="285750" lvl="0" indent="-285750" algn="l" rtl="0">
              <a:spcBef>
                <a:spcPts val="0"/>
              </a:spcBef>
              <a:spcAft>
                <a:spcPts val="0"/>
              </a:spcAft>
              <a:buFontTx/>
              <a:buChar char="-"/>
            </a:pPr>
            <a:r>
              <a:rPr lang="en" dirty="0"/>
              <a:t>- Profile</a:t>
            </a:r>
          </a:p>
          <a:p>
            <a:pPr marL="285750" lvl="0" indent="-285750" algn="l" rtl="0">
              <a:spcBef>
                <a:spcPts val="0"/>
              </a:spcBef>
              <a:spcAft>
                <a:spcPts val="0"/>
              </a:spcAft>
              <a:buFontTx/>
              <a:buChar char="-"/>
            </a:pPr>
            <a:r>
              <a:rPr lang="en" dirty="0"/>
              <a:t>- Cost Estimate</a:t>
            </a:r>
            <a:endParaRPr dirty="0"/>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Licenta.css</a:t>
            </a:r>
            <a:endParaRPr sz="1400" dirty="0">
              <a:solidFill>
                <a:schemeClr val="accent3"/>
              </a:solidFill>
            </a:endParaRPr>
          </a:p>
        </p:txBody>
      </p:sp>
      <p:grpSp>
        <p:nvGrpSpPr>
          <p:cNvPr id="2531" name="Google Shape;2531;p48"/>
          <p:cNvGrpSpPr/>
          <p:nvPr/>
        </p:nvGrpSpPr>
        <p:grpSpPr>
          <a:xfrm>
            <a:off x="4414106" y="938589"/>
            <a:ext cx="4662157" cy="3631435"/>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5" name="Picture 4">
            <a:extLst>
              <a:ext uri="{FF2B5EF4-FFF2-40B4-BE49-F238E27FC236}">
                <a16:creationId xmlns:a16="http://schemas.microsoft.com/office/drawing/2014/main" id="{31378475-CA6C-8753-87FE-AD78B1029BBE}"/>
              </a:ext>
            </a:extLst>
          </p:cNvPr>
          <p:cNvPicPr>
            <a:picLocks noChangeAspect="1"/>
          </p:cNvPicPr>
          <p:nvPr/>
        </p:nvPicPr>
        <p:blipFill>
          <a:blip r:embed="rId3"/>
          <a:stretch>
            <a:fillRect/>
          </a:stretch>
        </p:blipFill>
        <p:spPr>
          <a:xfrm>
            <a:off x="4634894" y="1121370"/>
            <a:ext cx="4233333" cy="23167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A13C3-B50D-3C94-A848-92FD85562CF0}"/>
              </a:ext>
            </a:extLst>
          </p:cNvPr>
          <p:cNvSpPr>
            <a:spLocks noGrp="1"/>
          </p:cNvSpPr>
          <p:nvPr>
            <p:ph type="title"/>
          </p:nvPr>
        </p:nvSpPr>
        <p:spPr>
          <a:xfrm>
            <a:off x="1817439" y="2010600"/>
            <a:ext cx="5509121" cy="1122300"/>
          </a:xfrm>
        </p:spPr>
        <p:txBody>
          <a:bodyPr/>
          <a:lstStyle/>
          <a:p>
            <a:r>
              <a:rPr lang="ro-RO" dirty="0">
                <a:solidFill>
                  <a:schemeClr val="bg1"/>
                </a:solidFill>
              </a:rPr>
              <a:t>Mulțumesc</a:t>
            </a:r>
            <a:r>
              <a:rPr lang="ro-RO" dirty="0"/>
              <a:t> pentru </a:t>
            </a:r>
            <a:r>
              <a:rPr lang="ro-RO" dirty="0">
                <a:solidFill>
                  <a:schemeClr val="accent1"/>
                </a:solidFill>
              </a:rPr>
              <a:t>atenție</a:t>
            </a:r>
            <a:r>
              <a:rPr lang="ro-RO" dirty="0">
                <a:solidFill>
                  <a:schemeClr val="accent2"/>
                </a:solidFill>
              </a:rPr>
              <a:t>!</a:t>
            </a:r>
          </a:p>
        </p:txBody>
      </p:sp>
      <p:sp>
        <p:nvSpPr>
          <p:cNvPr id="4" name="TextBox 3">
            <a:extLst>
              <a:ext uri="{FF2B5EF4-FFF2-40B4-BE49-F238E27FC236}">
                <a16:creationId xmlns:a16="http://schemas.microsoft.com/office/drawing/2014/main" id="{4A89C121-3800-32C4-797A-133FE9D27C38}"/>
              </a:ext>
            </a:extLst>
          </p:cNvPr>
          <p:cNvSpPr txBox="1"/>
          <p:nvPr/>
        </p:nvSpPr>
        <p:spPr>
          <a:xfrm>
            <a:off x="4818553" y="3992020"/>
            <a:ext cx="4572000" cy="523220"/>
          </a:xfrm>
          <a:prstGeom prst="rect">
            <a:avLst/>
          </a:prstGeom>
          <a:noFill/>
        </p:spPr>
        <p:txBody>
          <a:bodyPr wrap="square">
            <a:spAutoFit/>
          </a:bodyPr>
          <a:lstStyle/>
          <a:p>
            <a:pPr marL="0" indent="0" algn="l">
              <a:buClr>
                <a:schemeClr val="accent1"/>
              </a:buClr>
              <a:buSzPts val="1100"/>
              <a:buFont typeface="Arial"/>
              <a:buNone/>
            </a:pPr>
            <a:r>
              <a:rPr lang="ro-RO" dirty="0">
                <a:solidFill>
                  <a:schemeClr val="accent6"/>
                </a:solidFill>
                <a:latin typeface="Fira Code" panose="020B0809050000020004" pitchFamily="49" charset="0"/>
                <a:ea typeface="Fira Code" panose="020B0809050000020004" pitchFamily="49" charset="0"/>
                <a:cs typeface="Fira Code" panose="020B0809050000020004" pitchFamily="49" charset="0"/>
              </a:rPr>
              <a:t>CREDITS: Șablonul acestei prezentări a fost creat de </a:t>
            </a:r>
            <a:r>
              <a:rPr lang="ro-RO"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Slidesgo</a:t>
            </a:r>
            <a:r>
              <a:rPr lang="ro-RO"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endParaRPr lang="it-IT"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768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64B4-A04A-EAC7-6B25-BCA6F8022404}"/>
              </a:ext>
            </a:extLst>
          </p:cNvPr>
          <p:cNvSpPr>
            <a:spLocks noGrp="1"/>
          </p:cNvSpPr>
          <p:nvPr>
            <p:ph type="title"/>
          </p:nvPr>
        </p:nvSpPr>
        <p:spPr/>
        <p:txBody>
          <a:bodyPr/>
          <a:lstStyle/>
          <a:p>
            <a:r>
              <a:rPr lang="en-US" dirty="0" err="1"/>
              <a:t>Cuprins</a:t>
            </a:r>
            <a:endParaRPr lang="ro-RO" dirty="0"/>
          </a:p>
        </p:txBody>
      </p:sp>
      <p:sp>
        <p:nvSpPr>
          <p:cNvPr id="3" name="Text Placeholder 2">
            <a:extLst>
              <a:ext uri="{FF2B5EF4-FFF2-40B4-BE49-F238E27FC236}">
                <a16:creationId xmlns:a16="http://schemas.microsoft.com/office/drawing/2014/main" id="{8B48BDC2-8518-C9AF-1500-4C4A60F45E2E}"/>
              </a:ext>
            </a:extLst>
          </p:cNvPr>
          <p:cNvSpPr>
            <a:spLocks noGrp="1"/>
          </p:cNvSpPr>
          <p:nvPr>
            <p:ph type="body" idx="1"/>
          </p:nvPr>
        </p:nvSpPr>
        <p:spPr>
          <a:xfrm>
            <a:off x="1303750" y="1000939"/>
            <a:ext cx="6969600" cy="3416400"/>
          </a:xfrm>
        </p:spPr>
        <p:txBody>
          <a:bodyPr/>
          <a:lstStyle/>
          <a:p>
            <a:pPr>
              <a:buFont typeface="+mj-lt"/>
              <a:buAutoNum type="arabicPeriod"/>
            </a:pPr>
            <a:r>
              <a:rPr lang="en-US" sz="1800" dirty="0" err="1"/>
              <a:t>Descrierea</a:t>
            </a:r>
            <a:r>
              <a:rPr lang="en-US" sz="1800" dirty="0"/>
              <a:t> </a:t>
            </a:r>
            <a:r>
              <a:rPr lang="en-US" sz="1800" dirty="0" err="1"/>
              <a:t>aplicatiei</a:t>
            </a:r>
            <a:endParaRPr lang="en-US" sz="1800" dirty="0"/>
          </a:p>
          <a:p>
            <a:pPr>
              <a:buFont typeface="+mj-lt"/>
              <a:buAutoNum type="arabicPeriod"/>
            </a:pPr>
            <a:r>
              <a:rPr lang="en-US" sz="1800" dirty="0" err="1"/>
              <a:t>Statistica</a:t>
            </a:r>
            <a:r>
              <a:rPr lang="en-US" sz="1800" dirty="0"/>
              <a:t> </a:t>
            </a:r>
            <a:r>
              <a:rPr lang="en-US" sz="1800" dirty="0" err="1"/>
              <a:t>limbaje</a:t>
            </a:r>
            <a:r>
              <a:rPr lang="en-US" sz="1800" dirty="0"/>
              <a:t> </a:t>
            </a:r>
            <a:r>
              <a:rPr lang="en-US" sz="1800" dirty="0" err="1"/>
              <a:t>programare</a:t>
            </a:r>
            <a:endParaRPr lang="en-US" sz="1800" dirty="0"/>
          </a:p>
          <a:p>
            <a:pPr>
              <a:buFont typeface="+mj-lt"/>
              <a:buAutoNum type="arabicPeriod"/>
            </a:pPr>
            <a:r>
              <a:rPr lang="en-US" sz="1800" dirty="0" err="1"/>
              <a:t>Tehnologii</a:t>
            </a:r>
            <a:r>
              <a:rPr lang="en-US" sz="1800" dirty="0"/>
              <a:t> </a:t>
            </a:r>
            <a:r>
              <a:rPr lang="en-US" sz="1800" dirty="0" err="1"/>
              <a:t>folosite</a:t>
            </a:r>
            <a:endParaRPr lang="en-US" sz="1800" dirty="0"/>
          </a:p>
          <a:p>
            <a:pPr>
              <a:buFont typeface="+mj-lt"/>
              <a:buAutoNum type="arabicPeriod"/>
            </a:pPr>
            <a:r>
              <a:rPr lang="en-US" sz="1800" dirty="0"/>
              <a:t>MVC</a:t>
            </a:r>
          </a:p>
          <a:p>
            <a:pPr>
              <a:buFont typeface="+mj-lt"/>
              <a:buAutoNum type="arabicPeriod"/>
            </a:pPr>
            <a:r>
              <a:rPr lang="en-US" sz="1800" dirty="0" err="1"/>
              <a:t>Arhitectura</a:t>
            </a:r>
            <a:r>
              <a:rPr lang="en-US" sz="1800" dirty="0"/>
              <a:t> </a:t>
            </a:r>
            <a:r>
              <a:rPr lang="en-US" sz="1800" dirty="0" err="1"/>
              <a:t>sistemului</a:t>
            </a:r>
            <a:endParaRPr lang="en-US" sz="1800" dirty="0"/>
          </a:p>
          <a:p>
            <a:pPr>
              <a:buFont typeface="+mj-lt"/>
              <a:buAutoNum type="arabicPeriod"/>
            </a:pPr>
            <a:r>
              <a:rPr lang="en-US" sz="1800" dirty="0"/>
              <a:t>Azure</a:t>
            </a:r>
          </a:p>
          <a:p>
            <a:pPr>
              <a:buFont typeface="+mj-lt"/>
              <a:buAutoNum type="arabicPeriod"/>
            </a:pPr>
            <a:r>
              <a:rPr lang="en-US" sz="1800" dirty="0" err="1"/>
              <a:t>Specificatii</a:t>
            </a:r>
            <a:r>
              <a:rPr lang="en-US" sz="1800" dirty="0"/>
              <a:t> </a:t>
            </a:r>
            <a:r>
              <a:rPr lang="en-US" sz="1800" dirty="0" err="1"/>
              <a:t>utilizatori</a:t>
            </a:r>
            <a:endParaRPr lang="en-US" sz="1800" dirty="0"/>
          </a:p>
          <a:p>
            <a:pPr>
              <a:buFont typeface="+mj-lt"/>
              <a:buAutoNum type="arabicPeriod"/>
            </a:pPr>
            <a:r>
              <a:rPr lang="en-US" sz="1800" dirty="0" err="1"/>
              <a:t>Posibilitati</a:t>
            </a:r>
            <a:r>
              <a:rPr lang="en-US" sz="1800" dirty="0"/>
              <a:t> de </a:t>
            </a:r>
            <a:r>
              <a:rPr lang="en-US" sz="1800" dirty="0" err="1"/>
              <a:t>imbunatatire</a:t>
            </a:r>
            <a:endParaRPr lang="en-US" sz="1800" dirty="0"/>
          </a:p>
          <a:p>
            <a:pPr>
              <a:buFont typeface="+mj-lt"/>
              <a:buAutoNum type="arabicPeriod"/>
            </a:pPr>
            <a:r>
              <a:rPr lang="en-US" sz="1800" dirty="0" err="1"/>
              <a:t>Prezentarea</a:t>
            </a:r>
            <a:r>
              <a:rPr lang="en-US" sz="1800" dirty="0"/>
              <a:t> </a:t>
            </a:r>
            <a:r>
              <a:rPr lang="en-US" sz="1800" dirty="0" err="1"/>
              <a:t>aplicatiei</a:t>
            </a:r>
            <a:endParaRPr lang="ro-RO" sz="1800" dirty="0"/>
          </a:p>
        </p:txBody>
      </p:sp>
    </p:spTree>
    <p:extLst>
      <p:ext uri="{BB962C8B-B14F-4D97-AF65-F5344CB8AC3E}">
        <p14:creationId xmlns:p14="http://schemas.microsoft.com/office/powerpoint/2010/main" val="115692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Descrierea </a:t>
            </a:r>
            <a:r>
              <a:rPr lang="en" dirty="0">
                <a:solidFill>
                  <a:schemeClr val="accent2"/>
                </a:solidFill>
              </a:rPr>
              <a:t>‘Aplicatiei’;</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accent3"/>
                </a:solidFill>
              </a:rPr>
              <a:t>     </a:t>
            </a:r>
            <a:r>
              <a:rPr lang="en-US" sz="1200" dirty="0" err="1">
                <a:solidFill>
                  <a:schemeClr val="accent3"/>
                </a:solidFill>
              </a:rPr>
              <a:t>Această</a:t>
            </a:r>
            <a:r>
              <a:rPr lang="en-US" sz="1200" dirty="0">
                <a:solidFill>
                  <a:schemeClr val="accent3"/>
                </a:solidFill>
              </a:rPr>
              <a:t> </a:t>
            </a:r>
            <a:r>
              <a:rPr lang="en-US" sz="1200" dirty="0" err="1">
                <a:solidFill>
                  <a:schemeClr val="accent1"/>
                </a:solidFill>
              </a:rPr>
              <a:t>aplicație</a:t>
            </a:r>
            <a:r>
              <a:rPr lang="en-US" sz="1200" dirty="0">
                <a:solidFill>
                  <a:schemeClr val="accent3"/>
                </a:solidFill>
              </a:rPr>
              <a:t>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folosită</a:t>
            </a:r>
            <a:r>
              <a:rPr lang="en-US" sz="1200" dirty="0">
                <a:solidFill>
                  <a:schemeClr val="accent3"/>
                </a:solidFill>
              </a:rPr>
              <a:t> </a:t>
            </a:r>
            <a:r>
              <a:rPr lang="en-US" sz="1200" dirty="0" err="1">
                <a:solidFill>
                  <a:schemeClr val="accent3"/>
                </a:solidFill>
              </a:rPr>
              <a:t>pentru</a:t>
            </a:r>
            <a:r>
              <a:rPr lang="en-US" sz="1200" dirty="0">
                <a:solidFill>
                  <a:schemeClr val="accent3"/>
                </a:solidFill>
              </a:rPr>
              <a:t> </a:t>
            </a:r>
            <a:r>
              <a:rPr lang="en-US" sz="1200" dirty="0" err="1">
                <a:solidFill>
                  <a:schemeClr val="accent3"/>
                </a:solidFill>
              </a:rPr>
              <a:t>gestionarea</a:t>
            </a:r>
            <a:r>
              <a:rPr lang="en-US" sz="1200" dirty="0">
                <a:solidFill>
                  <a:schemeClr val="accent3"/>
                </a:solidFill>
              </a:rPr>
              <a:t> </a:t>
            </a:r>
            <a:r>
              <a:rPr lang="en-US" sz="1200" dirty="0" err="1">
                <a:solidFill>
                  <a:schemeClr val="accent3"/>
                </a:solidFill>
              </a:rPr>
              <a:t>flotei</a:t>
            </a:r>
            <a:r>
              <a:rPr lang="en-US" sz="1200" dirty="0">
                <a:solidFill>
                  <a:schemeClr val="accent3"/>
                </a:solidFill>
              </a:rPr>
              <a:t> care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responsabilă</a:t>
            </a:r>
            <a:r>
              <a:rPr lang="en-US" sz="1200" dirty="0">
                <a:solidFill>
                  <a:schemeClr val="accent3"/>
                </a:solidFill>
              </a:rPr>
              <a:t> de </a:t>
            </a:r>
            <a:r>
              <a:rPr lang="en-US" sz="1200" dirty="0" err="1">
                <a:solidFill>
                  <a:schemeClr val="accent3"/>
                </a:solidFill>
              </a:rPr>
              <a:t>procesul</a:t>
            </a:r>
            <a:r>
              <a:rPr lang="en-US" sz="1200" dirty="0">
                <a:solidFill>
                  <a:schemeClr val="accent3"/>
                </a:solidFill>
              </a:rPr>
              <a:t> de </a:t>
            </a:r>
            <a:r>
              <a:rPr lang="en-US" sz="1200" dirty="0" err="1">
                <a:solidFill>
                  <a:schemeClr val="accent3"/>
                </a:solidFill>
              </a:rPr>
              <a:t>livrare</a:t>
            </a:r>
            <a:r>
              <a:rPr lang="en-US" sz="1200" dirty="0">
                <a:solidFill>
                  <a:schemeClr val="accent3"/>
                </a:solidFill>
              </a:rPr>
              <a:t> a </a:t>
            </a:r>
            <a:r>
              <a:rPr lang="en-US" sz="1200" dirty="0" err="1">
                <a:solidFill>
                  <a:schemeClr val="accent1"/>
                </a:solidFill>
              </a:rPr>
              <a:t>comenzii</a:t>
            </a:r>
            <a:r>
              <a:rPr lang="en-US" sz="1200" dirty="0">
                <a:solidFill>
                  <a:schemeClr val="accent3"/>
                </a:solidFill>
              </a:rPr>
              <a:t>, de la management </a:t>
            </a:r>
            <a:r>
              <a:rPr lang="en-US" sz="1200" dirty="0" err="1">
                <a:solidFill>
                  <a:schemeClr val="accent3"/>
                </a:solidFill>
              </a:rPr>
              <a:t>până</a:t>
            </a:r>
            <a:r>
              <a:rPr lang="en-US" sz="1200" dirty="0">
                <a:solidFill>
                  <a:schemeClr val="accent3"/>
                </a:solidFill>
              </a:rPr>
              <a:t> la </a:t>
            </a:r>
            <a:r>
              <a:rPr lang="en-US" sz="1200" dirty="0" err="1">
                <a:solidFill>
                  <a:schemeClr val="accent3"/>
                </a:solidFill>
              </a:rPr>
              <a:t>șoferul</a:t>
            </a:r>
            <a:r>
              <a:rPr lang="en-US" sz="1200" dirty="0">
                <a:solidFill>
                  <a:schemeClr val="accent3"/>
                </a:solidFill>
              </a:rPr>
              <a:t> real pe care </a:t>
            </a:r>
            <a:r>
              <a:rPr lang="en-US" sz="1200" dirty="0" err="1">
                <a:solidFill>
                  <a:schemeClr val="accent3"/>
                </a:solidFill>
              </a:rPr>
              <a:t>îl</a:t>
            </a:r>
            <a:r>
              <a:rPr lang="en-US" sz="1200" dirty="0">
                <a:solidFill>
                  <a:schemeClr val="accent3"/>
                </a:solidFill>
              </a:rPr>
              <a:t> </a:t>
            </a:r>
            <a:r>
              <a:rPr lang="en-US" sz="1200" dirty="0" err="1">
                <a:solidFill>
                  <a:schemeClr val="accent3"/>
                </a:solidFill>
              </a:rPr>
              <a:t>vedeți</a:t>
            </a:r>
            <a:r>
              <a:rPr lang="en-US" sz="1200" dirty="0">
                <a:solidFill>
                  <a:schemeClr val="accent3"/>
                </a:solidFill>
              </a:rPr>
              <a:t> </a:t>
            </a:r>
            <a:r>
              <a:rPr lang="en-US" sz="1200" dirty="0" err="1">
                <a:solidFill>
                  <a:schemeClr val="accent3"/>
                </a:solidFill>
              </a:rPr>
              <a:t>în</a:t>
            </a:r>
            <a:r>
              <a:rPr lang="en-US" sz="1200" dirty="0">
                <a:solidFill>
                  <a:schemeClr val="accent3"/>
                </a:solidFill>
              </a:rPr>
              <a:t> </a:t>
            </a:r>
            <a:r>
              <a:rPr lang="en-US" sz="1200" dirty="0" err="1">
                <a:solidFill>
                  <a:schemeClr val="accent3"/>
                </a:solidFill>
              </a:rPr>
              <a:t>fiecare</a:t>
            </a:r>
            <a:r>
              <a:rPr lang="en-US" sz="1200" dirty="0">
                <a:solidFill>
                  <a:schemeClr val="accent3"/>
                </a:solidFill>
              </a:rPr>
              <a:t> zi.</a:t>
            </a:r>
          </a:p>
          <a:p>
            <a:pPr marL="0" lvl="0" indent="0" rtl="0">
              <a:spcBef>
                <a:spcPts val="0"/>
              </a:spcBef>
              <a:spcAft>
                <a:spcPts val="0"/>
              </a:spcAft>
              <a:buNone/>
            </a:pPr>
            <a:r>
              <a:rPr lang="en-US" sz="1200" dirty="0">
                <a:solidFill>
                  <a:schemeClr val="accent3"/>
                </a:solidFill>
              </a:rPr>
              <a:t>     Se </a:t>
            </a:r>
            <a:r>
              <a:rPr lang="en-US" sz="1200" dirty="0" err="1">
                <a:solidFill>
                  <a:schemeClr val="accent3"/>
                </a:solidFill>
              </a:rPr>
              <a:t>ocupă</a:t>
            </a:r>
            <a:r>
              <a:rPr lang="en-US" sz="1200" dirty="0">
                <a:solidFill>
                  <a:schemeClr val="accent3"/>
                </a:solidFill>
              </a:rPr>
              <a:t> de </a:t>
            </a:r>
            <a:r>
              <a:rPr lang="en-US" sz="1200" dirty="0" err="1">
                <a:solidFill>
                  <a:schemeClr val="accent3"/>
                </a:solidFill>
              </a:rPr>
              <a:t>partea</a:t>
            </a:r>
            <a:r>
              <a:rPr lang="en-US" sz="1200" dirty="0">
                <a:solidFill>
                  <a:schemeClr val="accent3"/>
                </a:solidFill>
              </a:rPr>
              <a:t> </a:t>
            </a:r>
            <a:r>
              <a:rPr lang="en-US" sz="1200" dirty="0" err="1">
                <a:solidFill>
                  <a:schemeClr val="accent3"/>
                </a:solidFill>
              </a:rPr>
              <a:t>administrativă</a:t>
            </a:r>
            <a:r>
              <a:rPr lang="en-US" sz="1200" dirty="0">
                <a:solidFill>
                  <a:schemeClr val="accent3"/>
                </a:solidFill>
              </a:rPr>
              <a:t> a </a:t>
            </a:r>
            <a:r>
              <a:rPr lang="en-US" sz="1200" dirty="0" err="1">
                <a:solidFill>
                  <a:schemeClr val="accent3"/>
                </a:solidFill>
              </a:rPr>
              <a:t>afacerii</a:t>
            </a:r>
            <a:r>
              <a:rPr lang="en-US" sz="1200" dirty="0">
                <a:solidFill>
                  <a:schemeClr val="accent3"/>
                </a:solidFill>
              </a:rPr>
              <a:t>: </a:t>
            </a:r>
            <a:r>
              <a:rPr lang="en-US" sz="1200" dirty="0" err="1">
                <a:solidFill>
                  <a:schemeClr val="bg1"/>
                </a:solidFill>
              </a:rPr>
              <a:t>conturi</a:t>
            </a:r>
            <a:r>
              <a:rPr lang="en-US" sz="1200" dirty="0">
                <a:solidFill>
                  <a:schemeClr val="accent3"/>
                </a:solidFill>
              </a:rPr>
              <a:t> </a:t>
            </a:r>
            <a:r>
              <a:rPr lang="en-US" sz="1200" dirty="0" err="1">
                <a:solidFill>
                  <a:schemeClr val="bg1"/>
                </a:solidFill>
              </a:rPr>
              <a:t>clienți</a:t>
            </a:r>
            <a:r>
              <a:rPr lang="en-US" sz="1200" dirty="0">
                <a:solidFill>
                  <a:schemeClr val="accent3"/>
                </a:solidFill>
              </a:rPr>
              <a:t>, </a:t>
            </a:r>
            <a:r>
              <a:rPr lang="en-US" sz="1200" dirty="0" err="1">
                <a:solidFill>
                  <a:schemeClr val="bg1"/>
                </a:solidFill>
              </a:rPr>
              <a:t>vehicule</a:t>
            </a:r>
            <a:r>
              <a:rPr lang="en-US" sz="1200" dirty="0">
                <a:solidFill>
                  <a:schemeClr val="accent3"/>
                </a:solidFill>
              </a:rPr>
              <a:t>, </a:t>
            </a:r>
            <a:r>
              <a:rPr lang="en-US" sz="1200" dirty="0" err="1">
                <a:solidFill>
                  <a:schemeClr val="bg1"/>
                </a:solidFill>
              </a:rPr>
              <a:t>rute</a:t>
            </a:r>
            <a:r>
              <a:rPr lang="en-US" sz="1200" dirty="0">
                <a:solidFill>
                  <a:schemeClr val="accent3"/>
                </a:solidFill>
              </a:rPr>
              <a:t>.</a:t>
            </a:r>
            <a:endParaRPr sz="1200" dirty="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a:stCxn id="577" idx="1"/>
            <a:endCxn id="578" idx="1"/>
          </p:cNvCxnSpPr>
          <p:nvPr/>
        </p:nvCxnSpPr>
        <p:spPr>
          <a:xfrm>
            <a:off x="2798125"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 </a:t>
            </a:r>
            <a:r>
              <a:rPr lang="en" dirty="0">
                <a:solidFill>
                  <a:schemeClr val="accent2"/>
                </a:solidFill>
              </a:rPr>
              <a:t>‘Github’</a:t>
            </a: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3" name="Google Shape;583;p33"/>
          <p:cNvSpPr txBox="1"/>
          <p:nvPr/>
        </p:nvSpPr>
        <p:spPr>
          <a:xfrm>
            <a:off x="1642225" y="1276463"/>
            <a:ext cx="35313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Limbaje</a:t>
            </a:r>
            <a:endParaRPr sz="2000" dirty="0">
              <a:solidFill>
                <a:schemeClr val="accent1"/>
              </a:solidFill>
              <a:latin typeface="Fira Code"/>
              <a:ea typeface="Fira Code"/>
              <a:cs typeface="Fira Code"/>
              <a:sym typeface="Fira Code"/>
            </a:endParaRPr>
          </a:p>
        </p:txBody>
      </p:sp>
      <p:sp>
        <p:nvSpPr>
          <p:cNvPr id="585" name="Google Shape;585;p33"/>
          <p:cNvSpPr txBox="1"/>
          <p:nvPr/>
        </p:nvSpPr>
        <p:spPr>
          <a:xfrm>
            <a:off x="1337875" y="1778992"/>
            <a:ext cx="1485675"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Fira Code"/>
                <a:ea typeface="Fira Code"/>
                <a:cs typeface="Fira Code"/>
                <a:sym typeface="Fira Code"/>
              </a:rPr>
              <a:t>Javascript</a:t>
            </a:r>
            <a:endParaRPr sz="1600" dirty="0">
              <a:solidFill>
                <a:schemeClr val="lt2"/>
              </a:solidFill>
              <a:latin typeface="Fira Code"/>
              <a:ea typeface="Fira Code"/>
              <a:cs typeface="Fira Code"/>
              <a:sym typeface="Fira Code"/>
            </a:endParaRPr>
          </a:p>
        </p:txBody>
      </p:sp>
      <p:sp>
        <p:nvSpPr>
          <p:cNvPr id="577" name="Google Shape;577;p33"/>
          <p:cNvSpPr/>
          <p:nvPr/>
        </p:nvSpPr>
        <p:spPr>
          <a:xfrm>
            <a:off x="2798125" y="1880842"/>
            <a:ext cx="778173" cy="1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txBox="1"/>
          <p:nvPr/>
        </p:nvSpPr>
        <p:spPr>
          <a:xfrm>
            <a:off x="2092750" y="2094788"/>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JavaScript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programare</a:t>
            </a:r>
            <a:r>
              <a:rPr lang="en-US" dirty="0">
                <a:solidFill>
                  <a:schemeClr val="accent3"/>
                </a:solidFill>
                <a:latin typeface="Fira Code"/>
                <a:ea typeface="Fira Code"/>
                <a:cs typeface="Fira Code"/>
                <a:sym typeface="Fira Code"/>
              </a:rPr>
              <a:t> al Web-</a:t>
            </a:r>
            <a:r>
              <a:rPr lang="en-US" dirty="0" err="1">
                <a:solidFill>
                  <a:schemeClr val="accent3"/>
                </a:solidFill>
                <a:latin typeface="Fira Code"/>
                <a:ea typeface="Fira Code"/>
                <a:cs typeface="Fira Code"/>
                <a:sym typeface="Fira Code"/>
              </a:rPr>
              <a:t>ului</a:t>
            </a:r>
            <a:endParaRPr dirty="0">
              <a:solidFill>
                <a:schemeClr val="accent3"/>
              </a:solidFill>
              <a:latin typeface="Fira Code"/>
              <a:ea typeface="Fira Code"/>
              <a:cs typeface="Fira Code"/>
              <a:sym typeface="Fira Code"/>
            </a:endParaRPr>
          </a:p>
        </p:txBody>
      </p:sp>
      <p:sp>
        <p:nvSpPr>
          <p:cNvPr id="578" name="Google Shape;578;p33"/>
          <p:cNvSpPr txBox="1"/>
          <p:nvPr/>
        </p:nvSpPr>
        <p:spPr>
          <a:xfrm>
            <a:off x="3963000"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50%</a:t>
            </a:r>
            <a:endParaRPr dirty="0">
              <a:solidFill>
                <a:schemeClr val="accent3"/>
              </a:solidFill>
              <a:latin typeface="Fira Code"/>
              <a:ea typeface="Fira Code"/>
              <a:cs typeface="Fira Code"/>
              <a:sym typeface="Fira Code"/>
            </a:endParaRPr>
          </a:p>
        </p:txBody>
      </p:sp>
      <p:cxnSp>
        <p:nvCxnSpPr>
          <p:cNvPr id="587" name="Google Shape;587;p33"/>
          <p:cNvCxnSpPr>
            <a:cxnSpLocks/>
            <a:stCxn id="588" idx="1"/>
            <a:endCxn id="589" idx="1"/>
          </p:cNvCxnSpPr>
          <p:nvPr/>
        </p:nvCxnSpPr>
        <p:spPr>
          <a:xfrm>
            <a:off x="5745650"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90" name="Google Shape;590;p33"/>
          <p:cNvSpPr txBox="1"/>
          <p:nvPr/>
        </p:nvSpPr>
        <p:spPr>
          <a:xfrm>
            <a:off x="504027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latin typeface="Fira Code"/>
                <a:ea typeface="Fira Code"/>
                <a:cs typeface="Fira Code"/>
                <a:sym typeface="Fira Code"/>
              </a:rPr>
              <a:t>CSS</a:t>
            </a:r>
            <a:endParaRPr sz="1600" dirty="0">
              <a:solidFill>
                <a:srgbClr val="7030A0"/>
              </a:solidFill>
              <a:latin typeface="Fira Code"/>
              <a:ea typeface="Fira Code"/>
              <a:cs typeface="Fira Code"/>
              <a:sym typeface="Fira Code"/>
            </a:endParaRPr>
          </a:p>
        </p:txBody>
      </p:sp>
      <p:sp>
        <p:nvSpPr>
          <p:cNvPr id="588" name="Google Shape;588;p33"/>
          <p:cNvSpPr/>
          <p:nvPr/>
        </p:nvSpPr>
        <p:spPr>
          <a:xfrm>
            <a:off x="5745650" y="1880842"/>
            <a:ext cx="371900" cy="134700"/>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txBox="1"/>
          <p:nvPr/>
        </p:nvSpPr>
        <p:spPr>
          <a:xfrm>
            <a:off x="5040274" y="2094788"/>
            <a:ext cx="2966773"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CSS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pe care </a:t>
            </a:r>
            <a:r>
              <a:rPr lang="en-US" dirty="0" err="1">
                <a:solidFill>
                  <a:schemeClr val="accent3"/>
                </a:solidFill>
                <a:latin typeface="Fira Code"/>
                <a:ea typeface="Fira Code"/>
                <a:cs typeface="Fira Code"/>
                <a:sym typeface="Fira Code"/>
              </a:rPr>
              <a:t>îl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folosim</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stiliza</a:t>
            </a:r>
            <a:r>
              <a:rPr lang="en-US" dirty="0">
                <a:solidFill>
                  <a:schemeClr val="accent3"/>
                </a:solidFill>
                <a:latin typeface="Fira Code"/>
                <a:ea typeface="Fira Code"/>
                <a:cs typeface="Fira Code"/>
                <a:sym typeface="Fira Code"/>
              </a:rPr>
              <a:t> un document HTML</a:t>
            </a:r>
            <a:endParaRPr dirty="0">
              <a:solidFill>
                <a:schemeClr val="accent3"/>
              </a:solidFill>
              <a:latin typeface="Fira Code"/>
              <a:ea typeface="Fira Code"/>
              <a:cs typeface="Fira Code"/>
              <a:sym typeface="Fira Code"/>
            </a:endParaRPr>
          </a:p>
        </p:txBody>
      </p:sp>
      <p:sp>
        <p:nvSpPr>
          <p:cNvPr id="589" name="Google Shape;589;p33"/>
          <p:cNvSpPr txBox="1"/>
          <p:nvPr/>
        </p:nvSpPr>
        <p:spPr>
          <a:xfrm>
            <a:off x="691052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30%</a:t>
            </a:r>
            <a:endParaRPr dirty="0">
              <a:solidFill>
                <a:schemeClr val="accent3"/>
              </a:solidFill>
              <a:latin typeface="Fira Code"/>
              <a:ea typeface="Fira Code"/>
              <a:cs typeface="Fira Code"/>
              <a:sym typeface="Fira Code"/>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cxnSp>
        <p:nvCxnSpPr>
          <p:cNvPr id="56" name="Google Shape;576;p33">
            <a:extLst>
              <a:ext uri="{FF2B5EF4-FFF2-40B4-BE49-F238E27FC236}">
                <a16:creationId xmlns:a16="http://schemas.microsoft.com/office/drawing/2014/main" id="{9D2DEF8A-0D7F-654A-6119-1CEE95201E20}"/>
              </a:ext>
            </a:extLst>
          </p:cNvPr>
          <p:cNvCxnSpPr>
            <a:cxnSpLocks/>
            <a:stCxn id="58" idx="1"/>
            <a:endCxn id="60" idx="1"/>
          </p:cNvCxnSpPr>
          <p:nvPr/>
        </p:nvCxnSpPr>
        <p:spPr>
          <a:xfrm>
            <a:off x="2798100"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 name="Google Shape;585;p33">
            <a:extLst>
              <a:ext uri="{FF2B5EF4-FFF2-40B4-BE49-F238E27FC236}">
                <a16:creationId xmlns:a16="http://schemas.microsoft.com/office/drawing/2014/main" id="{9E26E76B-AD14-A347-E45B-900AD4D639AA}"/>
              </a:ext>
            </a:extLst>
          </p:cNvPr>
          <p:cNvSpPr txBox="1"/>
          <p:nvPr/>
        </p:nvSpPr>
        <p:spPr>
          <a:xfrm>
            <a:off x="209272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bg1"/>
                </a:solidFill>
                <a:latin typeface="Fira Code"/>
                <a:ea typeface="Fira Code"/>
                <a:cs typeface="Fira Code"/>
                <a:sym typeface="Fira Code"/>
              </a:rPr>
              <a:t>HTML</a:t>
            </a:r>
            <a:endParaRPr sz="1600" dirty="0">
              <a:solidFill>
                <a:schemeClr val="bg1"/>
              </a:solidFill>
              <a:latin typeface="Fira Code"/>
              <a:ea typeface="Fira Code"/>
              <a:cs typeface="Fira Code"/>
              <a:sym typeface="Fira Code"/>
            </a:endParaRPr>
          </a:p>
        </p:txBody>
      </p:sp>
      <p:sp>
        <p:nvSpPr>
          <p:cNvPr id="58" name="Google Shape;577;p33">
            <a:extLst>
              <a:ext uri="{FF2B5EF4-FFF2-40B4-BE49-F238E27FC236}">
                <a16:creationId xmlns:a16="http://schemas.microsoft.com/office/drawing/2014/main" id="{EEF2E015-07CC-BD41-A89D-B8E7076B3DEC}"/>
              </a:ext>
            </a:extLst>
          </p:cNvPr>
          <p:cNvSpPr/>
          <p:nvPr/>
        </p:nvSpPr>
        <p:spPr>
          <a:xfrm>
            <a:off x="2798100" y="3102176"/>
            <a:ext cx="434100" cy="1347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9" name="Google Shape;586;p33">
            <a:extLst>
              <a:ext uri="{FF2B5EF4-FFF2-40B4-BE49-F238E27FC236}">
                <a16:creationId xmlns:a16="http://schemas.microsoft.com/office/drawing/2014/main" id="{E2DBC08E-D9CE-7BE4-B482-3BBCCA4B4DBC}"/>
              </a:ext>
            </a:extLst>
          </p:cNvPr>
          <p:cNvSpPr txBox="1"/>
          <p:nvPr/>
        </p:nvSpPr>
        <p:spPr>
          <a:xfrm>
            <a:off x="2092725" y="3316122"/>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HTML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marcare</a:t>
            </a:r>
            <a:r>
              <a:rPr lang="en-US" dirty="0">
                <a:solidFill>
                  <a:schemeClr val="accent3"/>
                </a:solidFill>
                <a:latin typeface="Fira Code"/>
                <a:ea typeface="Fira Code"/>
                <a:cs typeface="Fira Code"/>
                <a:sym typeface="Fira Code"/>
              </a:rPr>
              <a:t> standard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paginile</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0" name="Google Shape;578;p33">
            <a:extLst>
              <a:ext uri="{FF2B5EF4-FFF2-40B4-BE49-F238E27FC236}">
                <a16:creationId xmlns:a16="http://schemas.microsoft.com/office/drawing/2014/main" id="{0772AE32-1CD0-9675-7F51-D005E28F7858}"/>
              </a:ext>
            </a:extLst>
          </p:cNvPr>
          <p:cNvSpPr txBox="1"/>
          <p:nvPr/>
        </p:nvSpPr>
        <p:spPr>
          <a:xfrm>
            <a:off x="396297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cxnSp>
        <p:nvCxnSpPr>
          <p:cNvPr id="61" name="Google Shape;587;p33">
            <a:extLst>
              <a:ext uri="{FF2B5EF4-FFF2-40B4-BE49-F238E27FC236}">
                <a16:creationId xmlns:a16="http://schemas.microsoft.com/office/drawing/2014/main" id="{3A09E6D3-E0CA-9FA1-E24F-C293CB648A6F}"/>
              </a:ext>
            </a:extLst>
          </p:cNvPr>
          <p:cNvCxnSpPr>
            <a:cxnSpLocks/>
            <a:stCxn id="63" idx="1"/>
            <a:endCxn id="65" idx="1"/>
          </p:cNvCxnSpPr>
          <p:nvPr/>
        </p:nvCxnSpPr>
        <p:spPr>
          <a:xfrm>
            <a:off x="5745625"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62" name="Google Shape;590;p33">
            <a:extLst>
              <a:ext uri="{FF2B5EF4-FFF2-40B4-BE49-F238E27FC236}">
                <a16:creationId xmlns:a16="http://schemas.microsoft.com/office/drawing/2014/main" id="{4FF79B77-CF7C-8030-34DE-D9F9A8C4061B}"/>
              </a:ext>
            </a:extLst>
          </p:cNvPr>
          <p:cNvSpPr txBox="1"/>
          <p:nvPr/>
        </p:nvSpPr>
        <p:spPr>
          <a:xfrm>
            <a:off x="504025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C#</a:t>
            </a:r>
            <a:endParaRPr sz="1600" dirty="0">
              <a:solidFill>
                <a:schemeClr val="dk2"/>
              </a:solidFill>
              <a:latin typeface="Fira Code"/>
              <a:ea typeface="Fira Code"/>
              <a:cs typeface="Fira Code"/>
              <a:sym typeface="Fira Code"/>
            </a:endParaRPr>
          </a:p>
        </p:txBody>
      </p:sp>
      <p:sp>
        <p:nvSpPr>
          <p:cNvPr id="63" name="Google Shape;588;p33">
            <a:extLst>
              <a:ext uri="{FF2B5EF4-FFF2-40B4-BE49-F238E27FC236}">
                <a16:creationId xmlns:a16="http://schemas.microsoft.com/office/drawing/2014/main" id="{73E48203-6FF1-2498-1138-AAFC365DA579}"/>
              </a:ext>
            </a:extLst>
          </p:cNvPr>
          <p:cNvSpPr/>
          <p:nvPr/>
        </p:nvSpPr>
        <p:spPr>
          <a:xfrm>
            <a:off x="5745625" y="3102176"/>
            <a:ext cx="23785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1;p33">
            <a:extLst>
              <a:ext uri="{FF2B5EF4-FFF2-40B4-BE49-F238E27FC236}">
                <a16:creationId xmlns:a16="http://schemas.microsoft.com/office/drawing/2014/main" id="{B461785B-0290-6C73-BB41-4FDE66DDC45B}"/>
              </a:ext>
            </a:extLst>
          </p:cNvPr>
          <p:cNvSpPr txBox="1"/>
          <p:nvPr/>
        </p:nvSpPr>
        <p:spPr>
          <a:xfrm>
            <a:off x="5040250" y="3316122"/>
            <a:ext cx="3073236"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Rulează</a:t>
            </a:r>
            <a:r>
              <a:rPr lang="en-US" dirty="0">
                <a:solidFill>
                  <a:schemeClr val="accent3"/>
                </a:solidFill>
                <a:latin typeface="Fira Code"/>
                <a:ea typeface="Fira Code"/>
                <a:cs typeface="Fira Code"/>
                <a:sym typeface="Fira Code"/>
              </a:rPr>
              <a:t> pe .NET Framework. C#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dezvolta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aplicații</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5" name="Google Shape;589;p33">
            <a:extLst>
              <a:ext uri="{FF2B5EF4-FFF2-40B4-BE49-F238E27FC236}">
                <a16:creationId xmlns:a16="http://schemas.microsoft.com/office/drawing/2014/main" id="{51E2231E-647D-57DD-D6A3-F3BF9B2193FD}"/>
              </a:ext>
            </a:extLst>
          </p:cNvPr>
          <p:cNvSpPr txBox="1"/>
          <p:nvPr/>
        </p:nvSpPr>
        <p:spPr>
          <a:xfrm>
            <a:off x="691050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28736" y="583243"/>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Tehnologii</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63" name="Content Placeholder 2">
            <a:extLst>
              <a:ext uri="{FF2B5EF4-FFF2-40B4-BE49-F238E27FC236}">
                <a16:creationId xmlns:a16="http://schemas.microsoft.com/office/drawing/2014/main" id="{A1D5AA1A-BAD5-756B-2FD1-9CAA0FDFFF7D}"/>
              </a:ext>
            </a:extLst>
          </p:cNvPr>
          <p:cNvSpPr txBox="1">
            <a:spLocks/>
          </p:cNvSpPr>
          <p:nvPr/>
        </p:nvSpPr>
        <p:spPr>
          <a:xfrm>
            <a:off x="1337875" y="1469677"/>
            <a:ext cx="3795316" cy="220419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a:buFont typeface="Arial" panose="020B0604020202020204" pitchFamily="34" charset="0"/>
              <a:buChar char="•"/>
            </a:pPr>
            <a:r>
              <a:rPr lang="en-US" dirty="0"/>
              <a:t>ASP .NET Core MVC</a:t>
            </a:r>
          </a:p>
          <a:p>
            <a:pPr>
              <a:buFont typeface="Arial" panose="020B0604020202020204" pitchFamily="34" charset="0"/>
              <a:buChar char="•"/>
            </a:pPr>
            <a:r>
              <a:rPr lang="en-US" dirty="0"/>
              <a:t>Identity</a:t>
            </a:r>
          </a:p>
          <a:p>
            <a:pPr>
              <a:buFont typeface="Arial" panose="020B0604020202020204" pitchFamily="34" charset="0"/>
              <a:buChar char="•"/>
            </a:pPr>
            <a:r>
              <a:rPr lang="en-US" dirty="0"/>
              <a:t>Entity Framework Core</a:t>
            </a:r>
          </a:p>
          <a:p>
            <a:pPr>
              <a:buFont typeface="Arial" panose="020B0604020202020204" pitchFamily="34" charset="0"/>
              <a:buChar char="•"/>
            </a:pPr>
            <a:r>
              <a:rPr lang="en-US" dirty="0"/>
              <a:t>Bootstrap, CSS, HTML</a:t>
            </a:r>
          </a:p>
          <a:p>
            <a:pPr>
              <a:buFont typeface="Arial" panose="020B0604020202020204" pitchFamily="34" charset="0"/>
              <a:buChar char="•"/>
            </a:pPr>
            <a:r>
              <a:rPr lang="en-US" dirty="0"/>
              <a:t>jQuery/Java Script</a:t>
            </a:r>
          </a:p>
          <a:p>
            <a:pPr>
              <a:buFont typeface="Arial" panose="020B0604020202020204" pitchFamily="34" charset="0"/>
              <a:buChar char="•"/>
            </a:pPr>
            <a:r>
              <a:rPr lang="en-US" dirty="0"/>
              <a:t>Azure</a:t>
            </a:r>
          </a:p>
          <a:p>
            <a:pPr>
              <a:buFont typeface="Arial" panose="020B0604020202020204" pitchFamily="34" charset="0"/>
              <a:buChar char="•"/>
            </a:pPr>
            <a:r>
              <a:rPr lang="en-US" dirty="0"/>
              <a:t>Directions API</a:t>
            </a:r>
          </a:p>
          <a:p>
            <a:pPr>
              <a:buFont typeface="Arial" panose="020B0604020202020204" pitchFamily="34" charset="0"/>
              <a:buChar char="•"/>
            </a:pPr>
            <a:r>
              <a:rPr lang="en-US" dirty="0"/>
              <a:t>Version-control system (Git)</a:t>
            </a:r>
          </a:p>
          <a:p>
            <a:endParaRPr lang="en-US" dirty="0"/>
          </a:p>
        </p:txBody>
      </p:sp>
      <p:pic>
        <p:nvPicPr>
          <p:cNvPr id="2050" name="Picture 2">
            <a:extLst>
              <a:ext uri="{FF2B5EF4-FFF2-40B4-BE49-F238E27FC236}">
                <a16:creationId xmlns:a16="http://schemas.microsoft.com/office/drawing/2014/main" id="{65B24484-A137-A6EE-B3AC-DFF26DF4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43" y="2192504"/>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A1A6D0C-102F-D241-6E17-3A517C1F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141" y="133743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Azure - Wikipedia">
            <a:extLst>
              <a:ext uri="{FF2B5EF4-FFF2-40B4-BE49-F238E27FC236}">
                <a16:creationId xmlns:a16="http://schemas.microsoft.com/office/drawing/2014/main" id="{867BDE76-3CF8-5B03-5179-9BF3D5EC1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7486" y="116109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logo, social network, social icon - Free download">
            <a:extLst>
              <a:ext uri="{FF2B5EF4-FFF2-40B4-BE49-F238E27FC236}">
                <a16:creationId xmlns:a16="http://schemas.microsoft.com/office/drawing/2014/main" id="{E680E829-F02F-7327-77D2-D45DEF6552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420" y="325945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20C6C90F-7B6D-10E5-789D-FB371C4C3A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7545" y="3013557"/>
            <a:ext cx="617160" cy="49179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06FBBE74-297D-560E-8324-6E962AA7D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646" y="195459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52456BB9-3D2E-5228-6B38-9C2FD830B5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880" y="2543625"/>
            <a:ext cx="959038" cy="620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par>
                                <p:cTn id="11" presetID="10"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fade">
                                      <p:cBhvr>
                                        <p:cTn id="13" dur="500"/>
                                        <p:tgtEl>
                                          <p:spTgt spid="2058"/>
                                        </p:tgtEl>
                                      </p:cBhvr>
                                    </p:animEffect>
                                  </p:childTnLst>
                                </p:cTn>
                              </p:par>
                              <p:par>
                                <p:cTn id="14" presetID="10" presetClass="entr" presetSubtype="0"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Effect transition="in" filter="fade">
                                      <p:cBhvr>
                                        <p:cTn id="16" dur="500"/>
                                        <p:tgtEl>
                                          <p:spTgt spid="2064"/>
                                        </p:tgtEl>
                                      </p:cBhvr>
                                    </p:animEffect>
                                  </p:childTnLst>
                                </p:cTn>
                              </p:par>
                              <p:par>
                                <p:cTn id="17" presetID="10" presetClass="entr" presetSubtype="0" fill="hold" nodeType="withEffect">
                                  <p:stCondLst>
                                    <p:cond delay="0"/>
                                  </p:stCondLst>
                                  <p:childTnLst>
                                    <p:set>
                                      <p:cBhvr>
                                        <p:cTn id="18" dur="1" fill="hold">
                                          <p:stCondLst>
                                            <p:cond delay="0"/>
                                          </p:stCondLst>
                                        </p:cTn>
                                        <p:tgtEl>
                                          <p:spTgt spid="2066"/>
                                        </p:tgtEl>
                                        <p:attrNameLst>
                                          <p:attrName>style.visibility</p:attrName>
                                        </p:attrNameLst>
                                      </p:cBhvr>
                                      <p:to>
                                        <p:strVal val="visible"/>
                                      </p:to>
                                    </p:set>
                                    <p:animEffect transition="in" filter="fade">
                                      <p:cBhvr>
                                        <p:cTn id="19" dur="500"/>
                                        <p:tgtEl>
                                          <p:spTgt spid="2066"/>
                                        </p:tgtEl>
                                      </p:cBhvr>
                                    </p:animEffect>
                                  </p:childTnLst>
                                </p:cTn>
                              </p:par>
                              <p:par>
                                <p:cTn id="20" presetID="10" presetClass="entr" presetSubtype="0" fill="hold" nodeType="withEffect">
                                  <p:stCondLst>
                                    <p:cond delay="0"/>
                                  </p:stCondLst>
                                  <p:childTnLst>
                                    <p:set>
                                      <p:cBhvr>
                                        <p:cTn id="21" dur="1" fill="hold">
                                          <p:stCondLst>
                                            <p:cond delay="0"/>
                                          </p:stCondLst>
                                        </p:cTn>
                                        <p:tgtEl>
                                          <p:spTgt spid="2068"/>
                                        </p:tgtEl>
                                        <p:attrNameLst>
                                          <p:attrName>style.visibility</p:attrName>
                                        </p:attrNameLst>
                                      </p:cBhvr>
                                      <p:to>
                                        <p:strVal val="visible"/>
                                      </p:to>
                                    </p:set>
                                    <p:animEffect transition="in" filter="fade">
                                      <p:cBhvr>
                                        <p:cTn id="22" dur="500"/>
                                        <p:tgtEl>
                                          <p:spTgt spid="2068"/>
                                        </p:tgtEl>
                                      </p:cBhvr>
                                    </p:animEffect>
                                  </p:childTnLst>
                                </p:cTn>
                              </p:par>
                              <p:par>
                                <p:cTn id="23" presetID="10" presetClass="entr" presetSubtype="0" fill="hold" nodeType="withEffect">
                                  <p:stCondLst>
                                    <p:cond delay="0"/>
                                  </p:stCondLst>
                                  <p:childTnLst>
                                    <p:set>
                                      <p:cBhvr>
                                        <p:cTn id="24" dur="1" fill="hold">
                                          <p:stCondLst>
                                            <p:cond delay="0"/>
                                          </p:stCondLst>
                                        </p:cTn>
                                        <p:tgtEl>
                                          <p:spTgt spid="2070"/>
                                        </p:tgtEl>
                                        <p:attrNameLst>
                                          <p:attrName>style.visibility</p:attrName>
                                        </p:attrNameLst>
                                      </p:cBhvr>
                                      <p:to>
                                        <p:strVal val="visible"/>
                                      </p:to>
                                    </p:set>
                                    <p:animEffect transition="in" filter="fade">
                                      <p:cBhvr>
                                        <p:cTn id="25" dur="500"/>
                                        <p:tgtEl>
                                          <p:spTgt spid="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9318" y="578088"/>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Tehnologia </a:t>
            </a:r>
            <a:r>
              <a:rPr lang="en" dirty="0">
                <a:solidFill>
                  <a:schemeClr val="bg1"/>
                </a:solidFill>
              </a:rPr>
              <a:t>MVC</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4" name="Rectangle 3">
            <a:extLst>
              <a:ext uri="{FF2B5EF4-FFF2-40B4-BE49-F238E27FC236}">
                <a16:creationId xmlns:a16="http://schemas.microsoft.com/office/drawing/2014/main" id="{0E3C470B-9085-D90C-8FC5-4C6C0FA42F52}"/>
              </a:ext>
            </a:extLst>
          </p:cNvPr>
          <p:cNvSpPr/>
          <p:nvPr/>
        </p:nvSpPr>
        <p:spPr>
          <a:xfrm>
            <a:off x="2947521"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20" name="Rectangle 19">
            <a:extLst>
              <a:ext uri="{FF2B5EF4-FFF2-40B4-BE49-F238E27FC236}">
                <a16:creationId xmlns:a16="http://schemas.microsoft.com/office/drawing/2014/main" id="{29E71244-6772-29C7-999A-458A7801E4CF}"/>
              </a:ext>
            </a:extLst>
          </p:cNvPr>
          <p:cNvSpPr/>
          <p:nvPr/>
        </p:nvSpPr>
        <p:spPr>
          <a:xfrm>
            <a:off x="6210372"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21" name="Rectangle 20">
            <a:extLst>
              <a:ext uri="{FF2B5EF4-FFF2-40B4-BE49-F238E27FC236}">
                <a16:creationId xmlns:a16="http://schemas.microsoft.com/office/drawing/2014/main" id="{1E8D12C7-93F4-81B7-0F39-EBD6C892565F}"/>
              </a:ext>
            </a:extLst>
          </p:cNvPr>
          <p:cNvSpPr/>
          <p:nvPr/>
        </p:nvSpPr>
        <p:spPr>
          <a:xfrm>
            <a:off x="4669695" y="136921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grpSp>
        <p:nvGrpSpPr>
          <p:cNvPr id="22" name="Google Shape;3031;p50">
            <a:extLst>
              <a:ext uri="{FF2B5EF4-FFF2-40B4-BE49-F238E27FC236}">
                <a16:creationId xmlns:a16="http://schemas.microsoft.com/office/drawing/2014/main" id="{1C3CCA8F-CC8B-AFAB-F15F-5E6C9455163A}"/>
              </a:ext>
            </a:extLst>
          </p:cNvPr>
          <p:cNvGrpSpPr/>
          <p:nvPr/>
        </p:nvGrpSpPr>
        <p:grpSpPr>
          <a:xfrm>
            <a:off x="4687862" y="3333298"/>
            <a:ext cx="819060" cy="928927"/>
            <a:chOff x="3363338" y="5229225"/>
            <a:chExt cx="341800" cy="390125"/>
          </a:xfrm>
        </p:grpSpPr>
        <p:sp>
          <p:nvSpPr>
            <p:cNvPr id="23" name="Google Shape;3032;p50">
              <a:extLst>
                <a:ext uri="{FF2B5EF4-FFF2-40B4-BE49-F238E27FC236}">
                  <a16:creationId xmlns:a16="http://schemas.microsoft.com/office/drawing/2014/main" id="{572CFF64-5A08-68C9-7974-D3CE35F0FAF1}"/>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033;p50">
              <a:extLst>
                <a:ext uri="{FF2B5EF4-FFF2-40B4-BE49-F238E27FC236}">
                  <a16:creationId xmlns:a16="http://schemas.microsoft.com/office/drawing/2014/main" id="{C82B38D0-83E8-61FB-0607-28FB7D210EC0}"/>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034;p50">
              <a:extLst>
                <a:ext uri="{FF2B5EF4-FFF2-40B4-BE49-F238E27FC236}">
                  <a16:creationId xmlns:a16="http://schemas.microsoft.com/office/drawing/2014/main" id="{5E7B12A0-B404-05E0-AA2A-67BD6E6C90E0}"/>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035;p50">
              <a:extLst>
                <a:ext uri="{FF2B5EF4-FFF2-40B4-BE49-F238E27FC236}">
                  <a16:creationId xmlns:a16="http://schemas.microsoft.com/office/drawing/2014/main" id="{71A8D965-14C9-032A-61FE-3BA704C2C58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036;p50">
              <a:extLst>
                <a:ext uri="{FF2B5EF4-FFF2-40B4-BE49-F238E27FC236}">
                  <a16:creationId xmlns:a16="http://schemas.microsoft.com/office/drawing/2014/main" id="{A6715339-6414-2504-899A-BF8BFDD085C0}"/>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037;p50">
              <a:extLst>
                <a:ext uri="{FF2B5EF4-FFF2-40B4-BE49-F238E27FC236}">
                  <a16:creationId xmlns:a16="http://schemas.microsoft.com/office/drawing/2014/main" id="{F2C75007-0855-0811-0D27-291D2E35079C}"/>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038;p50">
              <a:extLst>
                <a:ext uri="{FF2B5EF4-FFF2-40B4-BE49-F238E27FC236}">
                  <a16:creationId xmlns:a16="http://schemas.microsoft.com/office/drawing/2014/main" id="{985D30A7-4179-93EC-F684-57034B355495}"/>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039;p50">
              <a:extLst>
                <a:ext uri="{FF2B5EF4-FFF2-40B4-BE49-F238E27FC236}">
                  <a16:creationId xmlns:a16="http://schemas.microsoft.com/office/drawing/2014/main" id="{A0739262-31BB-713A-3E85-A1F1BBD4220E}"/>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040;p50">
              <a:extLst>
                <a:ext uri="{FF2B5EF4-FFF2-40B4-BE49-F238E27FC236}">
                  <a16:creationId xmlns:a16="http://schemas.microsoft.com/office/drawing/2014/main" id="{4E907CEC-A62A-FC31-AB02-DCDC93BF4E82}"/>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041;p50">
              <a:extLst>
                <a:ext uri="{FF2B5EF4-FFF2-40B4-BE49-F238E27FC236}">
                  <a16:creationId xmlns:a16="http://schemas.microsoft.com/office/drawing/2014/main" id="{1CC7DC96-BBB5-BD69-9977-93305B816BA9}"/>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42;p50">
              <a:extLst>
                <a:ext uri="{FF2B5EF4-FFF2-40B4-BE49-F238E27FC236}">
                  <a16:creationId xmlns:a16="http://schemas.microsoft.com/office/drawing/2014/main" id="{64612035-87B4-5A42-1F0E-BDF80A9FBDD1}"/>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7" name="Straight Arrow Connector 16">
            <a:extLst>
              <a:ext uri="{FF2B5EF4-FFF2-40B4-BE49-F238E27FC236}">
                <a16:creationId xmlns:a16="http://schemas.microsoft.com/office/drawing/2014/main" id="{0B79181F-3EE4-E1F4-1EF7-8176C6D72908}"/>
              </a:ext>
            </a:extLst>
          </p:cNvPr>
          <p:cNvCxnSpPr>
            <a:endCxn id="4" idx="2"/>
          </p:cNvCxnSpPr>
          <p:nvPr/>
        </p:nvCxnSpPr>
        <p:spPr>
          <a:xfrm flipH="1" flipV="1">
            <a:off x="3428177" y="2393125"/>
            <a:ext cx="1480086" cy="10133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6B3BCD-520D-D8DC-F006-A513751FFFBC}"/>
              </a:ext>
            </a:extLst>
          </p:cNvPr>
          <p:cNvCxnSpPr>
            <a:stCxn id="20" idx="2"/>
          </p:cNvCxnSpPr>
          <p:nvPr/>
        </p:nvCxnSpPr>
        <p:spPr>
          <a:xfrm flipH="1">
            <a:off x="5393337" y="2393125"/>
            <a:ext cx="1297691" cy="10683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F2A0FE-E17A-7AC2-B0C9-728A9EB883D7}"/>
              </a:ext>
            </a:extLst>
          </p:cNvPr>
          <p:cNvCxnSpPr>
            <a:stCxn id="4" idx="0"/>
            <a:endCxn id="21" idx="1"/>
          </p:cNvCxnSpPr>
          <p:nvPr/>
        </p:nvCxnSpPr>
        <p:spPr>
          <a:xfrm rot="5400000" flipH="1" flipV="1">
            <a:off x="3804956" y="1171086"/>
            <a:ext cx="487960" cy="124151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B3F5F-5367-47D4-6361-C863F1659730}"/>
              </a:ext>
            </a:extLst>
          </p:cNvPr>
          <p:cNvCxnSpPr>
            <a:cxnSpLocks/>
            <a:stCxn id="21" idx="3"/>
            <a:endCxn id="20" idx="0"/>
          </p:cNvCxnSpPr>
          <p:nvPr/>
        </p:nvCxnSpPr>
        <p:spPr>
          <a:xfrm>
            <a:off x="5631006" y="1547865"/>
            <a:ext cx="1060022" cy="487960"/>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F7F6538-66C0-345C-096D-1D524980CEA0}"/>
              </a:ext>
            </a:extLst>
          </p:cNvPr>
          <p:cNvSpPr txBox="1"/>
          <p:nvPr/>
        </p:nvSpPr>
        <p:spPr>
          <a:xfrm>
            <a:off x="6069001" y="2868640"/>
            <a:ext cx="788999" cy="276999"/>
          </a:xfrm>
          <a:prstGeom prst="rect">
            <a:avLst/>
          </a:prstGeom>
          <a:noFill/>
        </p:spPr>
        <p:txBody>
          <a:bodyPr wrap="none" rtlCol="0">
            <a:spAutoFit/>
          </a:bodyPr>
          <a:lstStyle/>
          <a:p>
            <a:r>
              <a:rPr lang="en-US" sz="1200" dirty="0" err="1">
                <a:solidFill>
                  <a:schemeClr val="accent3"/>
                </a:solidFill>
              </a:rPr>
              <a:t>Raspuns</a:t>
            </a:r>
            <a:endParaRPr lang="en-US" sz="1200" dirty="0">
              <a:solidFill>
                <a:schemeClr val="accent3"/>
              </a:solidFill>
            </a:endParaRPr>
          </a:p>
        </p:txBody>
      </p:sp>
      <p:sp>
        <p:nvSpPr>
          <p:cNvPr id="60" name="TextBox 59">
            <a:extLst>
              <a:ext uri="{FF2B5EF4-FFF2-40B4-BE49-F238E27FC236}">
                <a16:creationId xmlns:a16="http://schemas.microsoft.com/office/drawing/2014/main" id="{C847BE6E-33BB-4332-0156-6FA21A550CEE}"/>
              </a:ext>
            </a:extLst>
          </p:cNvPr>
          <p:cNvSpPr txBox="1"/>
          <p:nvPr/>
        </p:nvSpPr>
        <p:spPr>
          <a:xfrm>
            <a:off x="3427105" y="1277607"/>
            <a:ext cx="1051891" cy="276999"/>
          </a:xfrm>
          <a:prstGeom prst="rect">
            <a:avLst/>
          </a:prstGeom>
          <a:noFill/>
        </p:spPr>
        <p:txBody>
          <a:bodyPr wrap="none" rtlCol="0">
            <a:spAutoFit/>
          </a:bodyPr>
          <a:lstStyle/>
          <a:p>
            <a:r>
              <a:rPr lang="en-US" sz="1200" dirty="0" err="1">
                <a:solidFill>
                  <a:schemeClr val="accent3"/>
                </a:solidFill>
              </a:rPr>
              <a:t>Manipuleaza</a:t>
            </a:r>
            <a:endParaRPr lang="en-US" sz="1200" dirty="0">
              <a:solidFill>
                <a:schemeClr val="accent3"/>
              </a:solidFill>
            </a:endParaRPr>
          </a:p>
        </p:txBody>
      </p:sp>
      <p:sp>
        <p:nvSpPr>
          <p:cNvPr id="61" name="TextBox 60">
            <a:extLst>
              <a:ext uri="{FF2B5EF4-FFF2-40B4-BE49-F238E27FC236}">
                <a16:creationId xmlns:a16="http://schemas.microsoft.com/office/drawing/2014/main" id="{2BE5195E-A653-9811-98E5-50615417FB57}"/>
              </a:ext>
            </a:extLst>
          </p:cNvPr>
          <p:cNvSpPr txBox="1"/>
          <p:nvPr/>
        </p:nvSpPr>
        <p:spPr>
          <a:xfrm>
            <a:off x="3219148" y="2977287"/>
            <a:ext cx="1181734" cy="276999"/>
          </a:xfrm>
          <a:prstGeom prst="rect">
            <a:avLst/>
          </a:prstGeom>
          <a:noFill/>
        </p:spPr>
        <p:txBody>
          <a:bodyPr wrap="none" rtlCol="0">
            <a:spAutoFit/>
          </a:bodyPr>
          <a:lstStyle/>
          <a:p>
            <a:r>
              <a:rPr lang="en-US" sz="1200" dirty="0">
                <a:solidFill>
                  <a:schemeClr val="accent3"/>
                </a:solidFill>
              </a:rPr>
              <a:t>Cere </a:t>
            </a:r>
            <a:r>
              <a:rPr lang="en-US" sz="1200" dirty="0" err="1">
                <a:solidFill>
                  <a:schemeClr val="accent3"/>
                </a:solidFill>
              </a:rPr>
              <a:t>informatii</a:t>
            </a:r>
            <a:endParaRPr lang="en-US" sz="1200" dirty="0">
              <a:solidFill>
                <a:schemeClr val="accent3"/>
              </a:solidFill>
            </a:endParaRPr>
          </a:p>
        </p:txBody>
      </p:sp>
      <p:sp>
        <p:nvSpPr>
          <p:cNvPr id="65" name="TextBox 64">
            <a:extLst>
              <a:ext uri="{FF2B5EF4-FFF2-40B4-BE49-F238E27FC236}">
                <a16:creationId xmlns:a16="http://schemas.microsoft.com/office/drawing/2014/main" id="{80451B54-EC39-D011-80EA-95D77569C3E1}"/>
              </a:ext>
            </a:extLst>
          </p:cNvPr>
          <p:cNvSpPr txBox="1"/>
          <p:nvPr/>
        </p:nvSpPr>
        <p:spPr>
          <a:xfrm>
            <a:off x="5684426" y="1280733"/>
            <a:ext cx="1053494" cy="276999"/>
          </a:xfrm>
          <a:prstGeom prst="rect">
            <a:avLst/>
          </a:prstGeom>
          <a:noFill/>
        </p:spPr>
        <p:txBody>
          <a:bodyPr wrap="none" rtlCol="0">
            <a:spAutoFit/>
          </a:bodyPr>
          <a:lstStyle/>
          <a:p>
            <a:r>
              <a:rPr lang="en-US" sz="1200" dirty="0" err="1">
                <a:solidFill>
                  <a:schemeClr val="accent3"/>
                </a:solidFill>
              </a:rPr>
              <a:t>Actualizeaza</a:t>
            </a:r>
            <a:endParaRPr lang="en-US" sz="1200" dirty="0">
              <a:solidFill>
                <a:schemeClr val="accent3"/>
              </a:solidFill>
            </a:endParaRPr>
          </a:p>
        </p:txBody>
      </p:sp>
      <p:pic>
        <p:nvPicPr>
          <p:cNvPr id="51" name="Picture 50">
            <a:extLst>
              <a:ext uri="{FF2B5EF4-FFF2-40B4-BE49-F238E27FC236}">
                <a16:creationId xmlns:a16="http://schemas.microsoft.com/office/drawing/2014/main" id="{7AEA191C-120C-F2D5-09A4-7F9107DA9BB5}"/>
              </a:ext>
            </a:extLst>
          </p:cNvPr>
          <p:cNvPicPr>
            <a:picLocks noChangeAspect="1"/>
          </p:cNvPicPr>
          <p:nvPr/>
        </p:nvPicPr>
        <p:blipFill>
          <a:blip r:embed="rId3"/>
          <a:stretch>
            <a:fillRect/>
          </a:stretch>
        </p:blipFill>
        <p:spPr>
          <a:xfrm>
            <a:off x="6737920" y="2630459"/>
            <a:ext cx="2149302" cy="1426036"/>
          </a:xfrm>
          <a:prstGeom prst="rect">
            <a:avLst/>
          </a:prstGeom>
        </p:spPr>
      </p:pic>
      <p:grpSp>
        <p:nvGrpSpPr>
          <p:cNvPr id="72" name="Google Shape;3031;p50">
            <a:extLst>
              <a:ext uri="{FF2B5EF4-FFF2-40B4-BE49-F238E27FC236}">
                <a16:creationId xmlns:a16="http://schemas.microsoft.com/office/drawing/2014/main" id="{5672BD0B-7985-1665-ADB5-E410A8ABB511}"/>
              </a:ext>
            </a:extLst>
          </p:cNvPr>
          <p:cNvGrpSpPr/>
          <p:nvPr/>
        </p:nvGrpSpPr>
        <p:grpSpPr>
          <a:xfrm>
            <a:off x="4729378" y="3928783"/>
            <a:ext cx="819060" cy="928927"/>
            <a:chOff x="3363338" y="5229225"/>
            <a:chExt cx="341800" cy="390125"/>
          </a:xfrm>
        </p:grpSpPr>
        <p:sp>
          <p:nvSpPr>
            <p:cNvPr id="73" name="Google Shape;3032;p50">
              <a:extLst>
                <a:ext uri="{FF2B5EF4-FFF2-40B4-BE49-F238E27FC236}">
                  <a16:creationId xmlns:a16="http://schemas.microsoft.com/office/drawing/2014/main" id="{2AEC3E20-8CA4-1752-B1A5-A23887E574CF}"/>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033;p50">
              <a:extLst>
                <a:ext uri="{FF2B5EF4-FFF2-40B4-BE49-F238E27FC236}">
                  <a16:creationId xmlns:a16="http://schemas.microsoft.com/office/drawing/2014/main" id="{77802BCB-7793-5102-7E34-582B5F1F1C5C}"/>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034;p50">
              <a:extLst>
                <a:ext uri="{FF2B5EF4-FFF2-40B4-BE49-F238E27FC236}">
                  <a16:creationId xmlns:a16="http://schemas.microsoft.com/office/drawing/2014/main" id="{8C58884F-6603-16A2-1611-970237935B76}"/>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035;p50">
              <a:extLst>
                <a:ext uri="{FF2B5EF4-FFF2-40B4-BE49-F238E27FC236}">
                  <a16:creationId xmlns:a16="http://schemas.microsoft.com/office/drawing/2014/main" id="{7CC1353F-B3FB-6E66-F933-3BA2F4E9FFD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036;p50">
              <a:extLst>
                <a:ext uri="{FF2B5EF4-FFF2-40B4-BE49-F238E27FC236}">
                  <a16:creationId xmlns:a16="http://schemas.microsoft.com/office/drawing/2014/main" id="{ED6D1F13-C1D1-5FE0-6FE7-EFB7718BF35F}"/>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037;p50">
              <a:extLst>
                <a:ext uri="{FF2B5EF4-FFF2-40B4-BE49-F238E27FC236}">
                  <a16:creationId xmlns:a16="http://schemas.microsoft.com/office/drawing/2014/main" id="{E29CFE41-4523-6683-D6F3-BCE272328843}"/>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038;p50">
              <a:extLst>
                <a:ext uri="{FF2B5EF4-FFF2-40B4-BE49-F238E27FC236}">
                  <a16:creationId xmlns:a16="http://schemas.microsoft.com/office/drawing/2014/main" id="{88D756A5-5431-62D1-8B71-6A5E0675A708}"/>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039;p50">
              <a:extLst>
                <a:ext uri="{FF2B5EF4-FFF2-40B4-BE49-F238E27FC236}">
                  <a16:creationId xmlns:a16="http://schemas.microsoft.com/office/drawing/2014/main" id="{1FD499FF-7B80-95CE-DE07-005EDD72187B}"/>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040;p50">
              <a:extLst>
                <a:ext uri="{FF2B5EF4-FFF2-40B4-BE49-F238E27FC236}">
                  <a16:creationId xmlns:a16="http://schemas.microsoft.com/office/drawing/2014/main" id="{AFC2536D-58AD-2391-77EE-A3CC153FE235}"/>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041;p50">
              <a:extLst>
                <a:ext uri="{FF2B5EF4-FFF2-40B4-BE49-F238E27FC236}">
                  <a16:creationId xmlns:a16="http://schemas.microsoft.com/office/drawing/2014/main" id="{C380FEC5-0571-BE21-645A-00462FFF6154}"/>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042;p50">
              <a:extLst>
                <a:ext uri="{FF2B5EF4-FFF2-40B4-BE49-F238E27FC236}">
                  <a16:creationId xmlns:a16="http://schemas.microsoft.com/office/drawing/2014/main" id="{571EF6E7-230D-630F-65BA-917A8CCDEF45}"/>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53" name="Straight Arrow Connector 52">
            <a:extLst>
              <a:ext uri="{FF2B5EF4-FFF2-40B4-BE49-F238E27FC236}">
                <a16:creationId xmlns:a16="http://schemas.microsoft.com/office/drawing/2014/main" id="{5AF69FB0-5B6E-94D7-D6A5-76141ECD6538}"/>
              </a:ext>
            </a:extLst>
          </p:cNvPr>
          <p:cNvCxnSpPr>
            <a:cxnSpLocks/>
            <a:endCxn id="5" idx="3"/>
          </p:cNvCxnSpPr>
          <p:nvPr/>
        </p:nvCxnSpPr>
        <p:spPr>
          <a:xfrm flipH="1" flipV="1">
            <a:off x="3831128" y="3458115"/>
            <a:ext cx="1008968" cy="70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0F7FED-D958-25D3-A36A-0ACAEBA457E2}"/>
              </a:ext>
            </a:extLst>
          </p:cNvPr>
          <p:cNvCxnSpPr>
            <a:cxnSpLocks/>
            <a:endCxn id="7" idx="1"/>
          </p:cNvCxnSpPr>
          <p:nvPr/>
        </p:nvCxnSpPr>
        <p:spPr>
          <a:xfrm flipV="1">
            <a:off x="3136402" y="1931625"/>
            <a:ext cx="822528" cy="68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83D989A-08FD-2E60-3E48-CACF311BFE14}"/>
              </a:ext>
            </a:extLst>
          </p:cNvPr>
          <p:cNvCxnSpPr>
            <a:cxnSpLocks/>
            <a:endCxn id="51" idx="0"/>
          </p:cNvCxnSpPr>
          <p:nvPr/>
        </p:nvCxnSpPr>
        <p:spPr>
          <a:xfrm>
            <a:off x="6760590" y="1746349"/>
            <a:ext cx="1051981" cy="88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D4AC3E-E3AC-A5AF-8409-6AA2D05A241F}"/>
              </a:ext>
            </a:extLst>
          </p:cNvPr>
          <p:cNvCxnSpPr>
            <a:cxnSpLocks/>
          </p:cNvCxnSpPr>
          <p:nvPr/>
        </p:nvCxnSpPr>
        <p:spPr>
          <a:xfrm flipH="1">
            <a:off x="5541250" y="3454452"/>
            <a:ext cx="1165539" cy="68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46B3973-1723-BA8D-C1ED-3D14A4A3A201}"/>
              </a:ext>
            </a:extLst>
          </p:cNvPr>
          <p:cNvPicPr>
            <a:picLocks noChangeAspect="1"/>
          </p:cNvPicPr>
          <p:nvPr/>
        </p:nvPicPr>
        <p:blipFill>
          <a:blip r:embed="rId4"/>
          <a:stretch>
            <a:fillRect/>
          </a:stretch>
        </p:blipFill>
        <p:spPr>
          <a:xfrm>
            <a:off x="1629651" y="2626026"/>
            <a:ext cx="2201477" cy="1664177"/>
          </a:xfrm>
          <a:prstGeom prst="rect">
            <a:avLst/>
          </a:prstGeom>
        </p:spPr>
      </p:pic>
      <p:pic>
        <p:nvPicPr>
          <p:cNvPr id="7" name="Picture 6">
            <a:extLst>
              <a:ext uri="{FF2B5EF4-FFF2-40B4-BE49-F238E27FC236}">
                <a16:creationId xmlns:a16="http://schemas.microsoft.com/office/drawing/2014/main" id="{F4F78B3F-EE7A-C958-7CCF-014AE79E4CBC}"/>
              </a:ext>
            </a:extLst>
          </p:cNvPr>
          <p:cNvPicPr>
            <a:picLocks noChangeAspect="1"/>
          </p:cNvPicPr>
          <p:nvPr/>
        </p:nvPicPr>
        <p:blipFill>
          <a:blip r:embed="rId5"/>
          <a:stretch>
            <a:fillRect/>
          </a:stretch>
        </p:blipFill>
        <p:spPr>
          <a:xfrm>
            <a:off x="3958930" y="1171800"/>
            <a:ext cx="2588325" cy="1519650"/>
          </a:xfrm>
          <a:prstGeom prst="rect">
            <a:avLst/>
          </a:prstGeom>
        </p:spPr>
      </p:pic>
      <p:pic>
        <p:nvPicPr>
          <p:cNvPr id="67" name="Picture 66">
            <a:extLst>
              <a:ext uri="{FF2B5EF4-FFF2-40B4-BE49-F238E27FC236}">
                <a16:creationId xmlns:a16="http://schemas.microsoft.com/office/drawing/2014/main" id="{DE9BF406-CB25-E2DE-ACF6-077436509347}"/>
              </a:ext>
            </a:extLst>
          </p:cNvPr>
          <p:cNvPicPr>
            <a:picLocks noChangeAspect="1"/>
          </p:cNvPicPr>
          <p:nvPr/>
        </p:nvPicPr>
        <p:blipFill>
          <a:blip r:embed="rId4"/>
          <a:stretch>
            <a:fillRect/>
          </a:stretch>
        </p:blipFill>
        <p:spPr>
          <a:xfrm>
            <a:off x="3081785" y="1163573"/>
            <a:ext cx="4186854" cy="3164996"/>
          </a:xfrm>
          <a:prstGeom prst="rect">
            <a:avLst/>
          </a:prstGeom>
        </p:spPr>
      </p:pic>
      <p:pic>
        <p:nvPicPr>
          <p:cNvPr id="68" name="Picture 67">
            <a:extLst>
              <a:ext uri="{FF2B5EF4-FFF2-40B4-BE49-F238E27FC236}">
                <a16:creationId xmlns:a16="http://schemas.microsoft.com/office/drawing/2014/main" id="{B72F044B-7F0D-3C5F-480A-3A9B8ABBC562}"/>
              </a:ext>
            </a:extLst>
          </p:cNvPr>
          <p:cNvPicPr>
            <a:picLocks noChangeAspect="1"/>
          </p:cNvPicPr>
          <p:nvPr/>
        </p:nvPicPr>
        <p:blipFill>
          <a:blip r:embed="rId5"/>
          <a:stretch>
            <a:fillRect/>
          </a:stretch>
        </p:blipFill>
        <p:spPr>
          <a:xfrm>
            <a:off x="2919266" y="1454331"/>
            <a:ext cx="4367314" cy="2564125"/>
          </a:xfrm>
          <a:prstGeom prst="rect">
            <a:avLst/>
          </a:prstGeom>
        </p:spPr>
      </p:pic>
      <p:pic>
        <p:nvPicPr>
          <p:cNvPr id="69" name="Picture 68">
            <a:extLst>
              <a:ext uri="{FF2B5EF4-FFF2-40B4-BE49-F238E27FC236}">
                <a16:creationId xmlns:a16="http://schemas.microsoft.com/office/drawing/2014/main" id="{98D48B0E-FD3B-A24A-3C3D-684A2E88F3DE}"/>
              </a:ext>
            </a:extLst>
          </p:cNvPr>
          <p:cNvPicPr>
            <a:picLocks noChangeAspect="1"/>
          </p:cNvPicPr>
          <p:nvPr/>
        </p:nvPicPr>
        <p:blipFill>
          <a:blip r:embed="rId3"/>
          <a:stretch>
            <a:fillRect/>
          </a:stretch>
        </p:blipFill>
        <p:spPr>
          <a:xfrm>
            <a:off x="3133481" y="1435082"/>
            <a:ext cx="4146814" cy="2751361"/>
          </a:xfrm>
          <a:prstGeom prst="rect">
            <a:avLst/>
          </a:prstGeom>
        </p:spPr>
      </p:pic>
    </p:spTree>
    <p:extLst>
      <p:ext uri="{BB962C8B-B14F-4D97-AF65-F5344CB8AC3E}">
        <p14:creationId xmlns:p14="http://schemas.microsoft.com/office/powerpoint/2010/main" val="143561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5"/>
                                        </p:tgtEl>
                                      </p:cBhvr>
                                    </p:animEffect>
                                    <p:set>
                                      <p:cBhvr>
                                        <p:cTn id="40" dur="1" fill="hold">
                                          <p:stCondLst>
                                            <p:cond delay="499"/>
                                          </p:stCondLst>
                                        </p:cTn>
                                        <p:tgtEl>
                                          <p:spTgt spid="6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6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59" grpId="0"/>
      <p:bldP spid="60" grpId="0"/>
      <p:bldP spid="61"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49429" y="297524"/>
            <a:ext cx="2976597" cy="1340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‘Arhitectura’ </a:t>
            </a:r>
            <a:r>
              <a:rPr lang="en" dirty="0">
                <a:solidFill>
                  <a:schemeClr val="lt1"/>
                </a:solidFill>
              </a:rPr>
              <a:t>Sistemului</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39520" y="2379575"/>
            <a:ext cx="3627600" cy="3739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nivele de abstractizare</a:t>
            </a:r>
            <a:endParaRPr dirty="0"/>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grpSp>
        <p:nvGrpSpPr>
          <p:cNvPr id="858" name="Google Shape;858;p42"/>
          <p:cNvGrpSpPr/>
          <p:nvPr/>
        </p:nvGrpSpPr>
        <p:grpSpPr>
          <a:xfrm>
            <a:off x="1086471" y="1349910"/>
            <a:ext cx="506100" cy="3716660"/>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2">
            <a:extLst>
              <a:ext uri="{FF2B5EF4-FFF2-40B4-BE49-F238E27FC236}">
                <a16:creationId xmlns:a16="http://schemas.microsoft.com/office/drawing/2014/main" id="{F4E3155D-1187-16F1-2597-C32082CF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129" y="556562"/>
            <a:ext cx="3402278" cy="3685276"/>
          </a:xfrm>
          <a:prstGeom prst="rect">
            <a:avLst/>
          </a:prstGeom>
          <a:solidFill>
            <a:srgbClr val="16F61B"/>
          </a:solidFill>
          <a:ln>
            <a:noFill/>
          </a:ln>
        </p:spPr>
      </p:pic>
      <p:sp>
        <p:nvSpPr>
          <p:cNvPr id="14" name="Rectangle 13">
            <a:extLst>
              <a:ext uri="{FF2B5EF4-FFF2-40B4-BE49-F238E27FC236}">
                <a16:creationId xmlns:a16="http://schemas.microsoft.com/office/drawing/2014/main" id="{0EF2AE6B-0D03-DB7B-3B2A-FA118A7C1451}"/>
              </a:ext>
            </a:extLst>
          </p:cNvPr>
          <p:cNvSpPr/>
          <p:nvPr/>
        </p:nvSpPr>
        <p:spPr>
          <a:xfrm>
            <a:off x="4160281" y="1012054"/>
            <a:ext cx="1173470" cy="4526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DataAccess</a:t>
            </a:r>
            <a:endParaRPr lang="en-US" dirty="0">
              <a:solidFill>
                <a:schemeClr val="tx1"/>
              </a:solidFill>
            </a:endParaRPr>
          </a:p>
        </p:txBody>
      </p:sp>
      <p:sp>
        <p:nvSpPr>
          <p:cNvPr id="15" name="Rectangle 14">
            <a:extLst>
              <a:ext uri="{FF2B5EF4-FFF2-40B4-BE49-F238E27FC236}">
                <a16:creationId xmlns:a16="http://schemas.microsoft.com/office/drawing/2014/main" id="{023F87CD-AD15-7D75-0EEF-03ED1077AA45}"/>
              </a:ext>
            </a:extLst>
          </p:cNvPr>
          <p:cNvSpPr/>
          <p:nvPr/>
        </p:nvSpPr>
        <p:spPr>
          <a:xfrm>
            <a:off x="4160281" y="1595301"/>
            <a:ext cx="1195862"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Abstractions</a:t>
            </a:r>
          </a:p>
        </p:txBody>
      </p:sp>
      <p:sp>
        <p:nvSpPr>
          <p:cNvPr id="16" name="Rectangle 15">
            <a:extLst>
              <a:ext uri="{FF2B5EF4-FFF2-40B4-BE49-F238E27FC236}">
                <a16:creationId xmlns:a16="http://schemas.microsoft.com/office/drawing/2014/main" id="{34B7BFDD-5A2D-26AC-62CF-07A6CE90D965}"/>
              </a:ext>
            </a:extLst>
          </p:cNvPr>
          <p:cNvSpPr/>
          <p:nvPr/>
        </p:nvSpPr>
        <p:spPr>
          <a:xfrm>
            <a:off x="4158776" y="2822926"/>
            <a:ext cx="1217304"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Logic</a:t>
            </a:r>
          </a:p>
        </p:txBody>
      </p:sp>
      <p:sp>
        <p:nvSpPr>
          <p:cNvPr id="17" name="Rectangle 16">
            <a:extLst>
              <a:ext uri="{FF2B5EF4-FFF2-40B4-BE49-F238E27FC236}">
                <a16:creationId xmlns:a16="http://schemas.microsoft.com/office/drawing/2014/main" id="{A6582958-380F-315B-CD87-D8966EFB4BF0}"/>
              </a:ext>
            </a:extLst>
          </p:cNvPr>
          <p:cNvSpPr/>
          <p:nvPr/>
        </p:nvSpPr>
        <p:spPr>
          <a:xfrm>
            <a:off x="4160281" y="2226390"/>
            <a:ext cx="1217304" cy="4663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8" name="Rectangle 17">
            <a:extLst>
              <a:ext uri="{FF2B5EF4-FFF2-40B4-BE49-F238E27FC236}">
                <a16:creationId xmlns:a16="http://schemas.microsoft.com/office/drawing/2014/main" id="{80AB5033-A8D9-820E-B20F-9EF2AB836E49}"/>
              </a:ext>
            </a:extLst>
          </p:cNvPr>
          <p:cNvSpPr/>
          <p:nvPr/>
        </p:nvSpPr>
        <p:spPr>
          <a:xfrm>
            <a:off x="5842002" y="2097253"/>
            <a:ext cx="1325155" cy="381139"/>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Access</a:t>
            </a:r>
          </a:p>
        </p:txBody>
      </p:sp>
      <p:sp>
        <p:nvSpPr>
          <p:cNvPr id="19" name="Rectangle 18">
            <a:extLst>
              <a:ext uri="{FF2B5EF4-FFF2-40B4-BE49-F238E27FC236}">
                <a16:creationId xmlns:a16="http://schemas.microsoft.com/office/drawing/2014/main" id="{EA8C4DE5-3E5D-3097-A3F8-BD8536DB028A}"/>
              </a:ext>
            </a:extLst>
          </p:cNvPr>
          <p:cNvSpPr/>
          <p:nvPr/>
        </p:nvSpPr>
        <p:spPr>
          <a:xfrm>
            <a:off x="5842002" y="3652663"/>
            <a:ext cx="1252976" cy="429033"/>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p>
        </p:txBody>
      </p:sp>
      <p:cxnSp>
        <p:nvCxnSpPr>
          <p:cNvPr id="20" name="Elbow Connector 14">
            <a:extLst>
              <a:ext uri="{FF2B5EF4-FFF2-40B4-BE49-F238E27FC236}">
                <a16:creationId xmlns:a16="http://schemas.microsoft.com/office/drawing/2014/main" id="{13A61CE8-E40B-82EF-191D-F531FB6644A6}"/>
              </a:ext>
            </a:extLst>
          </p:cNvPr>
          <p:cNvCxnSpPr>
            <a:cxnSpLocks/>
            <a:stCxn id="18" idx="1"/>
            <a:endCxn id="14" idx="3"/>
          </p:cNvCxnSpPr>
          <p:nvPr/>
        </p:nvCxnSpPr>
        <p:spPr>
          <a:xfrm rot="10800000">
            <a:off x="5333752" y="1238397"/>
            <a:ext cx="508251" cy="10494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6">
            <a:extLst>
              <a:ext uri="{FF2B5EF4-FFF2-40B4-BE49-F238E27FC236}">
                <a16:creationId xmlns:a16="http://schemas.microsoft.com/office/drawing/2014/main" id="{B376766B-EC0F-5EE6-754C-C6FC32DB053D}"/>
              </a:ext>
            </a:extLst>
          </p:cNvPr>
          <p:cNvCxnSpPr>
            <a:cxnSpLocks/>
            <a:endCxn id="15" idx="3"/>
          </p:cNvCxnSpPr>
          <p:nvPr/>
        </p:nvCxnSpPr>
        <p:spPr>
          <a:xfrm rot="16200000" flipV="1">
            <a:off x="5267522" y="1912648"/>
            <a:ext cx="408977" cy="2317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F4786D38-F576-E2BC-E7DB-16FE2686785A}"/>
              </a:ext>
            </a:extLst>
          </p:cNvPr>
          <p:cNvCxnSpPr>
            <a:cxnSpLocks/>
            <a:endCxn id="17" idx="3"/>
          </p:cNvCxnSpPr>
          <p:nvPr/>
        </p:nvCxnSpPr>
        <p:spPr>
          <a:xfrm rot="16200000" flipV="1">
            <a:off x="5177672" y="2659495"/>
            <a:ext cx="582860" cy="183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76CE8F-EE8A-4CA8-110C-E2674657F0F4}"/>
              </a:ext>
            </a:extLst>
          </p:cNvPr>
          <p:cNvCxnSpPr>
            <a:cxnSpLocks/>
            <a:endCxn id="16" idx="3"/>
          </p:cNvCxnSpPr>
          <p:nvPr/>
        </p:nvCxnSpPr>
        <p:spPr>
          <a:xfrm flipH="1" flipV="1">
            <a:off x="5376080" y="3051651"/>
            <a:ext cx="430974" cy="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E65524-77CF-39EF-4F3E-49619CE44087}"/>
              </a:ext>
            </a:extLst>
          </p:cNvPr>
          <p:cNvSpPr/>
          <p:nvPr/>
        </p:nvSpPr>
        <p:spPr>
          <a:xfrm>
            <a:off x="5861785" y="2855677"/>
            <a:ext cx="1273718" cy="424698"/>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64" name="Google Shape;853;p42">
            <a:extLst>
              <a:ext uri="{FF2B5EF4-FFF2-40B4-BE49-F238E27FC236}">
                <a16:creationId xmlns:a16="http://schemas.microsoft.com/office/drawing/2014/main" id="{1604418D-2A50-06E0-F357-9047033E5AB4}"/>
              </a:ext>
            </a:extLst>
          </p:cNvPr>
          <p:cNvSpPr txBox="1">
            <a:spLocks/>
          </p:cNvSpPr>
          <p:nvPr/>
        </p:nvSpPr>
        <p:spPr>
          <a:xfrm>
            <a:off x="1833308" y="1574836"/>
            <a:ext cx="1675145"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Repositories &amp; Interfaces</a:t>
            </a:r>
          </a:p>
        </p:txBody>
      </p:sp>
      <p:sp>
        <p:nvSpPr>
          <p:cNvPr id="65" name="Google Shape;853;p42">
            <a:extLst>
              <a:ext uri="{FF2B5EF4-FFF2-40B4-BE49-F238E27FC236}">
                <a16:creationId xmlns:a16="http://schemas.microsoft.com/office/drawing/2014/main" id="{7BC19A5A-284F-3EE3-A55F-B44D9F37477E}"/>
              </a:ext>
            </a:extLst>
          </p:cNvPr>
          <p:cNvSpPr txBox="1">
            <a:spLocks/>
          </p:cNvSpPr>
          <p:nvPr/>
        </p:nvSpPr>
        <p:spPr>
          <a:xfrm>
            <a:off x="1749987" y="2844442"/>
            <a:ext cx="211963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Services &amp; Models</a:t>
            </a:r>
          </a:p>
        </p:txBody>
      </p:sp>
      <p:sp>
        <p:nvSpPr>
          <p:cNvPr id="66" name="Google Shape;853;p42">
            <a:extLst>
              <a:ext uri="{FF2B5EF4-FFF2-40B4-BE49-F238E27FC236}">
                <a16:creationId xmlns:a16="http://schemas.microsoft.com/office/drawing/2014/main" id="{6D6B3D89-5B02-0731-8538-7CDFA193F367}"/>
              </a:ext>
            </a:extLst>
          </p:cNvPr>
          <p:cNvSpPr txBox="1">
            <a:spLocks/>
          </p:cNvSpPr>
          <p:nvPr/>
        </p:nvSpPr>
        <p:spPr>
          <a:xfrm>
            <a:off x="1517003" y="3517966"/>
            <a:ext cx="244699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Controllers &amp; Views &amp; Front-end stuff</a:t>
            </a:r>
          </a:p>
        </p:txBody>
      </p:sp>
      <p:cxnSp>
        <p:nvCxnSpPr>
          <p:cNvPr id="58" name="Straight Arrow Connector 57">
            <a:extLst>
              <a:ext uri="{FF2B5EF4-FFF2-40B4-BE49-F238E27FC236}">
                <a16:creationId xmlns:a16="http://schemas.microsoft.com/office/drawing/2014/main" id="{BF8D4039-A877-23FF-6234-A4DA964C75D0}"/>
              </a:ext>
            </a:extLst>
          </p:cNvPr>
          <p:cNvCxnSpPr/>
          <p:nvPr/>
        </p:nvCxnSpPr>
        <p:spPr>
          <a:xfrm flipH="1" flipV="1">
            <a:off x="3609726" y="1824025"/>
            <a:ext cx="2197328" cy="46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11C4912-118B-8A57-F5C8-B01DB1B26139}"/>
              </a:ext>
            </a:extLst>
          </p:cNvPr>
          <p:cNvCxnSpPr>
            <a:endCxn id="65" idx="3"/>
          </p:cNvCxnSpPr>
          <p:nvPr/>
        </p:nvCxnSpPr>
        <p:spPr>
          <a:xfrm flipH="1" flipV="1">
            <a:off x="3869620" y="3031394"/>
            <a:ext cx="1937434" cy="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F155769-B92B-C444-61DE-FB5E12739654}"/>
              </a:ext>
            </a:extLst>
          </p:cNvPr>
          <p:cNvCxnSpPr/>
          <p:nvPr/>
        </p:nvCxnSpPr>
        <p:spPr>
          <a:xfrm flipH="1" flipV="1">
            <a:off x="4016658" y="3739489"/>
            <a:ext cx="1790396" cy="14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4" grpId="0"/>
      <p:bldP spid="64" grpId="1"/>
      <p:bldP spid="65" grpId="0"/>
      <p:bldP spid="65" grpId="1"/>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0C69C8F-E3C4-4EED-9D42-841CE539F18B}"/>
              </a:ext>
            </a:extLst>
          </p:cNvPr>
          <p:cNvSpPr>
            <a:spLocks noGrp="1"/>
          </p:cNvSpPr>
          <p:nvPr>
            <p:ph type="title" idx="9"/>
          </p:nvPr>
        </p:nvSpPr>
        <p:spPr/>
        <p:txBody>
          <a:bodyPr/>
          <a:lstStyle/>
          <a:p>
            <a:r>
              <a:rPr lang="en-US" dirty="0"/>
              <a:t>Azure</a:t>
            </a:r>
          </a:p>
        </p:txBody>
      </p:sp>
      <p:pic>
        <p:nvPicPr>
          <p:cNvPr id="1026" name="Picture 2" descr="Basic web application - Azure Reference Architectures | Microsoft Docs">
            <a:extLst>
              <a:ext uri="{FF2B5EF4-FFF2-40B4-BE49-F238E27FC236}">
                <a16:creationId xmlns:a16="http://schemas.microsoft.com/office/drawing/2014/main" id="{8D4D8BC4-3DBB-92CE-6255-3B1DE8EB0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544" y="1123900"/>
            <a:ext cx="5204011" cy="29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2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7875" y="1245159"/>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209975" y="1291844"/>
            <a:ext cx="3129000" cy="10251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r>
              <a:rPr lang="en-US" dirty="0" err="1"/>
              <a:t>gestionează</a:t>
            </a:r>
            <a:r>
              <a:rPr lang="en-US" dirty="0"/>
              <a:t> </a:t>
            </a:r>
            <a:r>
              <a:rPr lang="en-US" dirty="0" err="1"/>
              <a:t>conturile</a:t>
            </a:r>
            <a:r>
              <a:rPr lang="en-US" dirty="0"/>
              <a:t> </a:t>
            </a:r>
            <a:r>
              <a:rPr lang="en-US" dirty="0" err="1"/>
              <a:t>și</a:t>
            </a:r>
            <a:r>
              <a:rPr lang="en-US" dirty="0"/>
              <a:t>     </a:t>
            </a:r>
            <a:r>
              <a:rPr lang="en-US" dirty="0" err="1"/>
              <a:t>atribuie</a:t>
            </a:r>
            <a:r>
              <a:rPr lang="en-US" dirty="0"/>
              <a:t> </a:t>
            </a:r>
            <a:r>
              <a:rPr lang="en-US" dirty="0" err="1"/>
              <a:t>roluri</a:t>
            </a:r>
            <a:endParaRPr lang="en-US" dirty="0"/>
          </a:p>
        </p:txBody>
      </p:sp>
      <p:sp>
        <p:nvSpPr>
          <p:cNvPr id="482" name="Google Shape;482;p29"/>
          <p:cNvSpPr txBox="1">
            <a:spLocks noGrp="1"/>
          </p:cNvSpPr>
          <p:nvPr>
            <p:ph type="subTitle" idx="2"/>
          </p:nvPr>
        </p:nvSpPr>
        <p:spPr>
          <a:xfrm>
            <a:off x="2209975" y="1245171"/>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Administrator</a:t>
            </a:r>
            <a:endParaRPr dirty="0"/>
          </a:p>
        </p:txBody>
      </p:sp>
      <p:sp>
        <p:nvSpPr>
          <p:cNvPr id="486" name="Google Shape;486;p29"/>
          <p:cNvSpPr txBox="1">
            <a:spLocks noGrp="1"/>
          </p:cNvSpPr>
          <p:nvPr>
            <p:ph type="title" idx="6"/>
          </p:nvPr>
        </p:nvSpPr>
        <p:spPr>
          <a:xfrm flipH="1">
            <a:off x="5063213" y="324395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5935313" y="3498368"/>
            <a:ext cx="3129000" cy="1025154"/>
          </a:xfrm>
          <a:prstGeom prst="rect">
            <a:avLst/>
          </a:prstGeom>
        </p:spPr>
        <p:txBody>
          <a:bodyPr spcFirstLastPara="1" wrap="square" lIns="91425" tIns="91425" rIns="91425" bIns="91425" anchor="ctr" anchorCtr="0">
            <a:normAutofit lnSpcReduction="10000"/>
          </a:bodyPr>
          <a:lstStyle/>
          <a:p>
            <a:pPr marL="0" lvl="0" indent="0" rtl="0">
              <a:spcBef>
                <a:spcPts val="0"/>
              </a:spcBef>
              <a:spcAft>
                <a:spcPts val="0"/>
              </a:spcAft>
              <a:buNone/>
            </a:pPr>
            <a:r>
              <a:rPr lang="en-US" dirty="0"/>
              <a:t>- </a:t>
            </a:r>
            <a:r>
              <a:rPr lang="en-US" dirty="0" err="1"/>
              <a:t>gestioneaza</a:t>
            </a:r>
            <a:r>
              <a:rPr lang="en-US" dirty="0"/>
              <a:t> </a:t>
            </a:r>
            <a:r>
              <a:rPr lang="en-US" dirty="0" err="1"/>
              <a:t>comenzile</a:t>
            </a:r>
            <a:r>
              <a:rPr lang="en-US" dirty="0"/>
              <a:t> </a:t>
            </a:r>
            <a:r>
              <a:rPr lang="en-US" dirty="0" err="1"/>
              <a:t>si</a:t>
            </a:r>
            <a:r>
              <a:rPr lang="en-US" dirty="0"/>
              <a:t> </a:t>
            </a:r>
            <a:r>
              <a:rPr lang="en-US" dirty="0" err="1"/>
              <a:t>vehiculele</a:t>
            </a:r>
            <a:endParaRPr lang="en-US" dirty="0"/>
          </a:p>
          <a:p>
            <a:pPr marL="0" lvl="0" indent="0" rtl="0">
              <a:spcBef>
                <a:spcPts val="0"/>
              </a:spcBef>
              <a:spcAft>
                <a:spcPts val="0"/>
              </a:spcAft>
              <a:buNone/>
            </a:pPr>
            <a:r>
              <a:rPr lang="en-US" dirty="0"/>
              <a:t>- </a:t>
            </a:r>
            <a:r>
              <a:rPr lang="en-US" dirty="0" err="1"/>
              <a:t>creează</a:t>
            </a:r>
            <a:r>
              <a:rPr lang="en-US" dirty="0"/>
              <a:t> </a:t>
            </a:r>
            <a:r>
              <a:rPr lang="en-US" dirty="0" err="1"/>
              <a:t>rute</a:t>
            </a:r>
            <a:r>
              <a:rPr lang="en-US" dirty="0"/>
              <a:t> </a:t>
            </a:r>
            <a:r>
              <a:rPr lang="en-US" dirty="0" err="1"/>
              <a:t>și</a:t>
            </a:r>
            <a:r>
              <a:rPr lang="en-US" dirty="0"/>
              <a:t> le </a:t>
            </a:r>
            <a:r>
              <a:rPr lang="en-US" dirty="0" err="1"/>
              <a:t>atribuie</a:t>
            </a:r>
            <a:r>
              <a:rPr lang="en-US" dirty="0"/>
              <a:t> </a:t>
            </a:r>
            <a:r>
              <a:rPr lang="en-US" dirty="0" err="1"/>
              <a:t>șoferilor</a:t>
            </a:r>
            <a:endParaRPr lang="en-US" dirty="0"/>
          </a:p>
        </p:txBody>
      </p:sp>
      <p:sp>
        <p:nvSpPr>
          <p:cNvPr id="488" name="Google Shape;488;p29"/>
          <p:cNvSpPr txBox="1">
            <a:spLocks noGrp="1"/>
          </p:cNvSpPr>
          <p:nvPr>
            <p:ph type="subTitle" idx="8"/>
          </p:nvPr>
        </p:nvSpPr>
        <p:spPr>
          <a:xfrm>
            <a:off x="5935313" y="3243944"/>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Dispatcher</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Specificatii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8" name="Google Shape;486;p29">
            <a:extLst>
              <a:ext uri="{FF2B5EF4-FFF2-40B4-BE49-F238E27FC236}">
                <a16:creationId xmlns:a16="http://schemas.microsoft.com/office/drawing/2014/main" id="{A53515F3-47B3-21C9-3B07-2CDBC786F7AC}"/>
              </a:ext>
            </a:extLst>
          </p:cNvPr>
          <p:cNvSpPr txBox="1">
            <a:spLocks/>
          </p:cNvSpPr>
          <p:nvPr/>
        </p:nvSpPr>
        <p:spPr>
          <a:xfrm flipH="1">
            <a:off x="2932925" y="2149806"/>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02</a:t>
            </a:r>
          </a:p>
        </p:txBody>
      </p:sp>
      <p:sp>
        <p:nvSpPr>
          <p:cNvPr id="19" name="Google Shape;487;p29">
            <a:extLst>
              <a:ext uri="{FF2B5EF4-FFF2-40B4-BE49-F238E27FC236}">
                <a16:creationId xmlns:a16="http://schemas.microsoft.com/office/drawing/2014/main" id="{E5F23612-8600-5C1F-5159-14D69C609659}"/>
              </a:ext>
            </a:extLst>
          </p:cNvPr>
          <p:cNvSpPr txBox="1">
            <a:spLocks/>
          </p:cNvSpPr>
          <p:nvPr/>
        </p:nvSpPr>
        <p:spPr>
          <a:xfrm>
            <a:off x="3774475" y="2274542"/>
            <a:ext cx="3129000" cy="105074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 se </a:t>
            </a:r>
            <a:r>
              <a:rPr lang="en-US" dirty="0" err="1"/>
              <a:t>ocupă</a:t>
            </a:r>
            <a:r>
              <a:rPr lang="en-US" dirty="0"/>
              <a:t> de </a:t>
            </a:r>
            <a:r>
              <a:rPr lang="en-US" dirty="0" err="1"/>
              <a:t>comenzi</a:t>
            </a:r>
            <a:endParaRPr lang="en-US" dirty="0"/>
          </a:p>
          <a:p>
            <a:pPr marL="0" indent="0"/>
            <a:r>
              <a:rPr lang="en-US" dirty="0"/>
              <a:t>- </a:t>
            </a:r>
            <a:r>
              <a:rPr lang="en-US" dirty="0" err="1"/>
              <a:t>poate</a:t>
            </a:r>
            <a:r>
              <a:rPr lang="en-US" dirty="0"/>
              <a:t> </a:t>
            </a:r>
            <a:r>
              <a:rPr lang="en-US" dirty="0" err="1"/>
              <a:t>porni</a:t>
            </a:r>
            <a:r>
              <a:rPr lang="en-US" dirty="0"/>
              <a:t> </a:t>
            </a:r>
            <a:r>
              <a:rPr lang="en-US" dirty="0" err="1"/>
              <a:t>si</a:t>
            </a:r>
            <a:r>
              <a:rPr lang="en-US" dirty="0"/>
              <a:t> </a:t>
            </a:r>
            <a:r>
              <a:rPr lang="en-US" dirty="0" err="1"/>
              <a:t>opri</a:t>
            </a:r>
            <a:r>
              <a:rPr lang="en-US" dirty="0"/>
              <a:t> </a:t>
            </a:r>
            <a:r>
              <a:rPr lang="en-US" dirty="0" err="1"/>
              <a:t>ruta</a:t>
            </a:r>
            <a:endParaRPr lang="en-US" dirty="0"/>
          </a:p>
          <a:p>
            <a:pPr marL="0" indent="0"/>
            <a:r>
              <a:rPr lang="en-US" dirty="0"/>
              <a:t>- </a:t>
            </a:r>
            <a:r>
              <a:rPr lang="en-US" dirty="0" err="1"/>
              <a:t>poate</a:t>
            </a:r>
            <a:r>
              <a:rPr lang="en-US" dirty="0"/>
              <a:t> </a:t>
            </a:r>
            <a:r>
              <a:rPr lang="en-US" dirty="0" err="1"/>
              <a:t>urmări</a:t>
            </a:r>
            <a:r>
              <a:rPr lang="en-US" dirty="0"/>
              <a:t> </a:t>
            </a:r>
            <a:r>
              <a:rPr lang="en-US" dirty="0" err="1"/>
              <a:t>ruta</a:t>
            </a:r>
            <a:r>
              <a:rPr lang="en-US" dirty="0"/>
              <a:t> </a:t>
            </a:r>
            <a:r>
              <a:rPr lang="en-US" dirty="0" err="1"/>
              <a:t>curentă</a:t>
            </a:r>
            <a:endParaRPr lang="en-US" dirty="0"/>
          </a:p>
        </p:txBody>
      </p:sp>
      <p:sp>
        <p:nvSpPr>
          <p:cNvPr id="20" name="Google Shape;488;p29">
            <a:extLst>
              <a:ext uri="{FF2B5EF4-FFF2-40B4-BE49-F238E27FC236}">
                <a16:creationId xmlns:a16="http://schemas.microsoft.com/office/drawing/2014/main" id="{F832324F-383A-73B7-0A10-6020210B6440}"/>
              </a:ext>
            </a:extLst>
          </p:cNvPr>
          <p:cNvSpPr txBox="1">
            <a:spLocks/>
          </p:cNvSpPr>
          <p:nvPr/>
        </p:nvSpPr>
        <p:spPr>
          <a:xfrm>
            <a:off x="3805025" y="2137956"/>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b="1" dirty="0">
                <a:solidFill>
                  <a:schemeClr val="accent2"/>
                </a:solidFill>
              </a:rPr>
              <a:t>Driver</a:t>
            </a:r>
            <a:endParaRPr lang="en-US" dirty="0">
              <a:solidFill>
                <a:schemeClr val="accent2"/>
              </a:solidFill>
            </a:endParaRPr>
          </a:p>
        </p:txBody>
      </p:sp>
    </p:spTree>
    <p:extLst>
      <p:ext uri="{BB962C8B-B14F-4D97-AF65-F5344CB8AC3E}">
        <p14:creationId xmlns:p14="http://schemas.microsoft.com/office/powerpoint/2010/main" val="67897805"/>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TotalTime>
  <Words>855</Words>
  <Application>Microsoft Office PowerPoint</Application>
  <PresentationFormat>On-screen Show (16:9)</PresentationFormat>
  <Paragraphs>130</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Arial</vt:lpstr>
      <vt:lpstr>Nunito</vt:lpstr>
      <vt:lpstr>Arial</vt:lpstr>
      <vt:lpstr>Fira Code</vt:lpstr>
      <vt:lpstr>Programming Language Workshop for Beginners by Slidesgo</vt:lpstr>
      <vt:lpstr>Proiect ‘Licenta’ {</vt:lpstr>
      <vt:lpstr>Cuprins</vt:lpstr>
      <vt:lpstr>Descrierea ‘Aplicatiei’;</vt:lpstr>
      <vt:lpstr>Statistica ‘Github’{</vt:lpstr>
      <vt:lpstr>Tehnologii{</vt:lpstr>
      <vt:lpstr>Tehnologia MVC{</vt:lpstr>
      <vt:lpstr>‘Arhitectura’ Sistemului{</vt:lpstr>
      <vt:lpstr>Azure</vt:lpstr>
      <vt:lpstr>01</vt:lpstr>
      <vt:lpstr>Posibilitati de imbunatatire</vt:lpstr>
      <vt:lpstr>Desktop Software {</vt:lpstr>
      <vt:lpstr>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‘Licenta’ {</dc:title>
  <dc:creator>Alex</dc:creator>
  <cp:lastModifiedBy>POPESCU D. ALEXANDRU-IULIAN</cp:lastModifiedBy>
  <cp:revision>44</cp:revision>
  <dcterms:modified xsi:type="dcterms:W3CDTF">2022-07-02T14:30:21Z</dcterms:modified>
</cp:coreProperties>
</file>