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62" r:id="rId4"/>
    <p:sldId id="264" r:id="rId5"/>
    <p:sldId id="301" r:id="rId6"/>
    <p:sldId id="271" r:id="rId7"/>
    <p:sldId id="302" r:id="rId8"/>
    <p:sldId id="300" r:id="rId9"/>
    <p:sldId id="277" r:id="rId10"/>
    <p:sldId id="303" r:id="rId11"/>
    <p:sldId id="304" r:id="rId12"/>
  </p:sldIdLst>
  <p:sldSz cx="9144000" cy="5143500" type="screen16x9"/>
  <p:notesSz cx="6858000" cy="9144000"/>
  <p:embeddedFontLst>
    <p:embeddedFont>
      <p:font typeface="Fira Code" panose="020B0809050000020004" pitchFamily="49" charset="0"/>
      <p:regular r:id="rId14"/>
      <p:bold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157F90-141E-4669-83DB-02F72F627D38}">
  <a:tblStyle styleId="{B1157F90-141E-4669-83DB-02F72F627D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7" autoAdjust="0"/>
    <p:restoredTop sz="94660"/>
  </p:normalViewPr>
  <p:slideViewPr>
    <p:cSldViewPr snapToGrid="0">
      <p:cViewPr varScale="1">
        <p:scale>
          <a:sx n="197" d="100"/>
          <a:sy n="197" d="100"/>
        </p:scale>
        <p:origin x="17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Docker </a:t>
            </a:r>
            <a:r>
              <a:rPr lang="en-US" dirty="0" err="1"/>
              <a:t>foloseste</a:t>
            </a:r>
            <a:r>
              <a:rPr lang="en-US" dirty="0"/>
              <a:t> </a:t>
            </a:r>
            <a:r>
              <a:rPr lang="en-US" dirty="0" err="1"/>
              <a:t>imagini</a:t>
            </a:r>
            <a:r>
              <a:rPr lang="en-US" dirty="0"/>
              <a:t> care sunt ca </a:t>
            </a:r>
            <a:r>
              <a:rPr lang="en-US" dirty="0" err="1"/>
              <a:t>niste</a:t>
            </a:r>
            <a:r>
              <a:rPr lang="en-US" dirty="0"/>
              <a:t> </a:t>
            </a:r>
            <a:r>
              <a:rPr lang="en-US" dirty="0" err="1"/>
              <a:t>layerele</a:t>
            </a:r>
            <a:r>
              <a:rPr lang="en-US" dirty="0"/>
              <a:t> in </a:t>
            </a:r>
            <a:r>
              <a:rPr lang="en-US" dirty="0" err="1"/>
              <a:t>memoria</a:t>
            </a:r>
            <a:r>
              <a:rPr lang="en-US" dirty="0"/>
              <a:t> </a:t>
            </a:r>
            <a:r>
              <a:rPr lang="en-US" dirty="0" err="1"/>
              <a:t>sistemului</a:t>
            </a:r>
            <a:r>
              <a:rPr lang="en-US" dirty="0"/>
              <a:t> </a:t>
            </a:r>
            <a:r>
              <a:rPr lang="en-US" dirty="0" err="1"/>
              <a:t>pentru</a:t>
            </a:r>
            <a:r>
              <a:rPr lang="en-US" dirty="0"/>
              <a:t> </a:t>
            </a:r>
            <a:r>
              <a:rPr lang="en-US" dirty="0" err="1"/>
              <a:t>rularea</a:t>
            </a:r>
            <a:r>
              <a:rPr lang="en-US" dirty="0"/>
              <a:t> </a:t>
            </a:r>
            <a:r>
              <a:rPr lang="en-US" dirty="0" err="1"/>
              <a:t>aplicatiei</a:t>
            </a:r>
            <a:endParaRPr lang="en-US" dirty="0"/>
          </a:p>
          <a:p>
            <a:r>
              <a:rPr lang="en-US" dirty="0"/>
              <a:t>Docker </a:t>
            </a:r>
            <a:r>
              <a:rPr lang="en-US" dirty="0" err="1"/>
              <a:t>elimina</a:t>
            </a:r>
            <a:r>
              <a:rPr lang="en-US" dirty="0"/>
              <a:t> </a:t>
            </a:r>
            <a:r>
              <a:rPr lang="en-US" dirty="0" err="1"/>
              <a:t>zicala</a:t>
            </a:r>
            <a:r>
              <a:rPr lang="en-US" dirty="0"/>
              <a:t> “it works on my machine” </a:t>
            </a:r>
            <a:r>
              <a:rPr lang="en-US" dirty="0" err="1"/>
              <a:t>pentru</a:t>
            </a:r>
            <a:r>
              <a:rPr lang="en-US" dirty="0"/>
              <a:t> ca </a:t>
            </a:r>
            <a:r>
              <a:rPr lang="en-US" dirty="0" err="1"/>
              <a:t>imaginea</a:t>
            </a:r>
            <a:r>
              <a:rPr lang="en-US" dirty="0"/>
              <a:t> de docker </a:t>
            </a:r>
            <a:r>
              <a:rPr lang="en-US" dirty="0" err="1"/>
              <a:t>este</a:t>
            </a:r>
            <a:r>
              <a:rPr lang="en-US" dirty="0"/>
              <a:t> la </a:t>
            </a:r>
            <a:r>
              <a:rPr lang="en-US" dirty="0" err="1"/>
              <a:t>fel</a:t>
            </a:r>
            <a:r>
              <a:rPr lang="en-US" dirty="0"/>
              <a:t> </a:t>
            </a:r>
            <a:r>
              <a:rPr lang="en-US" dirty="0" err="1"/>
              <a:t>peste</a:t>
            </a:r>
            <a:r>
              <a:rPr lang="en-US"/>
              <a:t> tot</a:t>
            </a:r>
            <a:endParaRPr lang="ro-RO"/>
          </a:p>
        </p:txBody>
      </p:sp>
    </p:spTree>
    <p:extLst>
      <p:ext uri="{BB962C8B-B14F-4D97-AF65-F5344CB8AC3E}">
        <p14:creationId xmlns:p14="http://schemas.microsoft.com/office/powerpoint/2010/main" val="140704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e7f9c668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e7f9c668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Javascript</a:t>
            </a:r>
            <a:r>
              <a:rPr lang="en-US" dirty="0"/>
              <a:t>: </a:t>
            </a:r>
            <a:r>
              <a:rPr lang="en-US" dirty="0" err="1"/>
              <a:t>pentru</a:t>
            </a:r>
            <a:r>
              <a:rPr lang="en-US" dirty="0"/>
              <a:t> </a:t>
            </a:r>
            <a:r>
              <a:rPr lang="en-US" dirty="0" err="1"/>
              <a:t>scripturi</a:t>
            </a:r>
            <a:r>
              <a:rPr lang="en-US" dirty="0"/>
              <a:t>, l-am </a:t>
            </a:r>
            <a:r>
              <a:rPr lang="en-US" dirty="0" err="1"/>
              <a:t>folosit</a:t>
            </a:r>
            <a:r>
              <a:rPr lang="en-US" dirty="0"/>
              <a:t> la </a:t>
            </a:r>
            <a:r>
              <a:rPr lang="en-US" dirty="0" err="1"/>
              <a:t>multe</a:t>
            </a:r>
            <a:r>
              <a:rPr lang="en-US" dirty="0"/>
              <a:t> </a:t>
            </a:r>
            <a:r>
              <a:rPr lang="en-US" dirty="0" err="1"/>
              <a:t>rutari</a:t>
            </a:r>
            <a:r>
              <a:rPr lang="en-US" dirty="0"/>
              <a:t> din view in controller cand era </a:t>
            </a:r>
            <a:r>
              <a:rPr lang="en-US" dirty="0" err="1"/>
              <a:t>nevoie</a:t>
            </a:r>
            <a:r>
              <a:rPr lang="en-US" dirty="0"/>
              <a:t> de </a:t>
            </a:r>
            <a:r>
              <a:rPr lang="en-US" dirty="0" err="1"/>
              <a:t>ceva</a:t>
            </a:r>
            <a:r>
              <a:rPr lang="en-US" dirty="0"/>
              <a:t> </a:t>
            </a:r>
            <a:r>
              <a:rPr lang="en-US" dirty="0" err="1"/>
              <a:t>mai</a:t>
            </a:r>
            <a:r>
              <a:rPr lang="en-US" dirty="0"/>
              <a:t> custom </a:t>
            </a:r>
            <a:r>
              <a:rPr lang="en-US" dirty="0" err="1"/>
              <a:t>decat</a:t>
            </a:r>
            <a:r>
              <a:rPr lang="en-US" dirty="0"/>
              <a:t> asp-for din </a:t>
            </a:r>
            <a:r>
              <a:rPr lang="en-US" dirty="0" err="1"/>
              <a:t>.net</a:t>
            </a:r>
            <a:r>
              <a:rPr lang="en-US" dirty="0"/>
              <a:t> core</a:t>
            </a:r>
          </a:p>
          <a:p>
            <a:pPr marL="0" lvl="0" indent="0" algn="l" rtl="0">
              <a:spcBef>
                <a:spcPts val="0"/>
              </a:spcBef>
              <a:spcAft>
                <a:spcPts val="0"/>
              </a:spcAft>
              <a:buNone/>
            </a:pPr>
            <a:r>
              <a:rPr lang="en-US" dirty="0"/>
              <a:t>Html </a:t>
            </a:r>
            <a:r>
              <a:rPr lang="en-US" dirty="0" err="1"/>
              <a:t>si</a:t>
            </a:r>
            <a:r>
              <a:rPr lang="en-US" dirty="0"/>
              <a:t> </a:t>
            </a:r>
            <a:r>
              <a:rPr lang="en-US" dirty="0" err="1"/>
              <a:t>css</a:t>
            </a:r>
            <a:r>
              <a:rPr lang="en-US" dirty="0"/>
              <a:t> </a:t>
            </a:r>
            <a:r>
              <a:rPr lang="en-US" dirty="0" err="1"/>
              <a:t>prin</a:t>
            </a:r>
            <a:r>
              <a:rPr lang="en-US" dirty="0"/>
              <a:t> </a:t>
            </a:r>
            <a:r>
              <a:rPr lang="en-US" dirty="0" err="1"/>
              <a:t>intermediul</a:t>
            </a:r>
            <a:r>
              <a:rPr lang="en-US" dirty="0"/>
              <a:t> bootstrap </a:t>
            </a:r>
            <a:r>
              <a:rPr lang="en-US" dirty="0" err="1"/>
              <a:t>si</a:t>
            </a:r>
            <a:r>
              <a:rPr lang="en-US" dirty="0"/>
              <a:t> </a:t>
            </a:r>
            <a:r>
              <a:rPr lang="en-US" dirty="0" err="1"/>
              <a:t>unei</a:t>
            </a:r>
            <a:r>
              <a:rPr lang="en-US" dirty="0"/>
              <a:t> </a:t>
            </a:r>
            <a:r>
              <a:rPr lang="en-US" dirty="0" err="1"/>
              <a:t>teme</a:t>
            </a:r>
            <a:r>
              <a:rPr lang="en-US" dirty="0"/>
              <a:t> custom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MVC </a:t>
            </a:r>
            <a:r>
              <a:rPr lang="en-US" dirty="0" err="1"/>
              <a:t>este</a:t>
            </a:r>
            <a:r>
              <a:rPr lang="en-US" dirty="0"/>
              <a:t> un model </a:t>
            </a:r>
            <a:r>
              <a:rPr lang="en-US" dirty="0" err="1"/>
              <a:t>în</a:t>
            </a:r>
            <a:r>
              <a:rPr lang="en-US" dirty="0"/>
              <a:t> </a:t>
            </a:r>
            <a:r>
              <a:rPr lang="en-US" dirty="0" err="1"/>
              <a:t>proiectarea</a:t>
            </a:r>
            <a:r>
              <a:rPr lang="en-US" dirty="0"/>
              <a:t> software </a:t>
            </a:r>
            <a:r>
              <a:rPr lang="en-US" dirty="0" err="1"/>
              <a:t>utilizat</a:t>
            </a:r>
            <a:r>
              <a:rPr lang="en-US" dirty="0"/>
              <a:t> </a:t>
            </a:r>
            <a:r>
              <a:rPr lang="en-US" dirty="0" err="1"/>
              <a:t>în</a:t>
            </a:r>
            <a:r>
              <a:rPr lang="en-US" dirty="0"/>
              <a:t> mod </a:t>
            </a:r>
            <a:r>
              <a:rPr lang="en-US" dirty="0" err="1"/>
              <a:t>obișnuit</a:t>
            </a:r>
            <a:r>
              <a:rPr lang="en-US" dirty="0"/>
              <a:t> </a:t>
            </a:r>
            <a:r>
              <a:rPr lang="en-US" dirty="0" err="1"/>
              <a:t>pentru</a:t>
            </a:r>
            <a:r>
              <a:rPr lang="en-US" dirty="0"/>
              <a:t> a </a:t>
            </a:r>
            <a:r>
              <a:rPr lang="en-US" dirty="0" err="1"/>
              <a:t>implementa</a:t>
            </a:r>
            <a:r>
              <a:rPr lang="en-US" dirty="0"/>
              <a:t> </a:t>
            </a:r>
            <a:r>
              <a:rPr lang="en-US" dirty="0" err="1"/>
              <a:t>interfețe</a:t>
            </a:r>
            <a:r>
              <a:rPr lang="en-US" dirty="0"/>
              <a:t> cu </a:t>
            </a:r>
            <a:r>
              <a:rPr lang="en-US" dirty="0" err="1"/>
              <a:t>utilizatorul</a:t>
            </a:r>
            <a:r>
              <a:rPr lang="en-US" dirty="0"/>
              <a:t>, date </a:t>
            </a:r>
            <a:r>
              <a:rPr lang="en-US" dirty="0" err="1"/>
              <a:t>și</a:t>
            </a:r>
            <a:r>
              <a:rPr lang="en-US" dirty="0"/>
              <a:t> </a:t>
            </a:r>
            <a:r>
              <a:rPr lang="en-US" dirty="0" err="1"/>
              <a:t>logica</a:t>
            </a:r>
            <a:r>
              <a:rPr lang="en-US" dirty="0"/>
              <a:t> de control. </a:t>
            </a:r>
            <a:r>
              <a:rPr lang="en-US" dirty="0" err="1"/>
              <a:t>Subliniază</a:t>
            </a:r>
            <a:r>
              <a:rPr lang="en-US" dirty="0"/>
              <a:t> o </a:t>
            </a:r>
            <a:r>
              <a:rPr lang="en-US" dirty="0" err="1"/>
              <a:t>separare</a:t>
            </a:r>
            <a:r>
              <a:rPr lang="en-US" dirty="0"/>
              <a:t> </a:t>
            </a:r>
            <a:r>
              <a:rPr lang="en-US" dirty="0" err="1"/>
              <a:t>între</a:t>
            </a:r>
            <a:r>
              <a:rPr lang="en-US" dirty="0"/>
              <a:t> </a:t>
            </a:r>
            <a:r>
              <a:rPr lang="en-US" dirty="0" err="1"/>
              <a:t>logica</a:t>
            </a:r>
            <a:r>
              <a:rPr lang="en-US" dirty="0"/>
              <a:t> de </a:t>
            </a:r>
            <a:r>
              <a:rPr lang="en-US" dirty="0" err="1"/>
              <a:t>afaceri</a:t>
            </a:r>
            <a:r>
              <a:rPr lang="en-US" dirty="0"/>
              <a:t> a software-</a:t>
            </a:r>
            <a:r>
              <a:rPr lang="en-US" dirty="0" err="1"/>
              <a:t>ului</a:t>
            </a:r>
            <a:r>
              <a:rPr lang="en-US" dirty="0"/>
              <a:t> </a:t>
            </a:r>
            <a:r>
              <a:rPr lang="en-US" dirty="0" err="1"/>
              <a:t>și</a:t>
            </a:r>
            <a:r>
              <a:rPr lang="en-US" dirty="0"/>
              <a:t> </a:t>
            </a:r>
            <a:r>
              <a:rPr lang="en-US" dirty="0" err="1"/>
              <a:t>afișaj</a:t>
            </a:r>
            <a:endParaRPr lang="en-US" dirty="0"/>
          </a:p>
          <a:p>
            <a:pPr marL="0" lvl="0" indent="0" algn="l" rtl="0">
              <a:spcBef>
                <a:spcPts val="0"/>
              </a:spcBef>
              <a:spcAft>
                <a:spcPts val="0"/>
              </a:spcAft>
              <a:buNone/>
            </a:pPr>
            <a:r>
              <a:rPr lang="en-US" dirty="0"/>
              <a:t>Entity Framework Core se </a:t>
            </a:r>
            <a:r>
              <a:rPr lang="en-US" dirty="0" err="1"/>
              <a:t>foloseste</a:t>
            </a:r>
            <a:r>
              <a:rPr lang="en-US" dirty="0"/>
              <a:t> de </a:t>
            </a:r>
            <a:r>
              <a:rPr lang="en-US" dirty="0" err="1"/>
              <a:t>modele</a:t>
            </a:r>
            <a:r>
              <a:rPr lang="en-US" dirty="0"/>
              <a:t> </a:t>
            </a:r>
            <a:r>
              <a:rPr lang="en-US" dirty="0" err="1"/>
              <a:t>pentru</a:t>
            </a:r>
            <a:r>
              <a:rPr lang="en-US" dirty="0"/>
              <a:t> a </a:t>
            </a:r>
            <a:r>
              <a:rPr lang="en-US" dirty="0" err="1"/>
              <a:t>crea</a:t>
            </a:r>
            <a:r>
              <a:rPr lang="en-US" dirty="0"/>
              <a:t> </a:t>
            </a:r>
            <a:r>
              <a:rPr lang="en-US" dirty="0" err="1"/>
              <a:t>baza</a:t>
            </a:r>
            <a:r>
              <a:rPr lang="en-US" dirty="0"/>
              <a:t> de date. E o </a:t>
            </a:r>
            <a:r>
              <a:rPr lang="en-US" dirty="0" err="1"/>
              <a:t>metoda</a:t>
            </a:r>
            <a:r>
              <a:rPr lang="en-US" dirty="0"/>
              <a:t> “Code First” care se </a:t>
            </a:r>
            <a:r>
              <a:rPr lang="en-US" dirty="0" err="1"/>
              <a:t>fol</a:t>
            </a:r>
            <a:r>
              <a:rPr lang="en-US" dirty="0"/>
              <a:t> de </a:t>
            </a:r>
            <a:r>
              <a:rPr lang="en-US" dirty="0" err="1"/>
              <a:t>modele</a:t>
            </a:r>
            <a:r>
              <a:rPr lang="en-US" dirty="0"/>
              <a:t> </a:t>
            </a:r>
            <a:r>
              <a:rPr lang="en-US" dirty="0" err="1"/>
              <a:t>si</a:t>
            </a:r>
            <a:r>
              <a:rPr lang="en-US" dirty="0"/>
              <a:t> de un context</a:t>
            </a:r>
          </a:p>
          <a:p>
            <a:pPr marL="0" lvl="0" indent="0" algn="l" rtl="0">
              <a:spcBef>
                <a:spcPts val="0"/>
              </a:spcBef>
              <a:spcAft>
                <a:spcPts val="0"/>
              </a:spcAft>
              <a:buNone/>
            </a:pPr>
            <a:r>
              <a:rPr lang="en-US" dirty="0"/>
              <a:t>Identity: </a:t>
            </a:r>
            <a:r>
              <a:rPr lang="en-US" dirty="0" err="1"/>
              <a:t>pentru</a:t>
            </a:r>
            <a:r>
              <a:rPr lang="en-US" dirty="0"/>
              <a:t> </a:t>
            </a:r>
            <a:r>
              <a:rPr lang="en-US" dirty="0" err="1"/>
              <a:t>conturi</a:t>
            </a:r>
            <a:r>
              <a:rPr lang="en-US" dirty="0"/>
              <a:t>, </a:t>
            </a:r>
            <a:r>
              <a:rPr lang="en-US" dirty="0" err="1"/>
              <a:t>roluri</a:t>
            </a:r>
            <a:r>
              <a:rPr lang="en-US" dirty="0"/>
              <a:t>, </a:t>
            </a:r>
            <a:r>
              <a:rPr lang="en-US" dirty="0" err="1"/>
              <a:t>poate</a:t>
            </a:r>
            <a:r>
              <a:rPr lang="en-US" dirty="0"/>
              <a:t> fi </a:t>
            </a:r>
            <a:r>
              <a:rPr lang="en-US" dirty="0" err="1"/>
              <a:t>editat</a:t>
            </a:r>
            <a:r>
              <a:rPr lang="en-US" dirty="0"/>
              <a:t> </a:t>
            </a:r>
            <a:r>
              <a:rPr lang="en-US" dirty="0" err="1"/>
              <a:t>folosind</a:t>
            </a:r>
            <a:r>
              <a:rPr lang="en-US" dirty="0"/>
              <a:t> scaffolding. Are </a:t>
            </a:r>
            <a:r>
              <a:rPr lang="en-US" dirty="0" err="1"/>
              <a:t>si</a:t>
            </a:r>
            <a:r>
              <a:rPr lang="en-US" dirty="0"/>
              <a:t> Securitate cand se </a:t>
            </a:r>
            <a:r>
              <a:rPr lang="en-US" dirty="0" err="1"/>
              <a:t>salveaza</a:t>
            </a:r>
            <a:r>
              <a:rPr lang="en-US" dirty="0"/>
              <a:t> in BD </a:t>
            </a:r>
            <a:r>
              <a:rPr lang="en-US" dirty="0" err="1"/>
              <a:t>folosind</a:t>
            </a:r>
            <a:r>
              <a:rPr lang="en-US" dirty="0"/>
              <a:t> un Hasher special </a:t>
            </a:r>
            <a:br>
              <a:rPr lang="en-US" dirty="0"/>
            </a:br>
            <a:r>
              <a:rPr lang="en-US" b="0" i="0" dirty="0" err="1">
                <a:solidFill>
                  <a:srgbClr val="E8EAED"/>
                </a:solidFill>
                <a:effectLst/>
                <a:latin typeface="arial" panose="020B0604020202020204" pitchFamily="34" charset="0"/>
              </a:rPr>
              <a:t>În</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criptografie</a:t>
            </a:r>
            <a:r>
              <a:rPr lang="en-US" b="0" i="0" dirty="0">
                <a:solidFill>
                  <a:srgbClr val="E8EAED"/>
                </a:solidFill>
                <a:effectLst/>
                <a:latin typeface="arial" panose="020B0604020202020204" pitchFamily="34" charset="0"/>
              </a:rPr>
              <a:t>, o </a:t>
            </a:r>
            <a:r>
              <a:rPr lang="en-US" b="0" i="0" dirty="0" err="1">
                <a:solidFill>
                  <a:srgbClr val="E8EAED"/>
                </a:solidFill>
                <a:effectLst/>
                <a:latin typeface="arial" panose="020B0604020202020204" pitchFamily="34" charset="0"/>
              </a:rPr>
              <a:t>funcție</a:t>
            </a:r>
            <a:r>
              <a:rPr lang="en-US" b="0" i="0" dirty="0">
                <a:solidFill>
                  <a:srgbClr val="E8EAED"/>
                </a:solidFill>
                <a:effectLst/>
                <a:latin typeface="arial" panose="020B0604020202020204" pitchFamily="34" charset="0"/>
              </a:rPr>
              <a:t> hash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un </a:t>
            </a:r>
            <a:r>
              <a:rPr lang="en-US" b="0" i="0" dirty="0" err="1">
                <a:solidFill>
                  <a:srgbClr val="E8EAED"/>
                </a:solidFill>
                <a:effectLst/>
                <a:latin typeface="arial" panose="020B0604020202020204" pitchFamily="34" charset="0"/>
              </a:rPr>
              <a:t>algoritm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matematic</a:t>
            </a:r>
            <a:r>
              <a:rPr lang="en-US" b="0" i="0" dirty="0">
                <a:solidFill>
                  <a:srgbClr val="E8EAED"/>
                </a:solidFill>
                <a:effectLst/>
                <a:latin typeface="arial" panose="020B0604020202020204" pitchFamily="34" charset="0"/>
              </a:rPr>
              <a:t> care </a:t>
            </a:r>
            <a:r>
              <a:rPr lang="en-US" b="0" i="0" dirty="0" err="1">
                <a:solidFill>
                  <a:srgbClr val="E8EAED"/>
                </a:solidFill>
                <a:effectLst/>
                <a:latin typeface="arial" panose="020B0604020202020204" pitchFamily="34" charset="0"/>
              </a:rPr>
              <a:t>mapează</a:t>
            </a:r>
            <a:r>
              <a:rPr lang="en-US" b="0" i="0" dirty="0">
                <a:solidFill>
                  <a:srgbClr val="E8EAED"/>
                </a:solidFill>
                <a:effectLst/>
                <a:latin typeface="arial" panose="020B0604020202020204" pitchFamily="34" charset="0"/>
              </a:rPr>
              <a:t> date de </a:t>
            </a:r>
            <a:r>
              <a:rPr lang="en-US" b="0" i="0" dirty="0" err="1">
                <a:solidFill>
                  <a:srgbClr val="E8EAED"/>
                </a:solidFill>
                <a:effectLst/>
                <a:latin typeface="arial" panose="020B0604020202020204" pitchFamily="34" charset="0"/>
              </a:rPr>
              <a:t>orice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la un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biți</a:t>
            </a:r>
            <a:r>
              <a:rPr lang="en-US" b="0" i="0" dirty="0">
                <a:solidFill>
                  <a:srgbClr val="E8EAED"/>
                </a:solidFill>
                <a:effectLst/>
                <a:latin typeface="arial" panose="020B0604020202020204" pitchFamily="34" charset="0"/>
              </a:rPr>
              <a:t> de </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Ne </a:t>
            </a:r>
            <a:r>
              <a:rPr lang="en-US" b="0" i="0" dirty="0" err="1">
                <a:solidFill>
                  <a:srgbClr val="E8EAED"/>
                </a:solidFill>
                <a:effectLst/>
                <a:latin typeface="arial" panose="020B0604020202020204" pitchFamily="34" charset="0"/>
              </a:rPr>
              <a:t>putem</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referi</a:t>
            </a:r>
            <a:r>
              <a:rPr lang="en-US" b="0" i="0" dirty="0">
                <a:solidFill>
                  <a:srgbClr val="E8EAED"/>
                </a:solidFill>
                <a:effectLst/>
                <a:latin typeface="arial" panose="020B0604020202020204" pitchFamily="34" charset="0"/>
              </a:rPr>
              <a:t> la </a:t>
            </a:r>
            <a:r>
              <a:rPr lang="en-US" b="0" i="0" dirty="0" err="1">
                <a:solidFill>
                  <a:srgbClr val="E8EAED"/>
                </a:solidFill>
                <a:effectLst/>
                <a:latin typeface="arial" panose="020B0604020202020204" pitchFamily="34" charset="0"/>
              </a:rPr>
              <a:t>funcția</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mesaj</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pur</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simplu</a:t>
            </a:r>
            <a:r>
              <a:rPr lang="en-US" b="0" i="0" dirty="0">
                <a:solidFill>
                  <a:srgbClr val="E8EAED"/>
                </a:solidFill>
                <a:effectLst/>
                <a:latin typeface="arial" panose="020B0604020202020204" pitchFamily="34" charset="0"/>
              </a:rPr>
              <a:t> ca </a:t>
            </a:r>
            <a:r>
              <a:rPr lang="en-US" b="0" i="0" dirty="0" err="1">
                <a:solidFill>
                  <a:srgbClr val="E8EAED"/>
                </a:solidFill>
                <a:effectLst/>
                <a:latin typeface="arial" panose="020B0604020202020204" pitchFamily="34" charset="0"/>
              </a:rPr>
              <a:t>intrare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Ieșirea</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funcției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șir</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dimensiune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fixă</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este</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cunoscută</a:t>
            </a:r>
            <a:r>
              <a:rPr lang="en-US" b="0" i="0" dirty="0">
                <a:solidFill>
                  <a:srgbClr val="E8EAED"/>
                </a:solidFill>
                <a:effectLst/>
                <a:latin typeface="arial" panose="020B0604020202020204" pitchFamily="34" charset="0"/>
              </a:rPr>
              <a:t> sub </a:t>
            </a:r>
            <a:r>
              <a:rPr lang="en-US" b="0" i="0" dirty="0" err="1">
                <a:solidFill>
                  <a:srgbClr val="E8EAED"/>
                </a:solidFill>
                <a:effectLst/>
                <a:latin typeface="arial" panose="020B0604020202020204" pitchFamily="34" charset="0"/>
              </a:rPr>
              <a:t>numele</a:t>
            </a:r>
            <a:r>
              <a:rPr lang="en-US" b="0" i="0" dirty="0">
                <a:solidFill>
                  <a:srgbClr val="E8EAED"/>
                </a:solidFill>
                <a:effectLst/>
                <a:latin typeface="arial" panose="020B0604020202020204" pitchFamily="34" charset="0"/>
              </a:rPr>
              <a:t> de hash </a:t>
            </a:r>
            <a:r>
              <a:rPr lang="en-US" b="0" i="0" dirty="0" err="1">
                <a:solidFill>
                  <a:srgbClr val="E8EAED"/>
                </a:solidFill>
                <a:effectLst/>
                <a:latin typeface="arial" panose="020B0604020202020204" pitchFamily="34" charset="0"/>
              </a:rPr>
              <a:t>sau</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rezumat</a:t>
            </a:r>
            <a:r>
              <a:rPr lang="en-US" b="0" i="0" dirty="0">
                <a:solidFill>
                  <a:srgbClr val="E8EAED"/>
                </a:solidFill>
                <a:effectLst/>
                <a:latin typeface="arial" panose="020B0604020202020204" pitchFamily="34" charset="0"/>
              </a:rPr>
              <a:t> de </a:t>
            </a:r>
            <a:r>
              <a:rPr lang="en-US" b="0" i="0" dirty="0" err="1">
                <a:solidFill>
                  <a:srgbClr val="E8EAED"/>
                </a:solidFill>
                <a:effectLst/>
                <a:latin typeface="arial" panose="020B0604020202020204" pitchFamily="34" charset="0"/>
              </a:rPr>
              <a:t>mesaje</a:t>
            </a:r>
            <a:r>
              <a:rPr lang="en-US" b="0" i="0" dirty="0">
                <a:solidFill>
                  <a:srgbClr val="E8EAED"/>
                </a:solidFill>
                <a:effectLst/>
                <a:latin typeface="arial" panose="020B0604020202020204" pitchFamily="34" charset="0"/>
              </a:rPr>
              <a:t>.</a:t>
            </a:r>
          </a:p>
          <a:p>
            <a:pPr marL="0" lvl="0" indent="0" algn="l" rtl="0">
              <a:spcBef>
                <a:spcPts val="0"/>
              </a:spcBef>
              <a:spcAft>
                <a:spcPts val="0"/>
              </a:spcAft>
              <a:buNone/>
            </a:pPr>
            <a:r>
              <a:rPr lang="en-US" b="0" i="0" dirty="0" err="1">
                <a:solidFill>
                  <a:srgbClr val="E8EAED"/>
                </a:solidFill>
                <a:effectLst/>
                <a:latin typeface="arial" panose="020B0604020202020204" pitchFamily="34" charset="0"/>
              </a:rPr>
              <a:t>Encript</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decrypt au input </a:t>
            </a:r>
            <a:r>
              <a:rPr lang="en-US" b="0" i="0" dirty="0" err="1">
                <a:solidFill>
                  <a:srgbClr val="E8EAED"/>
                </a:solidFill>
                <a:effectLst/>
                <a:latin typeface="arial" panose="020B0604020202020204" pitchFamily="34" charset="0"/>
              </a:rPr>
              <a:t>si</a:t>
            </a:r>
            <a:r>
              <a:rPr lang="en-US" b="0" i="0" dirty="0">
                <a:solidFill>
                  <a:srgbClr val="E8EAED"/>
                </a:solidFill>
                <a:effectLst/>
                <a:latin typeface="arial" panose="020B0604020202020204" pitchFamily="34" charset="0"/>
              </a:rPr>
              <a:t> </a:t>
            </a:r>
            <a:r>
              <a:rPr lang="en-US" b="0" i="0" dirty="0" err="1">
                <a:solidFill>
                  <a:srgbClr val="E8EAED"/>
                </a:solidFill>
                <a:effectLst/>
                <a:latin typeface="arial" panose="020B0604020202020204" pitchFamily="34" charset="0"/>
              </a:rPr>
              <a:t>outpt</a:t>
            </a:r>
            <a:r>
              <a:rPr lang="en-US" b="0" i="0" dirty="0">
                <a:solidFill>
                  <a:srgbClr val="E8EAED"/>
                </a:solidFill>
                <a:effectLst/>
                <a:latin typeface="arial" panose="020B0604020202020204" pitchFamily="34" charset="0"/>
              </a:rPr>
              <a:t> tot plain test, hashing nu se </a:t>
            </a:r>
            <a:r>
              <a:rPr lang="en-US" b="0" i="0" dirty="0" err="1">
                <a:solidFill>
                  <a:srgbClr val="E8EAED"/>
                </a:solidFill>
                <a:effectLst/>
                <a:latin typeface="arial" panose="020B0604020202020204" pitchFamily="34" charset="0"/>
              </a:rPr>
              <a:t>intelege</a:t>
            </a:r>
            <a:r>
              <a:rPr lang="en-US" b="0" i="0" dirty="0">
                <a:solidFill>
                  <a:srgbClr val="E8EAED"/>
                </a:solidFill>
                <a:effectLst/>
                <a:latin typeface="arial" panose="020B0604020202020204" pitchFamily="34" charset="0"/>
              </a:rPr>
              <a:t> la output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e7f9c668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Controller are endpoints, </a:t>
            </a:r>
            <a:r>
              <a:rPr lang="en-US" dirty="0" err="1"/>
              <a:t>updateaza</a:t>
            </a:r>
            <a:r>
              <a:rPr lang="en-US" dirty="0"/>
              <a:t> </a:t>
            </a:r>
            <a:r>
              <a:rPr lang="en-US" dirty="0" err="1"/>
              <a:t>fol</a:t>
            </a:r>
            <a:r>
              <a:rPr lang="en-US" dirty="0"/>
              <a:t> </a:t>
            </a:r>
            <a:r>
              <a:rPr lang="en-US" dirty="0" err="1"/>
              <a:t>viewmodel</a:t>
            </a:r>
            <a:endParaRPr lang="en-US" dirty="0"/>
          </a:p>
          <a:p>
            <a:pPr marL="0" lvl="0" indent="0" algn="l" rtl="0">
              <a:spcBef>
                <a:spcPts val="0"/>
              </a:spcBef>
              <a:spcAft>
                <a:spcPts val="0"/>
              </a:spcAft>
              <a:buNone/>
            </a:pPr>
            <a:r>
              <a:rPr lang="en-US" dirty="0"/>
              <a:t>Validation </a:t>
            </a:r>
            <a:r>
              <a:rPr lang="en-US" dirty="0" err="1"/>
              <a:t>pentru</a:t>
            </a:r>
            <a:r>
              <a:rPr lang="en-US" dirty="0"/>
              <a:t> required, </a:t>
            </a:r>
            <a:r>
              <a:rPr lang="en-US" dirty="0" err="1"/>
              <a:t>ModelState</a:t>
            </a:r>
            <a:r>
              <a:rPr lang="en-US" dirty="0"/>
              <a:t> </a:t>
            </a:r>
            <a:r>
              <a:rPr lang="en-US" dirty="0" err="1"/>
              <a:t>verifica</a:t>
            </a:r>
            <a:r>
              <a:rPr lang="en-US" dirty="0"/>
              <a:t> </a:t>
            </a:r>
            <a:r>
              <a:rPr lang="en-US" dirty="0" err="1"/>
              <a:t>daca</a:t>
            </a:r>
            <a:r>
              <a:rPr lang="en-US" dirty="0"/>
              <a:t> e </a:t>
            </a:r>
            <a:r>
              <a:rPr lang="en-US" dirty="0" err="1"/>
              <a:t>primim</a:t>
            </a:r>
            <a:r>
              <a:rPr lang="en-US" dirty="0"/>
              <a:t> </a:t>
            </a:r>
            <a:r>
              <a:rPr lang="en-US" dirty="0" err="1"/>
              <a:t>este</a:t>
            </a:r>
            <a:r>
              <a:rPr lang="en-US" dirty="0"/>
              <a:t> valid </a:t>
            </a:r>
            <a:r>
              <a:rPr lang="en-US" dirty="0" err="1"/>
              <a:t>sau</a:t>
            </a:r>
            <a:r>
              <a:rPr lang="en-US" dirty="0"/>
              <a:t> </a:t>
            </a:r>
            <a:r>
              <a:rPr lang="en-US" dirty="0" err="1"/>
              <a:t>complet</a:t>
            </a:r>
            <a:r>
              <a:rPr lang="en-US" dirty="0"/>
              <a:t> </a:t>
            </a:r>
            <a:r>
              <a:rPr lang="en-US" dirty="0" err="1"/>
              <a:t>folosind</a:t>
            </a:r>
            <a:r>
              <a:rPr lang="en-US" dirty="0"/>
              <a:t> </a:t>
            </a:r>
            <a:r>
              <a:rPr lang="en-US" dirty="0" err="1"/>
              <a:t>ce</a:t>
            </a:r>
            <a:r>
              <a:rPr lang="en-US" dirty="0"/>
              <a:t> e in </a:t>
            </a:r>
            <a:r>
              <a:rPr lang="en-US" dirty="0" err="1"/>
              <a:t>acolo</a:t>
            </a:r>
            <a:r>
              <a:rPr lang="en-US" dirty="0"/>
              <a:t> in </a:t>
            </a:r>
            <a:r>
              <a:rPr lang="en-US" dirty="0" err="1"/>
              <a:t>ViewModel</a:t>
            </a:r>
            <a:r>
              <a:rPr lang="en-US" dirty="0"/>
              <a:t>: </a:t>
            </a:r>
            <a:r>
              <a:rPr lang="en-US" dirty="0" err="1"/>
              <a:t>daca</a:t>
            </a:r>
            <a:r>
              <a:rPr lang="en-US" dirty="0"/>
              <a:t> email e required, </a:t>
            </a:r>
            <a:r>
              <a:rPr lang="en-US" dirty="0" err="1"/>
              <a:t>modelstateo</a:t>
            </a:r>
            <a:r>
              <a:rPr lang="en-US" dirty="0"/>
              <a:t> </a:t>
            </a:r>
            <a:r>
              <a:rPr lang="en-US" dirty="0" err="1"/>
              <a:t>sa</a:t>
            </a:r>
            <a:r>
              <a:rPr lang="en-US" dirty="0"/>
              <a:t> fie invalid cu un </a:t>
            </a:r>
            <a:r>
              <a:rPr lang="en-US" dirty="0" err="1"/>
              <a:t>numar</a:t>
            </a:r>
            <a:r>
              <a:rPr lang="en-US" dirty="0"/>
              <a:t> null</a:t>
            </a:r>
          </a:p>
          <a:p>
            <a:pPr marL="0" lvl="0" indent="0" algn="l" rtl="0">
              <a:spcBef>
                <a:spcPts val="0"/>
              </a:spcBef>
              <a:spcAft>
                <a:spcPts val="0"/>
              </a:spcAft>
              <a:buNone/>
            </a:pPr>
            <a:r>
              <a:rPr lang="en-US" dirty="0"/>
              <a:t>Validation </a:t>
            </a:r>
            <a:r>
              <a:rPr lang="en-US" dirty="0" err="1"/>
              <a:t>poate</a:t>
            </a:r>
            <a:r>
              <a:rPr lang="en-US" dirty="0"/>
              <a:t> fi create </a:t>
            </a:r>
            <a:r>
              <a:rPr lang="en-US" dirty="0" err="1"/>
              <a:t>si</a:t>
            </a:r>
            <a:r>
              <a:rPr lang="en-US" dirty="0"/>
              <a:t> custom </a:t>
            </a:r>
            <a:r>
              <a:rPr lang="en-US" dirty="0" err="1"/>
              <a:t>sau</a:t>
            </a:r>
            <a:r>
              <a:rPr lang="en-US" dirty="0"/>
              <a:t> </a:t>
            </a:r>
            <a:r>
              <a:rPr lang="en-US" dirty="0" err="1"/>
              <a:t>diferit</a:t>
            </a:r>
            <a:r>
              <a:rPr lang="en-US" dirty="0"/>
              <a:t> gen “email” </a:t>
            </a:r>
            <a:r>
              <a:rPr lang="en-US" dirty="0" err="1"/>
              <a:t>sau</a:t>
            </a:r>
            <a:r>
              <a:rPr lang="en-US" dirty="0"/>
              <a:t> “phone number”</a:t>
            </a:r>
            <a:endParaRPr dirty="0"/>
          </a:p>
        </p:txBody>
      </p:sp>
    </p:spTree>
    <p:extLst>
      <p:ext uri="{BB962C8B-B14F-4D97-AF65-F5344CB8AC3E}">
        <p14:creationId xmlns:p14="http://schemas.microsoft.com/office/powerpoint/2010/main" val="15210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err="1"/>
              <a:t>Interfata</a:t>
            </a:r>
            <a:r>
              <a:rPr lang="en-US" noProof="0" dirty="0"/>
              <a:t>: </a:t>
            </a:r>
            <a:r>
              <a:rPr lang="ro-RO" dirty="0"/>
              <a:t>tip abstract care este folosit pentru a descrie un comportament pe care clasele trebuie să îl implementeze</a:t>
            </a:r>
            <a:r>
              <a:rPr lang="en-US" dirty="0"/>
              <a:t>, are </a:t>
            </a:r>
            <a:r>
              <a:rPr lang="en-US" dirty="0" err="1"/>
              <a:t>doar</a:t>
            </a:r>
            <a:r>
              <a:rPr lang="en-US" dirty="0"/>
              <a:t> </a:t>
            </a:r>
            <a:r>
              <a:rPr lang="en-US" dirty="0" err="1"/>
              <a:t>numele</a:t>
            </a:r>
            <a:r>
              <a:rPr lang="en-US" dirty="0"/>
              <a:t> </a:t>
            </a:r>
            <a:r>
              <a:rPr lang="en-US" dirty="0" err="1"/>
              <a:t>functiilor</a:t>
            </a:r>
            <a:r>
              <a:rPr lang="en-US" dirty="0"/>
              <a:t>, nu </a:t>
            </a:r>
            <a:r>
              <a:rPr lang="en-US" dirty="0" err="1"/>
              <a:t>si</a:t>
            </a:r>
            <a:r>
              <a:rPr lang="en-US" dirty="0"/>
              <a:t> body </a:t>
            </a:r>
            <a:r>
              <a:rPr lang="en-US" dirty="0" err="1"/>
              <a:t>ul</a:t>
            </a:r>
            <a:r>
              <a:rPr lang="en-US" dirty="0"/>
              <a:t> </a:t>
            </a:r>
            <a:r>
              <a:rPr lang="en-US" dirty="0" err="1"/>
              <a:t>acestora</a:t>
            </a:r>
            <a:endParaRPr lang="en-US" noProof="0" dirty="0"/>
          </a:p>
          <a:p>
            <a:pPr marL="0" lvl="0" indent="0" algn="l" rtl="0">
              <a:spcBef>
                <a:spcPts val="0"/>
              </a:spcBef>
              <a:spcAft>
                <a:spcPts val="0"/>
              </a:spcAft>
              <a:buNone/>
            </a:pPr>
            <a:r>
              <a:rPr lang="ro-RO" noProof="0" dirty="0" err="1"/>
              <a:t>Repository</a:t>
            </a:r>
            <a:r>
              <a:rPr lang="ro-RO" noProof="0" dirty="0"/>
              <a:t> Design Pattern acționează ca intermediar sau strat mijlociu între restul aplicației și logica de acces la date. Aceasta înseamnă că un model de depozit izolează tot codul de acces la date de restul aplicației</a:t>
            </a:r>
          </a:p>
          <a:p>
            <a:pPr marL="0" lvl="0" indent="0" algn="l" rtl="0">
              <a:spcBef>
                <a:spcPts val="0"/>
              </a:spcBef>
              <a:spcAft>
                <a:spcPts val="0"/>
              </a:spcAft>
              <a:buNone/>
            </a:pPr>
            <a:r>
              <a:rPr lang="ro-RO" noProof="0" dirty="0"/>
              <a:t>Serviciile sunt folosite in controller prin folosirea principiului 5 de SOLID, </a:t>
            </a:r>
            <a:r>
              <a:rPr lang="ro-RO" noProof="0" dirty="0" err="1"/>
              <a:t>dependency</a:t>
            </a:r>
            <a:r>
              <a:rPr lang="ro-RO" noProof="0" dirty="0"/>
              <a:t> </a:t>
            </a:r>
            <a:r>
              <a:rPr lang="ro-RO" noProof="0" dirty="0" err="1"/>
              <a:t>injection</a:t>
            </a:r>
            <a:r>
              <a:rPr lang="ro-RO" noProof="0" dirty="0"/>
              <a:t>: clasele </a:t>
            </a:r>
            <a:r>
              <a:rPr lang="ro-RO" b="0" i="0" noProof="0" dirty="0">
                <a:solidFill>
                  <a:srgbClr val="000000"/>
                </a:solidFill>
                <a:effectLst/>
                <a:latin typeface="Nunito" panose="020B0604020202020204" pitchFamily="2" charset="0"/>
              </a:rPr>
              <a:t>depind de </a:t>
            </a:r>
            <a:r>
              <a:rPr lang="ro-RO" b="0" i="0" noProof="0" dirty="0" err="1">
                <a:solidFill>
                  <a:srgbClr val="000000"/>
                </a:solidFill>
                <a:effectLst/>
                <a:latin typeface="Nunito" panose="020B0604020202020204" pitchFamily="2" charset="0"/>
              </a:rPr>
              <a:t>abastractizari</a:t>
            </a:r>
            <a:r>
              <a:rPr lang="ro-RO" b="0" i="0" noProof="0" dirty="0">
                <a:solidFill>
                  <a:srgbClr val="000000"/>
                </a:solidFill>
                <a:effectLst/>
                <a:latin typeface="Nunito" panose="020B0604020202020204" pitchFamily="2" charset="0"/>
              </a:rPr>
              <a:t> are altor clase, nu de alte clase concrete</a:t>
            </a:r>
            <a:endParaRPr lang="en-US" b="0" i="0" noProof="0" dirty="0">
              <a:solidFill>
                <a:srgbClr val="000000"/>
              </a:solidFill>
              <a:effectLst/>
              <a:latin typeface="Nunito" panose="020B0604020202020204" pitchFamily="2" charset="0"/>
            </a:endParaRPr>
          </a:p>
          <a:p>
            <a:pPr marL="0" lvl="0" indent="0" algn="l" rtl="0">
              <a:spcBef>
                <a:spcPts val="0"/>
              </a:spcBef>
              <a:spcAft>
                <a:spcPts val="0"/>
              </a:spcAft>
              <a:buNone/>
            </a:pPr>
            <a:r>
              <a:rPr lang="ro-RO" noProof="0" dirty="0"/>
              <a:t>data </a:t>
            </a:r>
            <a:r>
              <a:rPr lang="ro-RO" noProof="0" dirty="0" err="1"/>
              <a:t>access</a:t>
            </a:r>
            <a:r>
              <a:rPr lang="ro-RO" noProof="0" dirty="0"/>
              <a:t> </a:t>
            </a:r>
            <a:r>
              <a:rPr lang="ro-RO" noProof="0" dirty="0" err="1"/>
              <a:t>contine</a:t>
            </a:r>
            <a:r>
              <a:rPr lang="ro-RO" noProof="0" dirty="0"/>
              <a:t> </a:t>
            </a:r>
            <a:r>
              <a:rPr lang="ro-RO" noProof="0" dirty="0" err="1"/>
              <a:t>repositories</a:t>
            </a:r>
            <a:r>
              <a:rPr lang="ro-RO" noProof="0" dirty="0"/>
              <a:t> care sunt folosite ca un nivel de abstractizare intre baza de date si logica </a:t>
            </a:r>
            <a:r>
              <a:rPr lang="ro-RO" noProof="0" dirty="0" err="1"/>
              <a:t>aplicatiei</a:t>
            </a:r>
            <a:endParaRPr lang="ro-RO"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Facem</a:t>
            </a:r>
            <a:r>
              <a:rPr lang="en-US" dirty="0"/>
              <a:t> deploy pe cloud, nu </a:t>
            </a:r>
            <a:r>
              <a:rPr lang="en-US" dirty="0" err="1"/>
              <a:t>mai</a:t>
            </a:r>
            <a:r>
              <a:rPr lang="en-US" dirty="0"/>
              <a:t> </a:t>
            </a:r>
            <a:r>
              <a:rPr lang="en-US" dirty="0" err="1"/>
              <a:t>este</a:t>
            </a:r>
            <a:r>
              <a:rPr lang="en-US" dirty="0"/>
              <a:t> pc dependent, uptime de 99.9998%, </a:t>
            </a:r>
            <a:r>
              <a:rPr lang="en-US" dirty="0" err="1"/>
              <a:t>depinzand</a:t>
            </a:r>
            <a:r>
              <a:rPr lang="en-US" dirty="0"/>
              <a:t> de </a:t>
            </a:r>
            <a:r>
              <a:rPr lang="en-US" dirty="0" err="1"/>
              <a:t>ce</a:t>
            </a:r>
            <a:r>
              <a:rPr lang="en-US" dirty="0"/>
              <a:t> tip de </a:t>
            </a:r>
            <a:r>
              <a:rPr lang="en-US" dirty="0" err="1"/>
              <a:t>serviciu</a:t>
            </a:r>
            <a:r>
              <a:rPr lang="en-US" dirty="0"/>
              <a:t> </a:t>
            </a:r>
            <a:r>
              <a:rPr lang="en-US" dirty="0" err="1"/>
              <a:t>este</a:t>
            </a:r>
            <a:r>
              <a:rPr lang="en-US" dirty="0"/>
              <a:t> </a:t>
            </a:r>
            <a:r>
              <a:rPr lang="en-US" dirty="0" err="1"/>
              <a:t>platit</a:t>
            </a:r>
            <a:endParaRPr lang="en-US" dirty="0"/>
          </a:p>
          <a:p>
            <a:r>
              <a:rPr lang="en-US" dirty="0"/>
              <a:t>Active directory: </a:t>
            </a:r>
            <a:r>
              <a:rPr lang="en-US" dirty="0" err="1"/>
              <a:t>folosit</a:t>
            </a:r>
            <a:r>
              <a:rPr lang="en-US" dirty="0"/>
              <a:t> </a:t>
            </a:r>
            <a:r>
              <a:rPr lang="en-US" dirty="0" err="1"/>
              <a:t>pentru</a:t>
            </a:r>
            <a:r>
              <a:rPr lang="en-US" dirty="0"/>
              <a:t> </a:t>
            </a:r>
            <a:r>
              <a:rPr lang="en-US" dirty="0" err="1"/>
              <a:t>stocare</a:t>
            </a:r>
            <a:r>
              <a:rPr lang="en-US" dirty="0"/>
              <a:t> de </a:t>
            </a:r>
            <a:r>
              <a:rPr lang="en-US" dirty="0" err="1"/>
              <a:t>conturi</a:t>
            </a:r>
            <a:r>
              <a:rPr lang="en-US" dirty="0"/>
              <a:t> </a:t>
            </a:r>
            <a:r>
              <a:rPr lang="en-US" dirty="0" err="1"/>
              <a:t>si</a:t>
            </a:r>
            <a:r>
              <a:rPr lang="en-US" dirty="0"/>
              <a:t> </a:t>
            </a:r>
            <a:r>
              <a:rPr lang="en-US" dirty="0" err="1"/>
              <a:t>roluri</a:t>
            </a:r>
            <a:r>
              <a:rPr lang="en-US" dirty="0"/>
              <a:t> </a:t>
            </a:r>
            <a:r>
              <a:rPr lang="en-US" dirty="0" err="1"/>
              <a:t>pentru</a:t>
            </a:r>
            <a:r>
              <a:rPr lang="en-US" dirty="0"/>
              <a:t> </a:t>
            </a:r>
            <a:r>
              <a:rPr lang="en-US" dirty="0" err="1"/>
              <a:t>fiecare</a:t>
            </a:r>
            <a:r>
              <a:rPr lang="en-US" dirty="0"/>
              <a:t> user</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App service plan: </a:t>
            </a:r>
            <a:r>
              <a:rPr lang="en-US" sz="1800" b="0" i="0" u="none" strike="noStrike" baseline="0" dirty="0" err="1">
                <a:solidFill>
                  <a:srgbClr val="000000"/>
                </a:solidFill>
                <a:latin typeface="Times New Roman" panose="02020603050405020304" pitchFamily="18" charset="0"/>
              </a:rPr>
              <a:t>defineste</a:t>
            </a:r>
            <a:r>
              <a:rPr lang="en-US" sz="1800" b="0" i="0" u="none" strike="noStrike" baseline="0" dirty="0">
                <a:solidFill>
                  <a:srgbClr val="000000"/>
                </a:solidFill>
                <a:latin typeface="Times New Roman" panose="02020603050405020304" pitchFamily="18" charset="0"/>
              </a:rPr>
              <a:t> un set de </a:t>
            </a:r>
            <a:r>
              <a:rPr lang="en-US" sz="1800" b="0" i="0" u="none" strike="noStrike" baseline="0" dirty="0" err="1">
                <a:solidFill>
                  <a:srgbClr val="000000"/>
                </a:solidFill>
                <a:latin typeface="Times New Roman" panose="02020603050405020304" pitchFamily="18" charset="0"/>
              </a:rPr>
              <a:t>resurse</a:t>
            </a:r>
            <a:r>
              <a:rPr lang="en-US" sz="1800" b="0" i="0" u="none" strike="noStrike" baseline="0" dirty="0">
                <a:solidFill>
                  <a:srgbClr val="000000"/>
                </a:solidFill>
                <a:latin typeface="Times New Roman" panose="02020603050405020304" pitchFamily="18" charset="0"/>
              </a:rPr>
              <a:t> care sunt </a:t>
            </a:r>
            <a:r>
              <a:rPr lang="en-US" sz="1800" b="0" i="0" u="none" strike="noStrike" baseline="0" dirty="0" err="1">
                <a:solidFill>
                  <a:srgbClr val="000000"/>
                </a:solidFill>
                <a:latin typeface="Times New Roman" panose="02020603050405020304" pitchFamily="18" charset="0"/>
              </a:rPr>
              <a:t>asignate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către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aplicația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respectiva</a:t>
            </a:r>
            <a:r>
              <a:rPr lang="en-US" sz="1800" b="0" i="0" u="none" strike="noStrike" baseline="0" dirty="0">
                <a:solidFill>
                  <a:srgbClr val="000000"/>
                </a:solidFill>
                <a:latin typeface="Times New Roman" panose="02020603050405020304" pitchFamily="18" charset="0"/>
              </a:rPr>
              <a:t>, care se </a:t>
            </a:r>
            <a:r>
              <a:rPr lang="en-US" sz="1800" b="0" i="0" u="none" strike="noStrike" baseline="0" dirty="0" err="1">
                <a:solidFill>
                  <a:srgbClr val="000000"/>
                </a:solidFill>
                <a:latin typeface="Times New Roman" panose="02020603050405020304" pitchFamily="18" charset="0"/>
              </a:rPr>
              <a:t>plătesc</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pentru</a:t>
            </a:r>
            <a:r>
              <a:rPr lang="en-US" sz="1800" b="0" i="0" u="none" strike="noStrike" baseline="0" dirty="0">
                <a:solidFill>
                  <a:srgbClr val="000000"/>
                </a:solidFill>
                <a:latin typeface="Times New Roman" panose="02020603050405020304" pitchFamily="18" charset="0"/>
              </a:rPr>
              <a:t> ca </a:t>
            </a:r>
            <a:r>
              <a:rPr lang="en-US" sz="1800" b="0" i="0" u="none" strike="noStrike" baseline="0" dirty="0" err="1">
                <a:solidFill>
                  <a:srgbClr val="000000"/>
                </a:solidFill>
                <a:latin typeface="Times New Roman" panose="02020603050405020304" pitchFamily="18" charset="0"/>
              </a:rPr>
              <a:t>aceasta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ruleze</a:t>
            </a:r>
            <a:r>
              <a:rPr lang="en-US" sz="1800" b="0" i="0" u="none" strike="noStrike" baseline="0" dirty="0">
                <a:solidFill>
                  <a:srgbClr val="000000"/>
                </a:solidFill>
                <a:latin typeface="Times New Roman" panose="02020603050405020304" pitchFamily="18" charset="0"/>
              </a:rPr>
              <a:t> pe cloud. </a:t>
            </a:r>
          </a:p>
          <a:p>
            <a:endParaRPr lang="en-US" dirty="0"/>
          </a:p>
        </p:txBody>
      </p:sp>
    </p:spTree>
    <p:extLst>
      <p:ext uri="{BB962C8B-B14F-4D97-AF65-F5344CB8AC3E}">
        <p14:creationId xmlns:p14="http://schemas.microsoft.com/office/powerpoint/2010/main" val="98930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e7f9c668d6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e7f9c668d6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60" name="Google Shape;360;p20"/>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1" name="Google Shape;361;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1" r:id="rId7"/>
    <p:sldLayoutId id="2147483666"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62163" y="1513089"/>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Proiect</a:t>
            </a:r>
            <a:r>
              <a:rPr lang="en" dirty="0"/>
              <a:t> </a:t>
            </a:r>
            <a:r>
              <a:rPr lang="en" dirty="0">
                <a:solidFill>
                  <a:schemeClr val="accent2"/>
                </a:solidFill>
              </a:rPr>
              <a:t>‘</a:t>
            </a:r>
            <a:r>
              <a:rPr lang="en" dirty="0">
                <a:solidFill>
                  <a:srgbClr val="92D050"/>
                </a:solidFill>
              </a:rPr>
              <a:t>Licenta</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6012728" y="603793"/>
            <a:ext cx="3489291"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Popescu Alexandru-Iulian</a:t>
            </a:r>
            <a:endParaRPr sz="1600" dirty="0"/>
          </a:p>
        </p:txBody>
      </p:sp>
      <p:sp>
        <p:nvSpPr>
          <p:cNvPr id="461" name="Google Shape;461;p27"/>
          <p:cNvSpPr txBox="1">
            <a:spLocks noGrp="1"/>
          </p:cNvSpPr>
          <p:nvPr>
            <p:ph type="subTitle" idx="2"/>
          </p:nvPr>
        </p:nvSpPr>
        <p:spPr>
          <a:xfrm>
            <a:off x="1600863" y="2128739"/>
            <a:ext cx="7272668" cy="13054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ro-RO" sz="2400" dirty="0">
                <a:solidFill>
                  <a:schemeClr val="accent1"/>
                </a:solidFill>
              </a:rPr>
              <a:t>Platforma</a:t>
            </a:r>
            <a:r>
              <a:rPr lang="en-US" sz="2400" dirty="0">
                <a:solidFill>
                  <a:schemeClr val="accent1"/>
                </a:solidFill>
              </a:rPr>
              <a:t> </a:t>
            </a:r>
            <a:r>
              <a:rPr lang="en-US" sz="2400" dirty="0" err="1">
                <a:solidFill>
                  <a:schemeClr val="accent1"/>
                </a:solidFill>
              </a:rPr>
              <a:t>pentru</a:t>
            </a:r>
            <a:r>
              <a:rPr lang="en-US" sz="2400" dirty="0">
                <a:solidFill>
                  <a:schemeClr val="accent1"/>
                </a:solidFill>
              </a:rPr>
              <a:t> </a:t>
            </a:r>
            <a:r>
              <a:rPr lang="en-US" sz="2400" dirty="0" err="1">
                <a:solidFill>
                  <a:srgbClr val="92D050"/>
                </a:solidFill>
              </a:rPr>
              <a:t>intermedierea</a:t>
            </a:r>
            <a:r>
              <a:rPr lang="en-US" sz="2400" dirty="0">
                <a:solidFill>
                  <a:schemeClr val="accent1"/>
                </a:solidFill>
              </a:rPr>
              <a:t> </a:t>
            </a:r>
            <a:r>
              <a:rPr lang="en-US" sz="2400" dirty="0" err="1">
                <a:solidFill>
                  <a:schemeClr val="bg1"/>
                </a:solidFill>
              </a:rPr>
              <a:t>activităților</a:t>
            </a:r>
            <a:r>
              <a:rPr lang="en-US" sz="2400" dirty="0">
                <a:solidFill>
                  <a:schemeClr val="accent1"/>
                </a:solidFill>
              </a:rPr>
              <a:t> de </a:t>
            </a:r>
            <a:r>
              <a:rPr lang="en-US" sz="2400" dirty="0" err="1">
                <a:solidFill>
                  <a:schemeClr val="accent1"/>
                </a:solidFill>
              </a:rPr>
              <a:t>curierat</a:t>
            </a:r>
            <a:r>
              <a:rPr lang="en-US" sz="2400" dirty="0">
                <a:solidFill>
                  <a:schemeClr val="accent1"/>
                </a:solidFill>
              </a:rPr>
              <a:t> </a:t>
            </a:r>
            <a:r>
              <a:rPr lang="ro-RO" sz="2400" dirty="0">
                <a:solidFill>
                  <a:schemeClr val="accent1"/>
                </a:solidFill>
              </a:rPr>
              <a:t>folosind</a:t>
            </a:r>
            <a:r>
              <a:rPr lang="en-US" sz="2400" dirty="0">
                <a:solidFill>
                  <a:schemeClr val="accent1"/>
                </a:solidFill>
              </a:rPr>
              <a:t> </a:t>
            </a:r>
            <a:r>
              <a:rPr lang="en-US" sz="2400" dirty="0" err="1">
                <a:solidFill>
                  <a:schemeClr val="accent1"/>
                </a:solidFill>
              </a:rPr>
              <a:t>tehnologiile</a:t>
            </a:r>
            <a:r>
              <a:rPr lang="en-US" sz="2400" dirty="0">
                <a:solidFill>
                  <a:schemeClr val="accent1"/>
                </a:solidFill>
              </a:rPr>
              <a:t> </a:t>
            </a:r>
            <a:r>
              <a:rPr lang="en-US" sz="2400" dirty="0">
                <a:solidFill>
                  <a:srgbClr val="92D050"/>
                </a:solidFill>
              </a:rPr>
              <a:t>Cloud</a:t>
            </a:r>
            <a:r>
              <a:rPr lang="en" sz="2400" dirty="0">
                <a:solidFill>
                  <a:schemeClr val="accent6"/>
                </a:solidFill>
              </a:rPr>
              <a:t>] </a:t>
            </a:r>
            <a:endParaRPr sz="2400" dirty="0">
              <a:solidFill>
                <a:schemeClr val="accent6"/>
              </a:solidFill>
            </a:endParaRPr>
          </a:p>
        </p:txBody>
      </p:sp>
      <p:grpSp>
        <p:nvGrpSpPr>
          <p:cNvPr id="462" name="Google Shape;462;p27"/>
          <p:cNvGrpSpPr/>
          <p:nvPr/>
        </p:nvGrpSpPr>
        <p:grpSpPr>
          <a:xfrm>
            <a:off x="1462163" y="1935216"/>
            <a:ext cx="506100" cy="1915374"/>
            <a:chOff x="1413525" y="1566377"/>
            <a:chExt cx="506100" cy="2561874"/>
          </a:xfrm>
        </p:grpSpPr>
        <p:cxnSp>
          <p:nvCxnSpPr>
            <p:cNvPr id="463" name="Google Shape;463;p27"/>
            <p:cNvCxnSpPr/>
            <p:nvPr/>
          </p:nvCxnSpPr>
          <p:spPr>
            <a:xfrm>
              <a:off x="1552225" y="1566377"/>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481751"/>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1" name="TextBox 10">
            <a:extLst>
              <a:ext uri="{FF2B5EF4-FFF2-40B4-BE49-F238E27FC236}">
                <a16:creationId xmlns:a16="http://schemas.microsoft.com/office/drawing/2014/main" id="{0D60004F-5A7E-C4D3-5295-83DCFDD9784E}"/>
              </a:ext>
            </a:extLst>
          </p:cNvPr>
          <p:cNvSpPr txBox="1"/>
          <p:nvPr/>
        </p:nvSpPr>
        <p:spPr>
          <a:xfrm>
            <a:off x="2280025" y="4161829"/>
            <a:ext cx="5603725" cy="369332"/>
          </a:xfrm>
          <a:prstGeom prst="rect">
            <a:avLst/>
          </a:prstGeom>
          <a:noFill/>
        </p:spPr>
        <p:txBody>
          <a:bodyPr wrap="square">
            <a:spAutoFit/>
          </a:bodyPr>
          <a:lstStyle/>
          <a:p>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SBORA MIHAI-CĂTĂLIN (Șef </a:t>
            </a:r>
            <a:r>
              <a:rPr lang="ro-RO" sz="18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lucr.dr.ing</a:t>
            </a:r>
            <a:r>
              <a:rPr lang="ro-RO" sz="18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12" name="Google Shape;459;p27">
            <a:extLst>
              <a:ext uri="{FF2B5EF4-FFF2-40B4-BE49-F238E27FC236}">
                <a16:creationId xmlns:a16="http://schemas.microsoft.com/office/drawing/2014/main" id="{1D7B7818-0A56-3F2E-E36F-7E1559CD4813}"/>
              </a:ext>
            </a:extLst>
          </p:cNvPr>
          <p:cNvSpPr txBox="1">
            <a:spLocks/>
          </p:cNvSpPr>
          <p:nvPr/>
        </p:nvSpPr>
        <p:spPr>
          <a:xfrm>
            <a:off x="4414105" y="3760682"/>
            <a:ext cx="1548907"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1800" b="0" i="0" u="none" strike="noStrike" cap="none">
                <a:solidFill>
                  <a:schemeClr val="accent3"/>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r>
              <a:rPr lang="en-US" sz="1600" dirty="0" err="1"/>
              <a:t>Coordonator</a:t>
            </a:r>
            <a:endParaRPr lang="en-US" sz="1600" dirty="0"/>
          </a:p>
        </p:txBody>
      </p:sp>
      <p:pic>
        <p:nvPicPr>
          <p:cNvPr id="6" name="Picture 5" descr="A picture containing icon&#10;&#10;Description automatically generated">
            <a:extLst>
              <a:ext uri="{FF2B5EF4-FFF2-40B4-BE49-F238E27FC236}">
                <a16:creationId xmlns:a16="http://schemas.microsoft.com/office/drawing/2014/main" id="{09A5269A-9E17-83F6-BC4C-17DCBFFAE517}"/>
              </a:ext>
            </a:extLst>
          </p:cNvPr>
          <p:cNvPicPr>
            <a:picLocks noChangeAspect="1"/>
          </p:cNvPicPr>
          <p:nvPr/>
        </p:nvPicPr>
        <p:blipFill>
          <a:blip r:embed="rId3"/>
          <a:stretch>
            <a:fillRect/>
          </a:stretch>
        </p:blipFill>
        <p:spPr>
          <a:xfrm>
            <a:off x="1943116" y="546975"/>
            <a:ext cx="673818" cy="7906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A7FD182-C328-59D7-1F26-108FA90A633A}"/>
              </a:ext>
            </a:extLst>
          </p:cNvPr>
          <p:cNvSpPr>
            <a:spLocks noGrp="1"/>
          </p:cNvSpPr>
          <p:nvPr>
            <p:ph type="subTitle" idx="1"/>
          </p:nvPr>
        </p:nvSpPr>
        <p:spPr>
          <a:xfrm>
            <a:off x="1121875" y="2210682"/>
            <a:ext cx="4302955" cy="1566300"/>
          </a:xfrm>
        </p:spPr>
        <p:txBody>
          <a:bodyPr/>
          <a:lstStyle/>
          <a:p>
            <a:r>
              <a:rPr lang="ro-RO" dirty="0"/>
              <a:t>- Folosire </a:t>
            </a:r>
            <a:r>
              <a:rPr lang="ro-RO" dirty="0" err="1"/>
              <a:t>gps</a:t>
            </a:r>
            <a:r>
              <a:rPr lang="ro-RO" dirty="0"/>
              <a:t> pentru șofer</a:t>
            </a:r>
          </a:p>
          <a:p>
            <a:pPr marL="139700" indent="0"/>
            <a:r>
              <a:rPr lang="ro-RO" dirty="0"/>
              <a:t>- Integrarea cu </a:t>
            </a:r>
            <a:r>
              <a:rPr lang="ro-RO" dirty="0" err="1"/>
              <a:t>Waze</a:t>
            </a:r>
            <a:endParaRPr lang="ro-RO" dirty="0"/>
          </a:p>
          <a:p>
            <a:pPr marL="139700" indent="0"/>
            <a:r>
              <a:rPr lang="en-US" dirty="0"/>
              <a:t>- </a:t>
            </a:r>
            <a:r>
              <a:rPr lang="ro-RO" dirty="0"/>
              <a:t>CI/CD folosind </a:t>
            </a:r>
            <a:r>
              <a:rPr lang="ro-RO" dirty="0" err="1"/>
              <a:t>Azure</a:t>
            </a:r>
            <a:r>
              <a:rPr lang="ro-RO" dirty="0"/>
              <a:t> </a:t>
            </a:r>
            <a:r>
              <a:rPr lang="ro-RO" dirty="0" err="1"/>
              <a:t>Pipelines</a:t>
            </a:r>
            <a:endParaRPr lang="en-US" dirty="0"/>
          </a:p>
          <a:p>
            <a:pPr marL="139700" indent="0"/>
            <a:r>
              <a:rPr lang="en-US" dirty="0"/>
              <a:t>- Docker</a:t>
            </a:r>
            <a:endParaRPr lang="ro-RO" dirty="0"/>
          </a:p>
          <a:p>
            <a:pPr marL="139700" indent="0"/>
            <a:endParaRPr lang="ro-RO" dirty="0"/>
          </a:p>
          <a:p>
            <a:endParaRPr lang="ro-RO" dirty="0"/>
          </a:p>
        </p:txBody>
      </p:sp>
      <p:sp>
        <p:nvSpPr>
          <p:cNvPr id="3" name="Title 2">
            <a:extLst>
              <a:ext uri="{FF2B5EF4-FFF2-40B4-BE49-F238E27FC236}">
                <a16:creationId xmlns:a16="http://schemas.microsoft.com/office/drawing/2014/main" id="{FE8E348C-1F3A-0B75-C8B9-732E0E7AD538}"/>
              </a:ext>
            </a:extLst>
          </p:cNvPr>
          <p:cNvSpPr>
            <a:spLocks noGrp="1"/>
          </p:cNvSpPr>
          <p:nvPr>
            <p:ph type="title"/>
          </p:nvPr>
        </p:nvSpPr>
        <p:spPr>
          <a:xfrm>
            <a:off x="1121875" y="825901"/>
            <a:ext cx="3817820" cy="1122300"/>
          </a:xfrm>
        </p:spPr>
        <p:txBody>
          <a:bodyPr/>
          <a:lstStyle/>
          <a:p>
            <a:r>
              <a:rPr lang="en-US" dirty="0" err="1"/>
              <a:t>Posibilitati</a:t>
            </a:r>
            <a:r>
              <a:rPr lang="en-US" dirty="0"/>
              <a:t> de </a:t>
            </a:r>
            <a:r>
              <a:rPr lang="en-US" dirty="0" err="1"/>
              <a:t>imbunatatire</a:t>
            </a:r>
            <a:endParaRPr lang="ro-RO" dirty="0"/>
          </a:p>
        </p:txBody>
      </p:sp>
    </p:spTree>
    <p:extLst>
      <p:ext uri="{BB962C8B-B14F-4D97-AF65-F5344CB8AC3E}">
        <p14:creationId xmlns:p14="http://schemas.microsoft.com/office/powerpoint/2010/main" val="91396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6A13C3-B50D-3C94-A848-92FD85562CF0}"/>
              </a:ext>
            </a:extLst>
          </p:cNvPr>
          <p:cNvSpPr>
            <a:spLocks noGrp="1"/>
          </p:cNvSpPr>
          <p:nvPr>
            <p:ph type="title"/>
          </p:nvPr>
        </p:nvSpPr>
        <p:spPr>
          <a:xfrm>
            <a:off x="1817439" y="2010600"/>
            <a:ext cx="5509121" cy="1122300"/>
          </a:xfrm>
        </p:spPr>
        <p:txBody>
          <a:bodyPr/>
          <a:lstStyle/>
          <a:p>
            <a:r>
              <a:rPr lang="ro-RO" dirty="0">
                <a:solidFill>
                  <a:schemeClr val="bg1"/>
                </a:solidFill>
              </a:rPr>
              <a:t>Mulțumesc</a:t>
            </a:r>
            <a:r>
              <a:rPr lang="ro-RO" dirty="0"/>
              <a:t> pentru </a:t>
            </a:r>
            <a:r>
              <a:rPr lang="ro-RO" dirty="0">
                <a:solidFill>
                  <a:schemeClr val="accent1"/>
                </a:solidFill>
              </a:rPr>
              <a:t>atenție</a:t>
            </a:r>
            <a:r>
              <a:rPr lang="ro-RO" dirty="0">
                <a:solidFill>
                  <a:schemeClr val="accent2"/>
                </a:solidFill>
              </a:rPr>
              <a:t>!</a:t>
            </a:r>
          </a:p>
        </p:txBody>
      </p:sp>
    </p:spTree>
    <p:extLst>
      <p:ext uri="{BB962C8B-B14F-4D97-AF65-F5344CB8AC3E}">
        <p14:creationId xmlns:p14="http://schemas.microsoft.com/office/powerpoint/2010/main" val="27687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Descrierea </a:t>
            </a:r>
            <a:r>
              <a:rPr lang="en" dirty="0">
                <a:solidFill>
                  <a:schemeClr val="accent2"/>
                </a:solidFill>
              </a:rPr>
              <a:t>‘Aplicatiei’;</a:t>
            </a:r>
            <a:endParaRPr dirty="0">
              <a:solidFill>
                <a:schemeClr val="accent2"/>
              </a:solidFill>
            </a:endParaRPr>
          </a:p>
        </p:txBody>
      </p:sp>
      <p:sp>
        <p:nvSpPr>
          <p:cNvPr id="472" name="Google Shape;472;p28"/>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accent3"/>
                </a:solidFill>
              </a:rPr>
              <a:t>     </a:t>
            </a:r>
            <a:r>
              <a:rPr lang="en-US" sz="1200" dirty="0" err="1">
                <a:solidFill>
                  <a:schemeClr val="accent3"/>
                </a:solidFill>
              </a:rPr>
              <a:t>Această</a:t>
            </a:r>
            <a:r>
              <a:rPr lang="en-US" sz="1200" dirty="0">
                <a:solidFill>
                  <a:schemeClr val="accent3"/>
                </a:solidFill>
              </a:rPr>
              <a:t> </a:t>
            </a:r>
            <a:r>
              <a:rPr lang="en-US" sz="1200" dirty="0" err="1">
                <a:solidFill>
                  <a:schemeClr val="accent1"/>
                </a:solidFill>
              </a:rPr>
              <a:t>aplicație</a:t>
            </a:r>
            <a:r>
              <a:rPr lang="en-US" sz="1200" dirty="0">
                <a:solidFill>
                  <a:schemeClr val="accent3"/>
                </a:solidFill>
              </a:rPr>
              <a:t>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folosită</a:t>
            </a:r>
            <a:r>
              <a:rPr lang="en-US" sz="1200" dirty="0">
                <a:solidFill>
                  <a:schemeClr val="accent3"/>
                </a:solidFill>
              </a:rPr>
              <a:t> </a:t>
            </a:r>
            <a:r>
              <a:rPr lang="en-US" sz="1200" dirty="0" err="1">
                <a:solidFill>
                  <a:schemeClr val="accent3"/>
                </a:solidFill>
              </a:rPr>
              <a:t>pentru</a:t>
            </a:r>
            <a:r>
              <a:rPr lang="en-US" sz="1200" dirty="0">
                <a:solidFill>
                  <a:schemeClr val="accent3"/>
                </a:solidFill>
              </a:rPr>
              <a:t> </a:t>
            </a:r>
            <a:r>
              <a:rPr lang="en-US" sz="1200" dirty="0" err="1">
                <a:solidFill>
                  <a:schemeClr val="accent3"/>
                </a:solidFill>
              </a:rPr>
              <a:t>gestionarea</a:t>
            </a:r>
            <a:r>
              <a:rPr lang="en-US" sz="1200" dirty="0">
                <a:solidFill>
                  <a:schemeClr val="accent3"/>
                </a:solidFill>
              </a:rPr>
              <a:t> </a:t>
            </a:r>
            <a:r>
              <a:rPr lang="en-US" sz="1200" dirty="0" err="1">
                <a:solidFill>
                  <a:schemeClr val="accent3"/>
                </a:solidFill>
              </a:rPr>
              <a:t>flotei</a:t>
            </a:r>
            <a:r>
              <a:rPr lang="en-US" sz="1200" dirty="0">
                <a:solidFill>
                  <a:schemeClr val="accent3"/>
                </a:solidFill>
              </a:rPr>
              <a:t> care </a:t>
            </a:r>
            <a:r>
              <a:rPr lang="en-US" sz="1200" dirty="0" err="1">
                <a:solidFill>
                  <a:schemeClr val="accent3"/>
                </a:solidFill>
              </a:rPr>
              <a:t>este</a:t>
            </a:r>
            <a:r>
              <a:rPr lang="en-US" sz="1200" dirty="0">
                <a:solidFill>
                  <a:schemeClr val="accent3"/>
                </a:solidFill>
              </a:rPr>
              <a:t> </a:t>
            </a:r>
            <a:r>
              <a:rPr lang="en-US" sz="1200" dirty="0" err="1">
                <a:solidFill>
                  <a:schemeClr val="accent3"/>
                </a:solidFill>
              </a:rPr>
              <a:t>responsabilă</a:t>
            </a:r>
            <a:r>
              <a:rPr lang="en-US" sz="1200" dirty="0">
                <a:solidFill>
                  <a:schemeClr val="accent3"/>
                </a:solidFill>
              </a:rPr>
              <a:t> de </a:t>
            </a:r>
            <a:r>
              <a:rPr lang="en-US" sz="1200" dirty="0" err="1">
                <a:solidFill>
                  <a:schemeClr val="accent3"/>
                </a:solidFill>
              </a:rPr>
              <a:t>procesul</a:t>
            </a:r>
            <a:r>
              <a:rPr lang="en-US" sz="1200" dirty="0">
                <a:solidFill>
                  <a:schemeClr val="accent3"/>
                </a:solidFill>
              </a:rPr>
              <a:t> de </a:t>
            </a:r>
            <a:r>
              <a:rPr lang="en-US" sz="1200" dirty="0" err="1">
                <a:solidFill>
                  <a:schemeClr val="accent3"/>
                </a:solidFill>
              </a:rPr>
              <a:t>livrare</a:t>
            </a:r>
            <a:r>
              <a:rPr lang="en-US" sz="1200" dirty="0">
                <a:solidFill>
                  <a:schemeClr val="accent3"/>
                </a:solidFill>
              </a:rPr>
              <a:t> a </a:t>
            </a:r>
            <a:r>
              <a:rPr lang="en-US" sz="1200" dirty="0" err="1">
                <a:solidFill>
                  <a:schemeClr val="accent1"/>
                </a:solidFill>
              </a:rPr>
              <a:t>comenzii</a:t>
            </a:r>
            <a:r>
              <a:rPr lang="en-US" sz="1200" dirty="0">
                <a:solidFill>
                  <a:schemeClr val="accent3"/>
                </a:solidFill>
              </a:rPr>
              <a:t>, de la management </a:t>
            </a:r>
            <a:r>
              <a:rPr lang="en-US" sz="1200" dirty="0" err="1">
                <a:solidFill>
                  <a:schemeClr val="accent3"/>
                </a:solidFill>
              </a:rPr>
              <a:t>până</a:t>
            </a:r>
            <a:r>
              <a:rPr lang="en-US" sz="1200" dirty="0">
                <a:solidFill>
                  <a:schemeClr val="accent3"/>
                </a:solidFill>
              </a:rPr>
              <a:t> la </a:t>
            </a:r>
            <a:r>
              <a:rPr lang="en-US" sz="1200" dirty="0" err="1">
                <a:solidFill>
                  <a:schemeClr val="accent3"/>
                </a:solidFill>
              </a:rPr>
              <a:t>șoferul</a:t>
            </a:r>
            <a:r>
              <a:rPr lang="en-US" sz="1200" dirty="0">
                <a:solidFill>
                  <a:schemeClr val="accent3"/>
                </a:solidFill>
              </a:rPr>
              <a:t> real pe care </a:t>
            </a:r>
            <a:r>
              <a:rPr lang="en-US" sz="1200" dirty="0" err="1">
                <a:solidFill>
                  <a:schemeClr val="accent3"/>
                </a:solidFill>
              </a:rPr>
              <a:t>îl</a:t>
            </a:r>
            <a:r>
              <a:rPr lang="en-US" sz="1200" dirty="0">
                <a:solidFill>
                  <a:schemeClr val="accent3"/>
                </a:solidFill>
              </a:rPr>
              <a:t> </a:t>
            </a:r>
            <a:r>
              <a:rPr lang="en-US" sz="1200" dirty="0" err="1">
                <a:solidFill>
                  <a:schemeClr val="accent3"/>
                </a:solidFill>
              </a:rPr>
              <a:t>vedeți</a:t>
            </a:r>
            <a:r>
              <a:rPr lang="en-US" sz="1200" dirty="0">
                <a:solidFill>
                  <a:schemeClr val="accent3"/>
                </a:solidFill>
              </a:rPr>
              <a:t> </a:t>
            </a:r>
            <a:r>
              <a:rPr lang="en-US" sz="1200" dirty="0" err="1">
                <a:solidFill>
                  <a:schemeClr val="accent3"/>
                </a:solidFill>
              </a:rPr>
              <a:t>în</a:t>
            </a:r>
            <a:r>
              <a:rPr lang="en-US" sz="1200" dirty="0">
                <a:solidFill>
                  <a:schemeClr val="accent3"/>
                </a:solidFill>
              </a:rPr>
              <a:t> </a:t>
            </a:r>
            <a:r>
              <a:rPr lang="en-US" sz="1200" dirty="0" err="1">
                <a:solidFill>
                  <a:schemeClr val="accent3"/>
                </a:solidFill>
              </a:rPr>
              <a:t>fiecare</a:t>
            </a:r>
            <a:r>
              <a:rPr lang="en-US" sz="1200" dirty="0">
                <a:solidFill>
                  <a:schemeClr val="accent3"/>
                </a:solidFill>
              </a:rPr>
              <a:t> zi.</a:t>
            </a:r>
          </a:p>
          <a:p>
            <a:pPr marL="0" lvl="0" indent="0" rtl="0">
              <a:spcBef>
                <a:spcPts val="0"/>
              </a:spcBef>
              <a:spcAft>
                <a:spcPts val="0"/>
              </a:spcAft>
              <a:buNone/>
            </a:pPr>
            <a:r>
              <a:rPr lang="en-US" sz="1200" dirty="0">
                <a:solidFill>
                  <a:schemeClr val="accent3"/>
                </a:solidFill>
              </a:rPr>
              <a:t>     Se </a:t>
            </a:r>
            <a:r>
              <a:rPr lang="en-US" sz="1200" dirty="0" err="1">
                <a:solidFill>
                  <a:schemeClr val="accent3"/>
                </a:solidFill>
              </a:rPr>
              <a:t>ocupă</a:t>
            </a:r>
            <a:r>
              <a:rPr lang="en-US" sz="1200" dirty="0">
                <a:solidFill>
                  <a:schemeClr val="accent3"/>
                </a:solidFill>
              </a:rPr>
              <a:t> de </a:t>
            </a:r>
            <a:r>
              <a:rPr lang="en-US" sz="1200" dirty="0" err="1">
                <a:solidFill>
                  <a:schemeClr val="accent3"/>
                </a:solidFill>
              </a:rPr>
              <a:t>partea</a:t>
            </a:r>
            <a:r>
              <a:rPr lang="en-US" sz="1200" dirty="0">
                <a:solidFill>
                  <a:schemeClr val="accent3"/>
                </a:solidFill>
              </a:rPr>
              <a:t> </a:t>
            </a:r>
            <a:r>
              <a:rPr lang="en-US" sz="1200" dirty="0" err="1">
                <a:solidFill>
                  <a:schemeClr val="accent3"/>
                </a:solidFill>
              </a:rPr>
              <a:t>administrativă</a:t>
            </a:r>
            <a:r>
              <a:rPr lang="en-US" sz="1200" dirty="0">
                <a:solidFill>
                  <a:schemeClr val="accent3"/>
                </a:solidFill>
              </a:rPr>
              <a:t> a </a:t>
            </a:r>
            <a:r>
              <a:rPr lang="en-US" sz="1200" dirty="0" err="1">
                <a:solidFill>
                  <a:schemeClr val="accent3"/>
                </a:solidFill>
              </a:rPr>
              <a:t>afacerii</a:t>
            </a:r>
            <a:r>
              <a:rPr lang="en-US" sz="1200" dirty="0">
                <a:solidFill>
                  <a:schemeClr val="accent3"/>
                </a:solidFill>
              </a:rPr>
              <a:t>: </a:t>
            </a:r>
            <a:r>
              <a:rPr lang="en-US" sz="1200" dirty="0" err="1">
                <a:solidFill>
                  <a:schemeClr val="bg1"/>
                </a:solidFill>
              </a:rPr>
              <a:t>conturi</a:t>
            </a:r>
            <a:r>
              <a:rPr lang="en-US" sz="1200" dirty="0">
                <a:solidFill>
                  <a:schemeClr val="accent3"/>
                </a:solidFill>
              </a:rPr>
              <a:t> </a:t>
            </a:r>
            <a:r>
              <a:rPr lang="en-US" sz="1200" dirty="0" err="1">
                <a:solidFill>
                  <a:schemeClr val="bg1"/>
                </a:solidFill>
              </a:rPr>
              <a:t>clienți</a:t>
            </a:r>
            <a:r>
              <a:rPr lang="en-US" sz="1200" dirty="0">
                <a:solidFill>
                  <a:schemeClr val="accent3"/>
                </a:solidFill>
              </a:rPr>
              <a:t>, </a:t>
            </a:r>
            <a:r>
              <a:rPr lang="en-US" sz="1200" dirty="0" err="1">
                <a:solidFill>
                  <a:schemeClr val="bg1"/>
                </a:solidFill>
              </a:rPr>
              <a:t>vehicule</a:t>
            </a:r>
            <a:r>
              <a:rPr lang="en-US" sz="1200" dirty="0">
                <a:solidFill>
                  <a:schemeClr val="accent3"/>
                </a:solidFill>
              </a:rPr>
              <a:t>, </a:t>
            </a:r>
            <a:r>
              <a:rPr lang="en-US" sz="1200" dirty="0" err="1">
                <a:solidFill>
                  <a:schemeClr val="bg1"/>
                </a:solidFill>
              </a:rPr>
              <a:t>rute</a:t>
            </a:r>
            <a:r>
              <a:rPr lang="en-US" sz="1200" dirty="0">
                <a:solidFill>
                  <a:schemeClr val="accent3"/>
                </a:solidFill>
              </a:rPr>
              <a:t>.</a:t>
            </a:r>
            <a:endParaRPr sz="1200" dirty="0">
              <a:solidFill>
                <a:schemeClr val="accent3"/>
              </a:solidFill>
            </a:endParaRPr>
          </a:p>
        </p:txBody>
      </p:sp>
      <p:sp>
        <p:nvSpPr>
          <p:cNvPr id="474" name="Google Shape;474;p2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cxnSp>
        <p:nvCxnSpPr>
          <p:cNvPr id="576" name="Google Shape;576;p33"/>
          <p:cNvCxnSpPr>
            <a:cxnSpLocks/>
            <a:stCxn id="577" idx="1"/>
            <a:endCxn id="578" idx="1"/>
          </p:cNvCxnSpPr>
          <p:nvPr/>
        </p:nvCxnSpPr>
        <p:spPr>
          <a:xfrm>
            <a:off x="2798125"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9" name="Google Shape;579;p33"/>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Statistica </a:t>
            </a:r>
            <a:r>
              <a:rPr lang="en" dirty="0">
                <a:solidFill>
                  <a:schemeClr val="accent2"/>
                </a:solidFill>
              </a:rPr>
              <a:t>‘Github’</a:t>
            </a:r>
            <a:r>
              <a:rPr lang="en" dirty="0">
                <a:solidFill>
                  <a:schemeClr val="accent6"/>
                </a:solidFill>
              </a:rPr>
              <a:t>{</a:t>
            </a:r>
            <a:endParaRPr dirty="0">
              <a:solidFill>
                <a:schemeClr val="accent6"/>
              </a:solidFill>
            </a:endParaRPr>
          </a:p>
        </p:txBody>
      </p:sp>
      <p:grpSp>
        <p:nvGrpSpPr>
          <p:cNvPr id="580" name="Google Shape;580;p33"/>
          <p:cNvGrpSpPr/>
          <p:nvPr/>
        </p:nvGrpSpPr>
        <p:grpSpPr>
          <a:xfrm>
            <a:off x="1084825" y="1153725"/>
            <a:ext cx="506100" cy="3416300"/>
            <a:chOff x="1084825" y="1153725"/>
            <a:chExt cx="506100" cy="3416300"/>
          </a:xfrm>
        </p:grpSpPr>
        <p:sp>
          <p:nvSpPr>
            <p:cNvPr id="581" name="Google Shape;581;p33"/>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2" name="Google Shape;582;p33"/>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583" name="Google Shape;583;p33"/>
          <p:cNvSpPr txBox="1"/>
          <p:nvPr/>
        </p:nvSpPr>
        <p:spPr>
          <a:xfrm>
            <a:off x="1642225" y="1276463"/>
            <a:ext cx="35313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Limbaje</a:t>
            </a:r>
            <a:endParaRPr sz="2000" dirty="0">
              <a:solidFill>
                <a:schemeClr val="accent1"/>
              </a:solidFill>
              <a:latin typeface="Fira Code"/>
              <a:ea typeface="Fira Code"/>
              <a:cs typeface="Fira Code"/>
              <a:sym typeface="Fira Code"/>
            </a:endParaRPr>
          </a:p>
        </p:txBody>
      </p:sp>
      <p:sp>
        <p:nvSpPr>
          <p:cNvPr id="585" name="Google Shape;585;p33"/>
          <p:cNvSpPr txBox="1"/>
          <p:nvPr/>
        </p:nvSpPr>
        <p:spPr>
          <a:xfrm>
            <a:off x="1337875" y="1778992"/>
            <a:ext cx="1485675"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Fira Code"/>
                <a:ea typeface="Fira Code"/>
                <a:cs typeface="Fira Code"/>
                <a:sym typeface="Fira Code"/>
              </a:rPr>
              <a:t>Javascript</a:t>
            </a:r>
            <a:endParaRPr sz="1600" dirty="0">
              <a:solidFill>
                <a:schemeClr val="lt2"/>
              </a:solidFill>
              <a:latin typeface="Fira Code"/>
              <a:ea typeface="Fira Code"/>
              <a:cs typeface="Fira Code"/>
              <a:sym typeface="Fira Code"/>
            </a:endParaRPr>
          </a:p>
        </p:txBody>
      </p:sp>
      <p:sp>
        <p:nvSpPr>
          <p:cNvPr id="577" name="Google Shape;577;p33"/>
          <p:cNvSpPr/>
          <p:nvPr/>
        </p:nvSpPr>
        <p:spPr>
          <a:xfrm>
            <a:off x="2798125" y="1880842"/>
            <a:ext cx="778173" cy="13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3"/>
          <p:cNvSpPr txBox="1"/>
          <p:nvPr/>
        </p:nvSpPr>
        <p:spPr>
          <a:xfrm>
            <a:off x="2092750" y="2094788"/>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JavaScript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programare</a:t>
            </a:r>
            <a:r>
              <a:rPr lang="en-US" dirty="0">
                <a:solidFill>
                  <a:schemeClr val="accent3"/>
                </a:solidFill>
                <a:latin typeface="Fira Code"/>
                <a:ea typeface="Fira Code"/>
                <a:cs typeface="Fira Code"/>
                <a:sym typeface="Fira Code"/>
              </a:rPr>
              <a:t> al Web-</a:t>
            </a:r>
            <a:r>
              <a:rPr lang="en-US" dirty="0" err="1">
                <a:solidFill>
                  <a:schemeClr val="accent3"/>
                </a:solidFill>
                <a:latin typeface="Fira Code"/>
                <a:ea typeface="Fira Code"/>
                <a:cs typeface="Fira Code"/>
                <a:sym typeface="Fira Code"/>
              </a:rPr>
              <a:t>ului</a:t>
            </a:r>
            <a:endParaRPr dirty="0">
              <a:solidFill>
                <a:schemeClr val="accent3"/>
              </a:solidFill>
              <a:latin typeface="Fira Code"/>
              <a:ea typeface="Fira Code"/>
              <a:cs typeface="Fira Code"/>
              <a:sym typeface="Fira Code"/>
            </a:endParaRPr>
          </a:p>
        </p:txBody>
      </p:sp>
      <p:sp>
        <p:nvSpPr>
          <p:cNvPr id="578" name="Google Shape;578;p33"/>
          <p:cNvSpPr txBox="1"/>
          <p:nvPr/>
        </p:nvSpPr>
        <p:spPr>
          <a:xfrm>
            <a:off x="3963000"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50%</a:t>
            </a:r>
            <a:endParaRPr dirty="0">
              <a:solidFill>
                <a:schemeClr val="accent3"/>
              </a:solidFill>
              <a:latin typeface="Fira Code"/>
              <a:ea typeface="Fira Code"/>
              <a:cs typeface="Fira Code"/>
              <a:sym typeface="Fira Code"/>
            </a:endParaRPr>
          </a:p>
        </p:txBody>
      </p:sp>
      <p:cxnSp>
        <p:nvCxnSpPr>
          <p:cNvPr id="587" name="Google Shape;587;p33"/>
          <p:cNvCxnSpPr>
            <a:cxnSpLocks/>
            <a:stCxn id="588" idx="1"/>
            <a:endCxn id="589" idx="1"/>
          </p:cNvCxnSpPr>
          <p:nvPr/>
        </p:nvCxnSpPr>
        <p:spPr>
          <a:xfrm>
            <a:off x="5745650" y="1948192"/>
            <a:ext cx="1164875" cy="0"/>
          </a:xfrm>
          <a:prstGeom prst="straightConnector1">
            <a:avLst/>
          </a:prstGeom>
          <a:noFill/>
          <a:ln w="9525" cap="flat" cmpd="sng">
            <a:solidFill>
              <a:schemeClr val="accent4"/>
            </a:solidFill>
            <a:prstDash val="solid"/>
            <a:round/>
            <a:headEnd type="none" w="med" len="med"/>
            <a:tailEnd type="none" w="med" len="med"/>
          </a:ln>
        </p:spPr>
      </p:cxnSp>
      <p:sp>
        <p:nvSpPr>
          <p:cNvPr id="590" name="Google Shape;590;p33"/>
          <p:cNvSpPr txBox="1"/>
          <p:nvPr/>
        </p:nvSpPr>
        <p:spPr>
          <a:xfrm>
            <a:off x="504027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rgbClr val="7030A0"/>
                </a:solidFill>
                <a:latin typeface="Fira Code"/>
                <a:ea typeface="Fira Code"/>
                <a:cs typeface="Fira Code"/>
                <a:sym typeface="Fira Code"/>
              </a:rPr>
              <a:t>CSS</a:t>
            </a:r>
            <a:endParaRPr sz="1600" dirty="0">
              <a:solidFill>
                <a:srgbClr val="7030A0"/>
              </a:solidFill>
              <a:latin typeface="Fira Code"/>
              <a:ea typeface="Fira Code"/>
              <a:cs typeface="Fira Code"/>
              <a:sym typeface="Fira Code"/>
            </a:endParaRPr>
          </a:p>
        </p:txBody>
      </p:sp>
      <p:sp>
        <p:nvSpPr>
          <p:cNvPr id="588" name="Google Shape;588;p33"/>
          <p:cNvSpPr/>
          <p:nvPr/>
        </p:nvSpPr>
        <p:spPr>
          <a:xfrm>
            <a:off x="5745650" y="1880842"/>
            <a:ext cx="371900" cy="134700"/>
          </a:xfrm>
          <a:prstGeom prst="rect">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txBox="1"/>
          <p:nvPr/>
        </p:nvSpPr>
        <p:spPr>
          <a:xfrm>
            <a:off x="5040274" y="2094788"/>
            <a:ext cx="2966773"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CSS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pe care </a:t>
            </a:r>
            <a:r>
              <a:rPr lang="en-US" dirty="0" err="1">
                <a:solidFill>
                  <a:schemeClr val="accent3"/>
                </a:solidFill>
                <a:latin typeface="Fira Code"/>
                <a:ea typeface="Fira Code"/>
                <a:cs typeface="Fira Code"/>
                <a:sym typeface="Fira Code"/>
              </a:rPr>
              <a:t>îl</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folosim</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stiliza</a:t>
            </a:r>
            <a:r>
              <a:rPr lang="en-US" dirty="0">
                <a:solidFill>
                  <a:schemeClr val="accent3"/>
                </a:solidFill>
                <a:latin typeface="Fira Code"/>
                <a:ea typeface="Fira Code"/>
                <a:cs typeface="Fira Code"/>
                <a:sym typeface="Fira Code"/>
              </a:rPr>
              <a:t> un document HTML</a:t>
            </a:r>
            <a:endParaRPr dirty="0">
              <a:solidFill>
                <a:schemeClr val="accent3"/>
              </a:solidFill>
              <a:latin typeface="Fira Code"/>
              <a:ea typeface="Fira Code"/>
              <a:cs typeface="Fira Code"/>
              <a:sym typeface="Fira Code"/>
            </a:endParaRPr>
          </a:p>
        </p:txBody>
      </p:sp>
      <p:sp>
        <p:nvSpPr>
          <p:cNvPr id="589" name="Google Shape;589;p33"/>
          <p:cNvSpPr txBox="1"/>
          <p:nvPr/>
        </p:nvSpPr>
        <p:spPr>
          <a:xfrm>
            <a:off x="6910525" y="1778992"/>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30%</a:t>
            </a:r>
            <a:endParaRPr dirty="0">
              <a:solidFill>
                <a:schemeClr val="accent3"/>
              </a:solidFill>
              <a:latin typeface="Fira Code"/>
              <a:ea typeface="Fira Code"/>
              <a:cs typeface="Fira Code"/>
              <a:sym typeface="Fira Code"/>
            </a:endParaRPr>
          </a:p>
        </p:txBody>
      </p:sp>
      <p:sp>
        <p:nvSpPr>
          <p:cNvPr id="628" name="Google Shape;628;p33"/>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629" name="Google Shape;629;p33"/>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cxnSp>
        <p:nvCxnSpPr>
          <p:cNvPr id="56" name="Google Shape;576;p33">
            <a:extLst>
              <a:ext uri="{FF2B5EF4-FFF2-40B4-BE49-F238E27FC236}">
                <a16:creationId xmlns:a16="http://schemas.microsoft.com/office/drawing/2014/main" id="{9D2DEF8A-0D7F-654A-6119-1CEE95201E20}"/>
              </a:ext>
            </a:extLst>
          </p:cNvPr>
          <p:cNvCxnSpPr>
            <a:cxnSpLocks/>
            <a:stCxn id="58" idx="1"/>
            <a:endCxn id="60" idx="1"/>
          </p:cNvCxnSpPr>
          <p:nvPr/>
        </p:nvCxnSpPr>
        <p:spPr>
          <a:xfrm>
            <a:off x="2798100"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57" name="Google Shape;585;p33">
            <a:extLst>
              <a:ext uri="{FF2B5EF4-FFF2-40B4-BE49-F238E27FC236}">
                <a16:creationId xmlns:a16="http://schemas.microsoft.com/office/drawing/2014/main" id="{9E26E76B-AD14-A347-E45B-900AD4D639AA}"/>
              </a:ext>
            </a:extLst>
          </p:cNvPr>
          <p:cNvSpPr txBox="1"/>
          <p:nvPr/>
        </p:nvSpPr>
        <p:spPr>
          <a:xfrm>
            <a:off x="209272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bg1"/>
                </a:solidFill>
                <a:latin typeface="Fira Code"/>
                <a:ea typeface="Fira Code"/>
                <a:cs typeface="Fira Code"/>
                <a:sym typeface="Fira Code"/>
              </a:rPr>
              <a:t>HTML</a:t>
            </a:r>
            <a:endParaRPr sz="1600" dirty="0">
              <a:solidFill>
                <a:schemeClr val="bg1"/>
              </a:solidFill>
              <a:latin typeface="Fira Code"/>
              <a:ea typeface="Fira Code"/>
              <a:cs typeface="Fira Code"/>
              <a:sym typeface="Fira Code"/>
            </a:endParaRPr>
          </a:p>
        </p:txBody>
      </p:sp>
      <p:sp>
        <p:nvSpPr>
          <p:cNvPr id="58" name="Google Shape;577;p33">
            <a:extLst>
              <a:ext uri="{FF2B5EF4-FFF2-40B4-BE49-F238E27FC236}">
                <a16:creationId xmlns:a16="http://schemas.microsoft.com/office/drawing/2014/main" id="{EEF2E015-07CC-BD41-A89D-B8E7076B3DEC}"/>
              </a:ext>
            </a:extLst>
          </p:cNvPr>
          <p:cNvSpPr/>
          <p:nvPr/>
        </p:nvSpPr>
        <p:spPr>
          <a:xfrm>
            <a:off x="2798100" y="3102176"/>
            <a:ext cx="434100" cy="1347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9" name="Google Shape;586;p33">
            <a:extLst>
              <a:ext uri="{FF2B5EF4-FFF2-40B4-BE49-F238E27FC236}">
                <a16:creationId xmlns:a16="http://schemas.microsoft.com/office/drawing/2014/main" id="{E2DBC08E-D9CE-7BE4-B482-3BBCCA4B4DBC}"/>
              </a:ext>
            </a:extLst>
          </p:cNvPr>
          <p:cNvSpPr txBox="1"/>
          <p:nvPr/>
        </p:nvSpPr>
        <p:spPr>
          <a:xfrm>
            <a:off x="2092725" y="3316122"/>
            <a:ext cx="2735100"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solidFill>
                <a:latin typeface="Fira Code"/>
                <a:ea typeface="Fira Code"/>
                <a:cs typeface="Fira Code"/>
                <a:sym typeface="Fira Code"/>
              </a:rPr>
              <a:t>HTML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limbajul</a:t>
            </a:r>
            <a:r>
              <a:rPr lang="en-US" dirty="0">
                <a:solidFill>
                  <a:schemeClr val="accent3"/>
                </a:solidFill>
                <a:latin typeface="Fira Code"/>
                <a:ea typeface="Fira Code"/>
                <a:cs typeface="Fira Code"/>
                <a:sym typeface="Fira Code"/>
              </a:rPr>
              <a:t> de </a:t>
            </a:r>
            <a:r>
              <a:rPr lang="en-US" dirty="0" err="1">
                <a:solidFill>
                  <a:schemeClr val="accent3"/>
                </a:solidFill>
                <a:latin typeface="Fira Code"/>
                <a:ea typeface="Fira Code"/>
                <a:cs typeface="Fira Code"/>
                <a:sym typeface="Fira Code"/>
              </a:rPr>
              <a:t>marcare</a:t>
            </a:r>
            <a:r>
              <a:rPr lang="en-US" dirty="0">
                <a:solidFill>
                  <a:schemeClr val="accent3"/>
                </a:solidFill>
                <a:latin typeface="Fira Code"/>
                <a:ea typeface="Fira Code"/>
                <a:cs typeface="Fira Code"/>
                <a:sym typeface="Fira Code"/>
              </a:rPr>
              <a:t> standard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paginile</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0" name="Google Shape;578;p33">
            <a:extLst>
              <a:ext uri="{FF2B5EF4-FFF2-40B4-BE49-F238E27FC236}">
                <a16:creationId xmlns:a16="http://schemas.microsoft.com/office/drawing/2014/main" id="{0772AE32-1CD0-9675-7F51-D005E28F7858}"/>
              </a:ext>
            </a:extLst>
          </p:cNvPr>
          <p:cNvSpPr txBox="1"/>
          <p:nvPr/>
        </p:nvSpPr>
        <p:spPr>
          <a:xfrm>
            <a:off x="3962975"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cxnSp>
        <p:nvCxnSpPr>
          <p:cNvPr id="61" name="Google Shape;587;p33">
            <a:extLst>
              <a:ext uri="{FF2B5EF4-FFF2-40B4-BE49-F238E27FC236}">
                <a16:creationId xmlns:a16="http://schemas.microsoft.com/office/drawing/2014/main" id="{3A09E6D3-E0CA-9FA1-E24F-C293CB648A6F}"/>
              </a:ext>
            </a:extLst>
          </p:cNvPr>
          <p:cNvCxnSpPr>
            <a:cxnSpLocks/>
            <a:stCxn id="63" idx="1"/>
            <a:endCxn id="65" idx="1"/>
          </p:cNvCxnSpPr>
          <p:nvPr/>
        </p:nvCxnSpPr>
        <p:spPr>
          <a:xfrm>
            <a:off x="5745625" y="3169526"/>
            <a:ext cx="1164875" cy="0"/>
          </a:xfrm>
          <a:prstGeom prst="straightConnector1">
            <a:avLst/>
          </a:prstGeom>
          <a:noFill/>
          <a:ln w="9525" cap="flat" cmpd="sng">
            <a:solidFill>
              <a:schemeClr val="accent4"/>
            </a:solidFill>
            <a:prstDash val="solid"/>
            <a:round/>
            <a:headEnd type="none" w="med" len="med"/>
            <a:tailEnd type="none" w="med" len="med"/>
          </a:ln>
        </p:spPr>
      </p:cxnSp>
      <p:sp>
        <p:nvSpPr>
          <p:cNvPr id="62" name="Google Shape;590;p33">
            <a:extLst>
              <a:ext uri="{FF2B5EF4-FFF2-40B4-BE49-F238E27FC236}">
                <a16:creationId xmlns:a16="http://schemas.microsoft.com/office/drawing/2014/main" id="{4FF79B77-CF7C-8030-34DE-D9F9A8C4061B}"/>
              </a:ext>
            </a:extLst>
          </p:cNvPr>
          <p:cNvSpPr txBox="1"/>
          <p:nvPr/>
        </p:nvSpPr>
        <p:spPr>
          <a:xfrm>
            <a:off x="504025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Fira Code"/>
                <a:ea typeface="Fira Code"/>
                <a:cs typeface="Fira Code"/>
                <a:sym typeface="Fira Code"/>
              </a:rPr>
              <a:t>C#</a:t>
            </a:r>
            <a:endParaRPr sz="1600" dirty="0">
              <a:solidFill>
                <a:schemeClr val="dk2"/>
              </a:solidFill>
              <a:latin typeface="Fira Code"/>
              <a:ea typeface="Fira Code"/>
              <a:cs typeface="Fira Code"/>
              <a:sym typeface="Fira Code"/>
            </a:endParaRPr>
          </a:p>
        </p:txBody>
      </p:sp>
      <p:sp>
        <p:nvSpPr>
          <p:cNvPr id="63" name="Google Shape;588;p33">
            <a:extLst>
              <a:ext uri="{FF2B5EF4-FFF2-40B4-BE49-F238E27FC236}">
                <a16:creationId xmlns:a16="http://schemas.microsoft.com/office/drawing/2014/main" id="{73E48203-6FF1-2498-1138-AAFC365DA579}"/>
              </a:ext>
            </a:extLst>
          </p:cNvPr>
          <p:cNvSpPr/>
          <p:nvPr/>
        </p:nvSpPr>
        <p:spPr>
          <a:xfrm>
            <a:off x="5745625" y="3102176"/>
            <a:ext cx="237850" cy="13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1;p33">
            <a:extLst>
              <a:ext uri="{FF2B5EF4-FFF2-40B4-BE49-F238E27FC236}">
                <a16:creationId xmlns:a16="http://schemas.microsoft.com/office/drawing/2014/main" id="{B461785B-0290-6C73-BB41-4FDE66DDC45B}"/>
              </a:ext>
            </a:extLst>
          </p:cNvPr>
          <p:cNvSpPr txBox="1"/>
          <p:nvPr/>
        </p:nvSpPr>
        <p:spPr>
          <a:xfrm>
            <a:off x="5040250" y="3316122"/>
            <a:ext cx="3073236" cy="73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3"/>
                </a:solidFill>
                <a:latin typeface="Fira Code"/>
                <a:ea typeface="Fira Code"/>
                <a:cs typeface="Fira Code"/>
                <a:sym typeface="Fira Code"/>
              </a:rPr>
              <a:t>Rulează</a:t>
            </a:r>
            <a:r>
              <a:rPr lang="en-US" dirty="0">
                <a:solidFill>
                  <a:schemeClr val="accent3"/>
                </a:solidFill>
                <a:latin typeface="Fira Code"/>
                <a:ea typeface="Fira Code"/>
                <a:cs typeface="Fira Code"/>
                <a:sym typeface="Fira Code"/>
              </a:rPr>
              <a:t> pe .NET Framework. C# </a:t>
            </a:r>
            <a:r>
              <a:rPr lang="en-US" dirty="0" err="1">
                <a:solidFill>
                  <a:schemeClr val="accent3"/>
                </a:solidFill>
                <a:latin typeface="Fira Code"/>
                <a:ea typeface="Fira Code"/>
                <a:cs typeface="Fira Code"/>
                <a:sym typeface="Fira Code"/>
              </a:rPr>
              <a:t>este</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folosit</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pentru</a:t>
            </a:r>
            <a:r>
              <a:rPr lang="en-US" dirty="0">
                <a:solidFill>
                  <a:schemeClr val="accent3"/>
                </a:solidFill>
                <a:latin typeface="Fira Code"/>
                <a:ea typeface="Fira Code"/>
                <a:cs typeface="Fira Code"/>
                <a:sym typeface="Fira Code"/>
              </a:rPr>
              <a:t> a </a:t>
            </a:r>
            <a:r>
              <a:rPr lang="en-US" dirty="0" err="1">
                <a:solidFill>
                  <a:schemeClr val="accent3"/>
                </a:solidFill>
                <a:latin typeface="Fira Code"/>
                <a:ea typeface="Fira Code"/>
                <a:cs typeface="Fira Code"/>
                <a:sym typeface="Fira Code"/>
              </a:rPr>
              <a:t>dezvolta</a:t>
            </a:r>
            <a:r>
              <a:rPr lang="en-US" dirty="0">
                <a:solidFill>
                  <a:schemeClr val="accent3"/>
                </a:solidFill>
                <a:latin typeface="Fira Code"/>
                <a:ea typeface="Fira Code"/>
                <a:cs typeface="Fira Code"/>
                <a:sym typeface="Fira Code"/>
              </a:rPr>
              <a:t> </a:t>
            </a:r>
            <a:r>
              <a:rPr lang="en-US" dirty="0" err="1">
                <a:solidFill>
                  <a:schemeClr val="accent3"/>
                </a:solidFill>
                <a:latin typeface="Fira Code"/>
                <a:ea typeface="Fira Code"/>
                <a:cs typeface="Fira Code"/>
                <a:sym typeface="Fira Code"/>
              </a:rPr>
              <a:t>aplicații</a:t>
            </a:r>
            <a:r>
              <a:rPr lang="en-US" dirty="0">
                <a:solidFill>
                  <a:schemeClr val="accent3"/>
                </a:solidFill>
                <a:latin typeface="Fira Code"/>
                <a:ea typeface="Fira Code"/>
                <a:cs typeface="Fira Code"/>
                <a:sym typeface="Fira Code"/>
              </a:rPr>
              <a:t> web</a:t>
            </a:r>
            <a:endParaRPr dirty="0">
              <a:solidFill>
                <a:schemeClr val="accent3"/>
              </a:solidFill>
              <a:latin typeface="Fira Code"/>
              <a:ea typeface="Fira Code"/>
              <a:cs typeface="Fira Code"/>
              <a:sym typeface="Fira Code"/>
            </a:endParaRPr>
          </a:p>
        </p:txBody>
      </p:sp>
      <p:sp>
        <p:nvSpPr>
          <p:cNvPr id="65" name="Google Shape;589;p33">
            <a:extLst>
              <a:ext uri="{FF2B5EF4-FFF2-40B4-BE49-F238E27FC236}">
                <a16:creationId xmlns:a16="http://schemas.microsoft.com/office/drawing/2014/main" id="{51E2231E-647D-57DD-D6A3-F3BF9B2193FD}"/>
              </a:ext>
            </a:extLst>
          </p:cNvPr>
          <p:cNvSpPr txBox="1"/>
          <p:nvPr/>
        </p:nvSpPr>
        <p:spPr>
          <a:xfrm>
            <a:off x="6910500" y="3000326"/>
            <a:ext cx="730800" cy="33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latin typeface="Fira Code"/>
                <a:ea typeface="Fira Code"/>
                <a:cs typeface="Fira Code"/>
                <a:sym typeface="Fira Code"/>
              </a:rPr>
              <a:t>10%</a:t>
            </a:r>
            <a:endParaRPr dirty="0">
              <a:solidFill>
                <a:schemeClr val="accent3"/>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28736" y="583243"/>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Tehnologii</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63" name="Content Placeholder 2">
            <a:extLst>
              <a:ext uri="{FF2B5EF4-FFF2-40B4-BE49-F238E27FC236}">
                <a16:creationId xmlns:a16="http://schemas.microsoft.com/office/drawing/2014/main" id="{A1D5AA1A-BAD5-756B-2FD1-9CAA0FDFFF7D}"/>
              </a:ext>
            </a:extLst>
          </p:cNvPr>
          <p:cNvSpPr txBox="1">
            <a:spLocks/>
          </p:cNvSpPr>
          <p:nvPr/>
        </p:nvSpPr>
        <p:spPr>
          <a:xfrm>
            <a:off x="1337875" y="1469677"/>
            <a:ext cx="3795316" cy="220419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a:buFont typeface="Arial" panose="020B0604020202020204" pitchFamily="34" charset="0"/>
              <a:buChar char="•"/>
            </a:pPr>
            <a:r>
              <a:rPr lang="en-US" dirty="0"/>
              <a:t>ASP .NET Core MVC</a:t>
            </a:r>
          </a:p>
          <a:p>
            <a:pPr>
              <a:buFont typeface="Arial" panose="020B0604020202020204" pitchFamily="34" charset="0"/>
              <a:buChar char="•"/>
            </a:pPr>
            <a:r>
              <a:rPr lang="en-US" dirty="0"/>
              <a:t>Identity</a:t>
            </a:r>
          </a:p>
          <a:p>
            <a:pPr>
              <a:buFont typeface="Arial" panose="020B0604020202020204" pitchFamily="34" charset="0"/>
              <a:buChar char="•"/>
            </a:pPr>
            <a:r>
              <a:rPr lang="en-US" dirty="0"/>
              <a:t>Entity Framework Core</a:t>
            </a:r>
          </a:p>
          <a:p>
            <a:pPr>
              <a:buFont typeface="Arial" panose="020B0604020202020204" pitchFamily="34" charset="0"/>
              <a:buChar char="•"/>
            </a:pPr>
            <a:r>
              <a:rPr lang="en-US" dirty="0"/>
              <a:t>Bootstrap, CSS, HTML</a:t>
            </a:r>
          </a:p>
          <a:p>
            <a:pPr>
              <a:buFont typeface="Arial" panose="020B0604020202020204" pitchFamily="34" charset="0"/>
              <a:buChar char="•"/>
            </a:pPr>
            <a:r>
              <a:rPr lang="en-US" dirty="0"/>
              <a:t>jQuery/Java Script</a:t>
            </a:r>
          </a:p>
          <a:p>
            <a:pPr>
              <a:buFont typeface="Arial" panose="020B0604020202020204" pitchFamily="34" charset="0"/>
              <a:buChar char="•"/>
            </a:pPr>
            <a:r>
              <a:rPr lang="en-US" dirty="0"/>
              <a:t>Azure</a:t>
            </a:r>
          </a:p>
          <a:p>
            <a:pPr>
              <a:buFont typeface="Arial" panose="020B0604020202020204" pitchFamily="34" charset="0"/>
              <a:buChar char="•"/>
            </a:pPr>
            <a:r>
              <a:rPr lang="en-US" dirty="0"/>
              <a:t>Directions API</a:t>
            </a:r>
          </a:p>
          <a:p>
            <a:pPr>
              <a:buFont typeface="Arial" panose="020B0604020202020204" pitchFamily="34" charset="0"/>
              <a:buChar char="•"/>
            </a:pPr>
            <a:r>
              <a:rPr lang="en-US" dirty="0"/>
              <a:t>Version-control system (Git)</a:t>
            </a:r>
          </a:p>
          <a:p>
            <a:endParaRPr lang="en-US" dirty="0"/>
          </a:p>
        </p:txBody>
      </p:sp>
      <p:pic>
        <p:nvPicPr>
          <p:cNvPr id="2050" name="Picture 2">
            <a:extLst>
              <a:ext uri="{FF2B5EF4-FFF2-40B4-BE49-F238E27FC236}">
                <a16:creationId xmlns:a16="http://schemas.microsoft.com/office/drawing/2014/main" id="{65B24484-A137-A6EE-B3AC-DFF26DF4C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843" y="2192504"/>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A1A6D0C-102F-D241-6E17-3A517C1F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141" y="133743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Azure - Wikipedia">
            <a:extLst>
              <a:ext uri="{FF2B5EF4-FFF2-40B4-BE49-F238E27FC236}">
                <a16:creationId xmlns:a16="http://schemas.microsoft.com/office/drawing/2014/main" id="{867BDE76-3CF8-5B03-5179-9BF3D5EC1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7486" y="116109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logo, social network, social icon - Free download">
            <a:extLst>
              <a:ext uri="{FF2B5EF4-FFF2-40B4-BE49-F238E27FC236}">
                <a16:creationId xmlns:a16="http://schemas.microsoft.com/office/drawing/2014/main" id="{E680E829-F02F-7327-77D2-D45DEF6552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420" y="3259457"/>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20C6C90F-7B6D-10E5-789D-FB371C4C3A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7545" y="3013557"/>
            <a:ext cx="617160" cy="49179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06FBBE74-297D-560E-8324-6E962AA7D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646" y="1954590"/>
            <a:ext cx="617160" cy="61716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52456BB9-3D2E-5228-6B38-9C2FD830B5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4880" y="2543625"/>
            <a:ext cx="959038" cy="620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par>
                                <p:cTn id="11" presetID="10" presetClass="entr" presetSubtype="0" fill="hold" nodeType="withEffect">
                                  <p:stCondLst>
                                    <p:cond delay="0"/>
                                  </p:stCondLst>
                                  <p:childTnLst>
                                    <p:set>
                                      <p:cBhvr>
                                        <p:cTn id="12" dur="1" fill="hold">
                                          <p:stCondLst>
                                            <p:cond delay="0"/>
                                          </p:stCondLst>
                                        </p:cTn>
                                        <p:tgtEl>
                                          <p:spTgt spid="2058"/>
                                        </p:tgtEl>
                                        <p:attrNameLst>
                                          <p:attrName>style.visibility</p:attrName>
                                        </p:attrNameLst>
                                      </p:cBhvr>
                                      <p:to>
                                        <p:strVal val="visible"/>
                                      </p:to>
                                    </p:set>
                                    <p:animEffect transition="in" filter="fade">
                                      <p:cBhvr>
                                        <p:cTn id="13" dur="500"/>
                                        <p:tgtEl>
                                          <p:spTgt spid="2058"/>
                                        </p:tgtEl>
                                      </p:cBhvr>
                                    </p:animEffect>
                                  </p:childTnLst>
                                </p:cTn>
                              </p:par>
                              <p:par>
                                <p:cTn id="14" presetID="10" presetClass="entr" presetSubtype="0" fill="hold" nodeType="withEffect">
                                  <p:stCondLst>
                                    <p:cond delay="0"/>
                                  </p:stCondLst>
                                  <p:childTnLst>
                                    <p:set>
                                      <p:cBhvr>
                                        <p:cTn id="15" dur="1" fill="hold">
                                          <p:stCondLst>
                                            <p:cond delay="0"/>
                                          </p:stCondLst>
                                        </p:cTn>
                                        <p:tgtEl>
                                          <p:spTgt spid="2064"/>
                                        </p:tgtEl>
                                        <p:attrNameLst>
                                          <p:attrName>style.visibility</p:attrName>
                                        </p:attrNameLst>
                                      </p:cBhvr>
                                      <p:to>
                                        <p:strVal val="visible"/>
                                      </p:to>
                                    </p:set>
                                    <p:animEffect transition="in" filter="fade">
                                      <p:cBhvr>
                                        <p:cTn id="16" dur="500"/>
                                        <p:tgtEl>
                                          <p:spTgt spid="2064"/>
                                        </p:tgtEl>
                                      </p:cBhvr>
                                    </p:animEffect>
                                  </p:childTnLst>
                                </p:cTn>
                              </p:par>
                              <p:par>
                                <p:cTn id="17" presetID="10" presetClass="entr" presetSubtype="0" fill="hold" nodeType="withEffect">
                                  <p:stCondLst>
                                    <p:cond delay="0"/>
                                  </p:stCondLst>
                                  <p:childTnLst>
                                    <p:set>
                                      <p:cBhvr>
                                        <p:cTn id="18" dur="1" fill="hold">
                                          <p:stCondLst>
                                            <p:cond delay="0"/>
                                          </p:stCondLst>
                                        </p:cTn>
                                        <p:tgtEl>
                                          <p:spTgt spid="2066"/>
                                        </p:tgtEl>
                                        <p:attrNameLst>
                                          <p:attrName>style.visibility</p:attrName>
                                        </p:attrNameLst>
                                      </p:cBhvr>
                                      <p:to>
                                        <p:strVal val="visible"/>
                                      </p:to>
                                    </p:set>
                                    <p:animEffect transition="in" filter="fade">
                                      <p:cBhvr>
                                        <p:cTn id="19" dur="500"/>
                                        <p:tgtEl>
                                          <p:spTgt spid="2066"/>
                                        </p:tgtEl>
                                      </p:cBhvr>
                                    </p:animEffect>
                                  </p:childTnLst>
                                </p:cTn>
                              </p:par>
                              <p:par>
                                <p:cTn id="20" presetID="10" presetClass="entr" presetSubtype="0" fill="hold" nodeType="withEffect">
                                  <p:stCondLst>
                                    <p:cond delay="0"/>
                                  </p:stCondLst>
                                  <p:childTnLst>
                                    <p:set>
                                      <p:cBhvr>
                                        <p:cTn id="21" dur="1" fill="hold">
                                          <p:stCondLst>
                                            <p:cond delay="0"/>
                                          </p:stCondLst>
                                        </p:cTn>
                                        <p:tgtEl>
                                          <p:spTgt spid="2068"/>
                                        </p:tgtEl>
                                        <p:attrNameLst>
                                          <p:attrName>style.visibility</p:attrName>
                                        </p:attrNameLst>
                                      </p:cBhvr>
                                      <p:to>
                                        <p:strVal val="visible"/>
                                      </p:to>
                                    </p:set>
                                    <p:animEffect transition="in" filter="fade">
                                      <p:cBhvr>
                                        <p:cTn id="22" dur="500"/>
                                        <p:tgtEl>
                                          <p:spTgt spid="2068"/>
                                        </p:tgtEl>
                                      </p:cBhvr>
                                    </p:animEffect>
                                  </p:childTnLst>
                                </p:cTn>
                              </p:par>
                              <p:par>
                                <p:cTn id="23" presetID="10" presetClass="entr" presetSubtype="0" fill="hold" nodeType="withEffect">
                                  <p:stCondLst>
                                    <p:cond delay="0"/>
                                  </p:stCondLst>
                                  <p:childTnLst>
                                    <p:set>
                                      <p:cBhvr>
                                        <p:cTn id="24" dur="1" fill="hold">
                                          <p:stCondLst>
                                            <p:cond delay="0"/>
                                          </p:stCondLst>
                                        </p:cTn>
                                        <p:tgtEl>
                                          <p:spTgt spid="2070"/>
                                        </p:tgtEl>
                                        <p:attrNameLst>
                                          <p:attrName>style.visibility</p:attrName>
                                        </p:attrNameLst>
                                      </p:cBhvr>
                                      <p:to>
                                        <p:strVal val="visible"/>
                                      </p:to>
                                    </p:set>
                                    <p:animEffect transition="in" filter="fade">
                                      <p:cBhvr>
                                        <p:cTn id="25" dur="500"/>
                                        <p:tgtEl>
                                          <p:spTgt spid="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5"/>
          <p:cNvSpPr txBox="1">
            <a:spLocks noGrp="1"/>
          </p:cNvSpPr>
          <p:nvPr>
            <p:ph type="title"/>
          </p:nvPr>
        </p:nvSpPr>
        <p:spPr>
          <a:xfrm>
            <a:off x="1149318" y="578088"/>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Tehnologia </a:t>
            </a:r>
            <a:r>
              <a:rPr lang="en" dirty="0">
                <a:solidFill>
                  <a:schemeClr val="bg1"/>
                </a:solidFill>
              </a:rPr>
              <a:t>MVC</a:t>
            </a:r>
            <a:r>
              <a:rPr lang="en" dirty="0">
                <a:solidFill>
                  <a:schemeClr val="accent3"/>
                </a:solidFill>
              </a:rPr>
              <a:t>{</a:t>
            </a:r>
            <a:endParaRPr dirty="0">
              <a:solidFill>
                <a:schemeClr val="accent6"/>
              </a:solidFill>
            </a:endParaRPr>
          </a:p>
        </p:txBody>
      </p:sp>
      <p:grpSp>
        <p:nvGrpSpPr>
          <p:cNvPr id="667" name="Google Shape;667;p35"/>
          <p:cNvGrpSpPr/>
          <p:nvPr/>
        </p:nvGrpSpPr>
        <p:grpSpPr>
          <a:xfrm>
            <a:off x="1084825" y="1153725"/>
            <a:ext cx="506100" cy="3416300"/>
            <a:chOff x="1084825" y="1153725"/>
            <a:chExt cx="506100" cy="3416300"/>
          </a:xfrm>
        </p:grpSpPr>
        <p:sp>
          <p:nvSpPr>
            <p:cNvPr id="668" name="Google Shape;668;p35"/>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6" name="Google Shape;706;p35"/>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707" name="Google Shape;707;p35"/>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4" name="Rectangle 3">
            <a:extLst>
              <a:ext uri="{FF2B5EF4-FFF2-40B4-BE49-F238E27FC236}">
                <a16:creationId xmlns:a16="http://schemas.microsoft.com/office/drawing/2014/main" id="{0E3C470B-9085-D90C-8FC5-4C6C0FA42F52}"/>
              </a:ext>
            </a:extLst>
          </p:cNvPr>
          <p:cNvSpPr/>
          <p:nvPr/>
        </p:nvSpPr>
        <p:spPr>
          <a:xfrm>
            <a:off x="2947521"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20" name="Rectangle 19">
            <a:extLst>
              <a:ext uri="{FF2B5EF4-FFF2-40B4-BE49-F238E27FC236}">
                <a16:creationId xmlns:a16="http://schemas.microsoft.com/office/drawing/2014/main" id="{29E71244-6772-29C7-999A-458A7801E4CF}"/>
              </a:ext>
            </a:extLst>
          </p:cNvPr>
          <p:cNvSpPr/>
          <p:nvPr/>
        </p:nvSpPr>
        <p:spPr>
          <a:xfrm>
            <a:off x="6210372" y="203582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21" name="Rectangle 20">
            <a:extLst>
              <a:ext uri="{FF2B5EF4-FFF2-40B4-BE49-F238E27FC236}">
                <a16:creationId xmlns:a16="http://schemas.microsoft.com/office/drawing/2014/main" id="{1E8D12C7-93F4-81B7-0F39-EBD6C892565F}"/>
              </a:ext>
            </a:extLst>
          </p:cNvPr>
          <p:cNvSpPr/>
          <p:nvPr/>
        </p:nvSpPr>
        <p:spPr>
          <a:xfrm>
            <a:off x="4669695" y="1369215"/>
            <a:ext cx="961311" cy="3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grpSp>
        <p:nvGrpSpPr>
          <p:cNvPr id="22" name="Google Shape;3031;p50">
            <a:extLst>
              <a:ext uri="{FF2B5EF4-FFF2-40B4-BE49-F238E27FC236}">
                <a16:creationId xmlns:a16="http://schemas.microsoft.com/office/drawing/2014/main" id="{1C3CCA8F-CC8B-AFAB-F15F-5E6C9455163A}"/>
              </a:ext>
            </a:extLst>
          </p:cNvPr>
          <p:cNvGrpSpPr/>
          <p:nvPr/>
        </p:nvGrpSpPr>
        <p:grpSpPr>
          <a:xfrm>
            <a:off x="4687862" y="3333298"/>
            <a:ext cx="819060" cy="928927"/>
            <a:chOff x="3363338" y="5229225"/>
            <a:chExt cx="341800" cy="390125"/>
          </a:xfrm>
        </p:grpSpPr>
        <p:sp>
          <p:nvSpPr>
            <p:cNvPr id="23" name="Google Shape;3032;p50">
              <a:extLst>
                <a:ext uri="{FF2B5EF4-FFF2-40B4-BE49-F238E27FC236}">
                  <a16:creationId xmlns:a16="http://schemas.microsoft.com/office/drawing/2014/main" id="{572CFF64-5A08-68C9-7974-D3CE35F0FAF1}"/>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033;p50">
              <a:extLst>
                <a:ext uri="{FF2B5EF4-FFF2-40B4-BE49-F238E27FC236}">
                  <a16:creationId xmlns:a16="http://schemas.microsoft.com/office/drawing/2014/main" id="{C82B38D0-83E8-61FB-0607-28FB7D210EC0}"/>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034;p50">
              <a:extLst>
                <a:ext uri="{FF2B5EF4-FFF2-40B4-BE49-F238E27FC236}">
                  <a16:creationId xmlns:a16="http://schemas.microsoft.com/office/drawing/2014/main" id="{5E7B12A0-B404-05E0-AA2A-67BD6E6C90E0}"/>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035;p50">
              <a:extLst>
                <a:ext uri="{FF2B5EF4-FFF2-40B4-BE49-F238E27FC236}">
                  <a16:creationId xmlns:a16="http://schemas.microsoft.com/office/drawing/2014/main" id="{71A8D965-14C9-032A-61FE-3BA704C2C58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036;p50">
              <a:extLst>
                <a:ext uri="{FF2B5EF4-FFF2-40B4-BE49-F238E27FC236}">
                  <a16:creationId xmlns:a16="http://schemas.microsoft.com/office/drawing/2014/main" id="{A6715339-6414-2504-899A-BF8BFDD085C0}"/>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037;p50">
              <a:extLst>
                <a:ext uri="{FF2B5EF4-FFF2-40B4-BE49-F238E27FC236}">
                  <a16:creationId xmlns:a16="http://schemas.microsoft.com/office/drawing/2014/main" id="{F2C75007-0855-0811-0D27-291D2E35079C}"/>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038;p50">
              <a:extLst>
                <a:ext uri="{FF2B5EF4-FFF2-40B4-BE49-F238E27FC236}">
                  <a16:creationId xmlns:a16="http://schemas.microsoft.com/office/drawing/2014/main" id="{985D30A7-4179-93EC-F684-57034B355495}"/>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039;p50">
              <a:extLst>
                <a:ext uri="{FF2B5EF4-FFF2-40B4-BE49-F238E27FC236}">
                  <a16:creationId xmlns:a16="http://schemas.microsoft.com/office/drawing/2014/main" id="{A0739262-31BB-713A-3E85-A1F1BBD4220E}"/>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040;p50">
              <a:extLst>
                <a:ext uri="{FF2B5EF4-FFF2-40B4-BE49-F238E27FC236}">
                  <a16:creationId xmlns:a16="http://schemas.microsoft.com/office/drawing/2014/main" id="{4E907CEC-A62A-FC31-AB02-DCDC93BF4E82}"/>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041;p50">
              <a:extLst>
                <a:ext uri="{FF2B5EF4-FFF2-40B4-BE49-F238E27FC236}">
                  <a16:creationId xmlns:a16="http://schemas.microsoft.com/office/drawing/2014/main" id="{1CC7DC96-BBB5-BD69-9977-93305B816BA9}"/>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042;p50">
              <a:extLst>
                <a:ext uri="{FF2B5EF4-FFF2-40B4-BE49-F238E27FC236}">
                  <a16:creationId xmlns:a16="http://schemas.microsoft.com/office/drawing/2014/main" id="{64612035-87B4-5A42-1F0E-BDF80A9FBDD1}"/>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7" name="Straight Arrow Connector 16">
            <a:extLst>
              <a:ext uri="{FF2B5EF4-FFF2-40B4-BE49-F238E27FC236}">
                <a16:creationId xmlns:a16="http://schemas.microsoft.com/office/drawing/2014/main" id="{0B79181F-3EE4-E1F4-1EF7-8176C6D72908}"/>
              </a:ext>
            </a:extLst>
          </p:cNvPr>
          <p:cNvCxnSpPr>
            <a:endCxn id="4" idx="2"/>
          </p:cNvCxnSpPr>
          <p:nvPr/>
        </p:nvCxnSpPr>
        <p:spPr>
          <a:xfrm flipH="1" flipV="1">
            <a:off x="3428177" y="2393125"/>
            <a:ext cx="1480086" cy="10133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6B3BCD-520D-D8DC-F006-A513751FFFBC}"/>
              </a:ext>
            </a:extLst>
          </p:cNvPr>
          <p:cNvCxnSpPr>
            <a:stCxn id="20" idx="2"/>
          </p:cNvCxnSpPr>
          <p:nvPr/>
        </p:nvCxnSpPr>
        <p:spPr>
          <a:xfrm flipH="1">
            <a:off x="5393337" y="2393125"/>
            <a:ext cx="1297691" cy="106833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F2A0FE-E17A-7AC2-B0C9-728A9EB883D7}"/>
              </a:ext>
            </a:extLst>
          </p:cNvPr>
          <p:cNvCxnSpPr>
            <a:stCxn id="4" idx="0"/>
            <a:endCxn id="21" idx="1"/>
          </p:cNvCxnSpPr>
          <p:nvPr/>
        </p:nvCxnSpPr>
        <p:spPr>
          <a:xfrm rot="5400000" flipH="1" flipV="1">
            <a:off x="3804956" y="1171086"/>
            <a:ext cx="487960" cy="124151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5B3F5F-5367-47D4-6361-C863F1659730}"/>
              </a:ext>
            </a:extLst>
          </p:cNvPr>
          <p:cNvCxnSpPr>
            <a:cxnSpLocks/>
            <a:stCxn id="21" idx="3"/>
            <a:endCxn id="20" idx="0"/>
          </p:cNvCxnSpPr>
          <p:nvPr/>
        </p:nvCxnSpPr>
        <p:spPr>
          <a:xfrm>
            <a:off x="5631006" y="1547865"/>
            <a:ext cx="1060022" cy="487960"/>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F7F6538-66C0-345C-096D-1D524980CEA0}"/>
              </a:ext>
            </a:extLst>
          </p:cNvPr>
          <p:cNvSpPr txBox="1"/>
          <p:nvPr/>
        </p:nvSpPr>
        <p:spPr>
          <a:xfrm>
            <a:off x="6069001" y="2868640"/>
            <a:ext cx="788999" cy="276999"/>
          </a:xfrm>
          <a:prstGeom prst="rect">
            <a:avLst/>
          </a:prstGeom>
          <a:noFill/>
        </p:spPr>
        <p:txBody>
          <a:bodyPr wrap="none" rtlCol="0">
            <a:spAutoFit/>
          </a:bodyPr>
          <a:lstStyle/>
          <a:p>
            <a:r>
              <a:rPr lang="en-US" sz="1200" dirty="0" err="1">
                <a:solidFill>
                  <a:schemeClr val="accent3"/>
                </a:solidFill>
              </a:rPr>
              <a:t>Raspuns</a:t>
            </a:r>
            <a:endParaRPr lang="en-US" sz="1200" dirty="0">
              <a:solidFill>
                <a:schemeClr val="accent3"/>
              </a:solidFill>
            </a:endParaRPr>
          </a:p>
        </p:txBody>
      </p:sp>
      <p:sp>
        <p:nvSpPr>
          <p:cNvPr id="60" name="TextBox 59">
            <a:extLst>
              <a:ext uri="{FF2B5EF4-FFF2-40B4-BE49-F238E27FC236}">
                <a16:creationId xmlns:a16="http://schemas.microsoft.com/office/drawing/2014/main" id="{C847BE6E-33BB-4332-0156-6FA21A550CEE}"/>
              </a:ext>
            </a:extLst>
          </p:cNvPr>
          <p:cNvSpPr txBox="1"/>
          <p:nvPr/>
        </p:nvSpPr>
        <p:spPr>
          <a:xfrm>
            <a:off x="3427105" y="1277607"/>
            <a:ext cx="1051891" cy="276999"/>
          </a:xfrm>
          <a:prstGeom prst="rect">
            <a:avLst/>
          </a:prstGeom>
          <a:noFill/>
        </p:spPr>
        <p:txBody>
          <a:bodyPr wrap="none" rtlCol="0">
            <a:spAutoFit/>
          </a:bodyPr>
          <a:lstStyle/>
          <a:p>
            <a:r>
              <a:rPr lang="en-US" sz="1200" dirty="0" err="1">
                <a:solidFill>
                  <a:schemeClr val="accent3"/>
                </a:solidFill>
              </a:rPr>
              <a:t>Manipuleaza</a:t>
            </a:r>
            <a:endParaRPr lang="en-US" sz="1200" dirty="0">
              <a:solidFill>
                <a:schemeClr val="accent3"/>
              </a:solidFill>
            </a:endParaRPr>
          </a:p>
        </p:txBody>
      </p:sp>
      <p:sp>
        <p:nvSpPr>
          <p:cNvPr id="61" name="TextBox 60">
            <a:extLst>
              <a:ext uri="{FF2B5EF4-FFF2-40B4-BE49-F238E27FC236}">
                <a16:creationId xmlns:a16="http://schemas.microsoft.com/office/drawing/2014/main" id="{2BE5195E-A653-9811-98E5-50615417FB57}"/>
              </a:ext>
            </a:extLst>
          </p:cNvPr>
          <p:cNvSpPr txBox="1"/>
          <p:nvPr/>
        </p:nvSpPr>
        <p:spPr>
          <a:xfrm>
            <a:off x="3219148" y="2977287"/>
            <a:ext cx="1181734" cy="276999"/>
          </a:xfrm>
          <a:prstGeom prst="rect">
            <a:avLst/>
          </a:prstGeom>
          <a:noFill/>
        </p:spPr>
        <p:txBody>
          <a:bodyPr wrap="none" rtlCol="0">
            <a:spAutoFit/>
          </a:bodyPr>
          <a:lstStyle/>
          <a:p>
            <a:r>
              <a:rPr lang="en-US" sz="1200" dirty="0">
                <a:solidFill>
                  <a:schemeClr val="accent3"/>
                </a:solidFill>
              </a:rPr>
              <a:t>Cere </a:t>
            </a:r>
            <a:r>
              <a:rPr lang="en-US" sz="1200" dirty="0" err="1">
                <a:solidFill>
                  <a:schemeClr val="accent3"/>
                </a:solidFill>
              </a:rPr>
              <a:t>informatii</a:t>
            </a:r>
            <a:endParaRPr lang="en-US" sz="1200" dirty="0">
              <a:solidFill>
                <a:schemeClr val="accent3"/>
              </a:solidFill>
            </a:endParaRPr>
          </a:p>
        </p:txBody>
      </p:sp>
      <p:sp>
        <p:nvSpPr>
          <p:cNvPr id="65" name="TextBox 64">
            <a:extLst>
              <a:ext uri="{FF2B5EF4-FFF2-40B4-BE49-F238E27FC236}">
                <a16:creationId xmlns:a16="http://schemas.microsoft.com/office/drawing/2014/main" id="{80451B54-EC39-D011-80EA-95D77569C3E1}"/>
              </a:ext>
            </a:extLst>
          </p:cNvPr>
          <p:cNvSpPr txBox="1"/>
          <p:nvPr/>
        </p:nvSpPr>
        <p:spPr>
          <a:xfrm>
            <a:off x="5684426" y="1280733"/>
            <a:ext cx="1053494" cy="276999"/>
          </a:xfrm>
          <a:prstGeom prst="rect">
            <a:avLst/>
          </a:prstGeom>
          <a:noFill/>
        </p:spPr>
        <p:txBody>
          <a:bodyPr wrap="none" rtlCol="0">
            <a:spAutoFit/>
          </a:bodyPr>
          <a:lstStyle/>
          <a:p>
            <a:r>
              <a:rPr lang="en-US" sz="1200" dirty="0" err="1">
                <a:solidFill>
                  <a:schemeClr val="accent3"/>
                </a:solidFill>
              </a:rPr>
              <a:t>Actualizeaza</a:t>
            </a:r>
            <a:endParaRPr lang="en-US" sz="1200" dirty="0">
              <a:solidFill>
                <a:schemeClr val="accent3"/>
              </a:solidFill>
            </a:endParaRPr>
          </a:p>
        </p:txBody>
      </p:sp>
      <p:pic>
        <p:nvPicPr>
          <p:cNvPr id="51" name="Picture 50">
            <a:extLst>
              <a:ext uri="{FF2B5EF4-FFF2-40B4-BE49-F238E27FC236}">
                <a16:creationId xmlns:a16="http://schemas.microsoft.com/office/drawing/2014/main" id="{7AEA191C-120C-F2D5-09A4-7F9107DA9BB5}"/>
              </a:ext>
            </a:extLst>
          </p:cNvPr>
          <p:cNvPicPr>
            <a:picLocks noChangeAspect="1"/>
          </p:cNvPicPr>
          <p:nvPr/>
        </p:nvPicPr>
        <p:blipFill>
          <a:blip r:embed="rId3"/>
          <a:stretch>
            <a:fillRect/>
          </a:stretch>
        </p:blipFill>
        <p:spPr>
          <a:xfrm>
            <a:off x="6737920" y="2630459"/>
            <a:ext cx="2149302" cy="1426036"/>
          </a:xfrm>
          <a:prstGeom prst="rect">
            <a:avLst/>
          </a:prstGeom>
        </p:spPr>
      </p:pic>
      <p:grpSp>
        <p:nvGrpSpPr>
          <p:cNvPr id="72" name="Google Shape;3031;p50">
            <a:extLst>
              <a:ext uri="{FF2B5EF4-FFF2-40B4-BE49-F238E27FC236}">
                <a16:creationId xmlns:a16="http://schemas.microsoft.com/office/drawing/2014/main" id="{5672BD0B-7985-1665-ADB5-E410A8ABB511}"/>
              </a:ext>
            </a:extLst>
          </p:cNvPr>
          <p:cNvGrpSpPr/>
          <p:nvPr/>
        </p:nvGrpSpPr>
        <p:grpSpPr>
          <a:xfrm>
            <a:off x="4729378" y="3928783"/>
            <a:ext cx="819060" cy="928927"/>
            <a:chOff x="3363338" y="5229225"/>
            <a:chExt cx="341800" cy="390125"/>
          </a:xfrm>
        </p:grpSpPr>
        <p:sp>
          <p:nvSpPr>
            <p:cNvPr id="73" name="Google Shape;3032;p50">
              <a:extLst>
                <a:ext uri="{FF2B5EF4-FFF2-40B4-BE49-F238E27FC236}">
                  <a16:creationId xmlns:a16="http://schemas.microsoft.com/office/drawing/2014/main" id="{2AEC3E20-8CA4-1752-B1A5-A23887E574CF}"/>
                </a:ext>
              </a:extLst>
            </p:cNvPr>
            <p:cNvSpPr/>
            <p:nvPr/>
          </p:nvSpPr>
          <p:spPr>
            <a:xfrm>
              <a:off x="3407888" y="5233500"/>
              <a:ext cx="297250" cy="250800"/>
            </a:xfrm>
            <a:custGeom>
              <a:avLst/>
              <a:gdLst/>
              <a:ahLst/>
              <a:cxnLst/>
              <a:rect l="l" t="t" r="r" b="b"/>
              <a:pathLst>
                <a:path w="11890" h="10032" extrusionOk="0">
                  <a:moveTo>
                    <a:pt x="5936" y="0"/>
                  </a:moveTo>
                  <a:cubicBezTo>
                    <a:pt x="3528" y="0"/>
                    <a:pt x="1404" y="1574"/>
                    <a:pt x="702" y="3888"/>
                  </a:cubicBezTo>
                  <a:cubicBezTo>
                    <a:pt x="1" y="6201"/>
                    <a:pt x="911" y="8704"/>
                    <a:pt x="2921" y="10031"/>
                  </a:cubicBezTo>
                  <a:lnTo>
                    <a:pt x="8970" y="10031"/>
                  </a:lnTo>
                  <a:cubicBezTo>
                    <a:pt x="10979" y="8704"/>
                    <a:pt x="11890" y="6201"/>
                    <a:pt x="11188" y="3888"/>
                  </a:cubicBezTo>
                  <a:cubicBezTo>
                    <a:pt x="10486" y="1574"/>
                    <a:pt x="8363" y="0"/>
                    <a:pt x="5936"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033;p50">
              <a:extLst>
                <a:ext uri="{FF2B5EF4-FFF2-40B4-BE49-F238E27FC236}">
                  <a16:creationId xmlns:a16="http://schemas.microsoft.com/office/drawing/2014/main" id="{77802BCB-7793-5102-7E34-582B5F1F1C5C}"/>
                </a:ext>
              </a:extLst>
            </p:cNvPr>
            <p:cNvSpPr/>
            <p:nvPr/>
          </p:nvSpPr>
          <p:spPr>
            <a:xfrm>
              <a:off x="3480888" y="5416000"/>
              <a:ext cx="151250" cy="91400"/>
            </a:xfrm>
            <a:custGeom>
              <a:avLst/>
              <a:gdLst/>
              <a:ahLst/>
              <a:cxnLst/>
              <a:rect l="l" t="t" r="r" b="b"/>
              <a:pathLst>
                <a:path w="6050" h="3656" extrusionOk="0">
                  <a:moveTo>
                    <a:pt x="3016" y="1"/>
                  </a:moveTo>
                  <a:cubicBezTo>
                    <a:pt x="1461" y="1"/>
                    <a:pt x="153" y="1176"/>
                    <a:pt x="1" y="2731"/>
                  </a:cubicBezTo>
                  <a:cubicBezTo>
                    <a:pt x="911" y="3347"/>
                    <a:pt x="1963" y="3655"/>
                    <a:pt x="3018" y="3655"/>
                  </a:cubicBezTo>
                  <a:cubicBezTo>
                    <a:pt x="4073" y="3655"/>
                    <a:pt x="5130" y="3347"/>
                    <a:pt x="6050" y="2731"/>
                  </a:cubicBezTo>
                  <a:cubicBezTo>
                    <a:pt x="5898" y="1176"/>
                    <a:pt x="4590" y="1"/>
                    <a:pt x="301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034;p50">
              <a:extLst>
                <a:ext uri="{FF2B5EF4-FFF2-40B4-BE49-F238E27FC236}">
                  <a16:creationId xmlns:a16="http://schemas.microsoft.com/office/drawing/2014/main" id="{8C58884F-6603-16A2-1611-970237935B76}"/>
                </a:ext>
              </a:extLst>
            </p:cNvPr>
            <p:cNvSpPr/>
            <p:nvPr/>
          </p:nvSpPr>
          <p:spPr>
            <a:xfrm>
              <a:off x="3495588" y="5294175"/>
              <a:ext cx="142250" cy="122025"/>
            </a:xfrm>
            <a:custGeom>
              <a:avLst/>
              <a:gdLst/>
              <a:ahLst/>
              <a:cxnLst/>
              <a:rect l="l" t="t" r="r" b="b"/>
              <a:pathLst>
                <a:path w="5690" h="4881" extrusionOk="0">
                  <a:moveTo>
                    <a:pt x="2428" y="1"/>
                  </a:moveTo>
                  <a:cubicBezTo>
                    <a:pt x="1081" y="1"/>
                    <a:pt x="1" y="1100"/>
                    <a:pt x="1" y="2447"/>
                  </a:cubicBezTo>
                  <a:cubicBezTo>
                    <a:pt x="1" y="3912"/>
                    <a:pt x="1202" y="4880"/>
                    <a:pt x="2455" y="4880"/>
                  </a:cubicBezTo>
                  <a:cubicBezTo>
                    <a:pt x="3051" y="4880"/>
                    <a:pt x="3658" y="4661"/>
                    <a:pt x="4153" y="4172"/>
                  </a:cubicBezTo>
                  <a:cubicBezTo>
                    <a:pt x="5689" y="2636"/>
                    <a:pt x="4608" y="1"/>
                    <a:pt x="242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035;p50">
              <a:extLst>
                <a:ext uri="{FF2B5EF4-FFF2-40B4-BE49-F238E27FC236}">
                  <a16:creationId xmlns:a16="http://schemas.microsoft.com/office/drawing/2014/main" id="{7CC1353F-B3FB-6E66-F933-3BA2F4E9FFD1}"/>
                </a:ext>
              </a:extLst>
            </p:cNvPr>
            <p:cNvSpPr/>
            <p:nvPr/>
          </p:nvSpPr>
          <p:spPr>
            <a:xfrm>
              <a:off x="3563863" y="5335975"/>
              <a:ext cx="18025" cy="15525"/>
            </a:xfrm>
            <a:custGeom>
              <a:avLst/>
              <a:gdLst/>
              <a:ahLst/>
              <a:cxnLst/>
              <a:rect l="l" t="t" r="r" b="b"/>
              <a:pathLst>
                <a:path w="721" h="621" extrusionOk="0">
                  <a:moveTo>
                    <a:pt x="309" y="1"/>
                  </a:moveTo>
                  <a:cubicBezTo>
                    <a:pt x="149" y="1"/>
                    <a:pt x="0" y="124"/>
                    <a:pt x="0" y="317"/>
                  </a:cubicBezTo>
                  <a:cubicBezTo>
                    <a:pt x="0" y="487"/>
                    <a:pt x="133" y="620"/>
                    <a:pt x="303" y="620"/>
                  </a:cubicBezTo>
                  <a:cubicBezTo>
                    <a:pt x="569" y="620"/>
                    <a:pt x="721" y="279"/>
                    <a:pt x="531" y="89"/>
                  </a:cubicBezTo>
                  <a:cubicBezTo>
                    <a:pt x="464" y="28"/>
                    <a:pt x="385" y="1"/>
                    <a:pt x="30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036;p50">
              <a:extLst>
                <a:ext uri="{FF2B5EF4-FFF2-40B4-BE49-F238E27FC236}">
                  <a16:creationId xmlns:a16="http://schemas.microsoft.com/office/drawing/2014/main" id="{ED6D1F13-C1D1-5FE0-6FE7-EFB7718BF35F}"/>
                </a:ext>
              </a:extLst>
            </p:cNvPr>
            <p:cNvSpPr/>
            <p:nvPr/>
          </p:nvSpPr>
          <p:spPr>
            <a:xfrm>
              <a:off x="3533513" y="5335975"/>
              <a:ext cx="18050" cy="15525"/>
            </a:xfrm>
            <a:custGeom>
              <a:avLst/>
              <a:gdLst/>
              <a:ahLst/>
              <a:cxnLst/>
              <a:rect l="l" t="t" r="r" b="b"/>
              <a:pathLst>
                <a:path w="722" h="621" extrusionOk="0">
                  <a:moveTo>
                    <a:pt x="318" y="1"/>
                  </a:moveTo>
                  <a:cubicBezTo>
                    <a:pt x="158" y="1"/>
                    <a:pt x="1" y="124"/>
                    <a:pt x="1" y="317"/>
                  </a:cubicBezTo>
                  <a:cubicBezTo>
                    <a:pt x="1" y="487"/>
                    <a:pt x="133" y="620"/>
                    <a:pt x="304" y="620"/>
                  </a:cubicBezTo>
                  <a:cubicBezTo>
                    <a:pt x="588" y="620"/>
                    <a:pt x="721" y="279"/>
                    <a:pt x="531" y="89"/>
                  </a:cubicBezTo>
                  <a:cubicBezTo>
                    <a:pt x="471" y="28"/>
                    <a:pt x="394" y="1"/>
                    <a:pt x="31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037;p50">
              <a:extLst>
                <a:ext uri="{FF2B5EF4-FFF2-40B4-BE49-F238E27FC236}">
                  <a16:creationId xmlns:a16="http://schemas.microsoft.com/office/drawing/2014/main" id="{E29CFE41-4523-6683-D6F3-BCE272328843}"/>
                </a:ext>
              </a:extLst>
            </p:cNvPr>
            <p:cNvSpPr/>
            <p:nvPr/>
          </p:nvSpPr>
          <p:spPr>
            <a:xfrm>
              <a:off x="3469988" y="5290325"/>
              <a:ext cx="18050" cy="15500"/>
            </a:xfrm>
            <a:custGeom>
              <a:avLst/>
              <a:gdLst/>
              <a:ahLst/>
              <a:cxnLst/>
              <a:rect l="l" t="t" r="r" b="b"/>
              <a:pathLst>
                <a:path w="722" h="620" extrusionOk="0">
                  <a:moveTo>
                    <a:pt x="418" y="0"/>
                  </a:moveTo>
                  <a:cubicBezTo>
                    <a:pt x="152" y="0"/>
                    <a:pt x="1" y="341"/>
                    <a:pt x="190" y="531"/>
                  </a:cubicBezTo>
                  <a:cubicBezTo>
                    <a:pt x="257" y="592"/>
                    <a:pt x="336" y="620"/>
                    <a:pt x="412" y="620"/>
                  </a:cubicBezTo>
                  <a:cubicBezTo>
                    <a:pt x="573" y="620"/>
                    <a:pt x="721" y="497"/>
                    <a:pt x="721" y="304"/>
                  </a:cubicBezTo>
                  <a:cubicBezTo>
                    <a:pt x="721" y="152"/>
                    <a:pt x="589" y="0"/>
                    <a:pt x="41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038;p50">
              <a:extLst>
                <a:ext uri="{FF2B5EF4-FFF2-40B4-BE49-F238E27FC236}">
                  <a16:creationId xmlns:a16="http://schemas.microsoft.com/office/drawing/2014/main" id="{88D756A5-5431-62D1-8B71-6A5E0675A708}"/>
                </a:ext>
              </a:extLst>
            </p:cNvPr>
            <p:cNvSpPr/>
            <p:nvPr/>
          </p:nvSpPr>
          <p:spPr>
            <a:xfrm>
              <a:off x="3363338" y="5229225"/>
              <a:ext cx="337525" cy="289600"/>
            </a:xfrm>
            <a:custGeom>
              <a:avLst/>
              <a:gdLst/>
              <a:ahLst/>
              <a:cxnLst/>
              <a:rect l="l" t="t" r="r" b="b"/>
              <a:pathLst>
                <a:path w="13501" h="11584" extrusionOk="0">
                  <a:moveTo>
                    <a:pt x="7747" y="3050"/>
                  </a:moveTo>
                  <a:cubicBezTo>
                    <a:pt x="8269" y="3050"/>
                    <a:pt x="8801" y="3243"/>
                    <a:pt x="9235" y="3677"/>
                  </a:cubicBezTo>
                  <a:cubicBezTo>
                    <a:pt x="10581" y="5023"/>
                    <a:pt x="9633" y="7317"/>
                    <a:pt x="7718" y="7317"/>
                  </a:cubicBezTo>
                  <a:cubicBezTo>
                    <a:pt x="6542" y="7317"/>
                    <a:pt x="5594" y="6369"/>
                    <a:pt x="5594" y="5194"/>
                  </a:cubicBezTo>
                  <a:cubicBezTo>
                    <a:pt x="5594" y="3908"/>
                    <a:pt x="6649" y="3050"/>
                    <a:pt x="7747" y="3050"/>
                  </a:cubicBezTo>
                  <a:close/>
                  <a:moveTo>
                    <a:pt x="7718" y="624"/>
                  </a:moveTo>
                  <a:cubicBezTo>
                    <a:pt x="9917" y="624"/>
                    <a:pt x="11870" y="2008"/>
                    <a:pt x="12591" y="4075"/>
                  </a:cubicBezTo>
                  <a:cubicBezTo>
                    <a:pt x="13330" y="6142"/>
                    <a:pt x="12667" y="8455"/>
                    <a:pt x="10960" y="9820"/>
                  </a:cubicBezTo>
                  <a:cubicBezTo>
                    <a:pt x="10695" y="8815"/>
                    <a:pt x="9993" y="8000"/>
                    <a:pt x="9045" y="7583"/>
                  </a:cubicBezTo>
                  <a:cubicBezTo>
                    <a:pt x="11529" y="6218"/>
                    <a:pt x="10543" y="2444"/>
                    <a:pt x="7718" y="2444"/>
                  </a:cubicBezTo>
                  <a:cubicBezTo>
                    <a:pt x="4892" y="2444"/>
                    <a:pt x="3925" y="6218"/>
                    <a:pt x="6409" y="7583"/>
                  </a:cubicBezTo>
                  <a:cubicBezTo>
                    <a:pt x="5442" y="8000"/>
                    <a:pt x="4741" y="8815"/>
                    <a:pt x="4475" y="9820"/>
                  </a:cubicBezTo>
                  <a:cubicBezTo>
                    <a:pt x="683" y="6767"/>
                    <a:pt x="2845" y="624"/>
                    <a:pt x="7718" y="624"/>
                  </a:cubicBezTo>
                  <a:close/>
                  <a:moveTo>
                    <a:pt x="7718" y="7924"/>
                  </a:moveTo>
                  <a:cubicBezTo>
                    <a:pt x="9064" y="7924"/>
                    <a:pt x="10202" y="8891"/>
                    <a:pt x="10429" y="10218"/>
                  </a:cubicBezTo>
                  <a:cubicBezTo>
                    <a:pt x="9614" y="10711"/>
                    <a:pt x="8685" y="10977"/>
                    <a:pt x="7718" y="10977"/>
                  </a:cubicBezTo>
                  <a:cubicBezTo>
                    <a:pt x="6770" y="10977"/>
                    <a:pt x="5841" y="10711"/>
                    <a:pt x="5025" y="10218"/>
                  </a:cubicBezTo>
                  <a:cubicBezTo>
                    <a:pt x="5253" y="8891"/>
                    <a:pt x="6390" y="7924"/>
                    <a:pt x="7718" y="7924"/>
                  </a:cubicBezTo>
                  <a:close/>
                  <a:moveTo>
                    <a:pt x="7683" y="1"/>
                  </a:moveTo>
                  <a:cubicBezTo>
                    <a:pt x="6264" y="1"/>
                    <a:pt x="4818" y="528"/>
                    <a:pt x="3641" y="1705"/>
                  </a:cubicBezTo>
                  <a:cubicBezTo>
                    <a:pt x="0" y="5345"/>
                    <a:pt x="2579" y="11584"/>
                    <a:pt x="7718" y="11584"/>
                  </a:cubicBezTo>
                  <a:cubicBezTo>
                    <a:pt x="10922" y="11565"/>
                    <a:pt x="13501" y="8986"/>
                    <a:pt x="13501" y="5800"/>
                  </a:cubicBezTo>
                  <a:cubicBezTo>
                    <a:pt x="13501" y="2310"/>
                    <a:pt x="10653" y="1"/>
                    <a:pt x="768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039;p50">
              <a:extLst>
                <a:ext uri="{FF2B5EF4-FFF2-40B4-BE49-F238E27FC236}">
                  <a16:creationId xmlns:a16="http://schemas.microsoft.com/office/drawing/2014/main" id="{1FD499FF-7B80-95CE-DE07-005EDD72187B}"/>
                </a:ext>
              </a:extLst>
            </p:cNvPr>
            <p:cNvSpPr/>
            <p:nvPr/>
          </p:nvSpPr>
          <p:spPr>
            <a:xfrm>
              <a:off x="3493738" y="5259975"/>
              <a:ext cx="149675" cy="47075"/>
            </a:xfrm>
            <a:custGeom>
              <a:avLst/>
              <a:gdLst/>
              <a:ahLst/>
              <a:cxnLst/>
              <a:rect l="l" t="t" r="r" b="b"/>
              <a:pathLst>
                <a:path w="5987" h="1883" extrusionOk="0">
                  <a:moveTo>
                    <a:pt x="2540" y="1"/>
                  </a:moveTo>
                  <a:cubicBezTo>
                    <a:pt x="1762" y="1"/>
                    <a:pt x="1004" y="190"/>
                    <a:pt x="321" y="569"/>
                  </a:cubicBezTo>
                  <a:cubicBezTo>
                    <a:pt x="1" y="730"/>
                    <a:pt x="168" y="1147"/>
                    <a:pt x="444" y="1147"/>
                  </a:cubicBezTo>
                  <a:cubicBezTo>
                    <a:pt x="495" y="1147"/>
                    <a:pt x="550" y="1133"/>
                    <a:pt x="606" y="1100"/>
                  </a:cubicBezTo>
                  <a:cubicBezTo>
                    <a:pt x="1209" y="776"/>
                    <a:pt x="1865" y="618"/>
                    <a:pt x="2514" y="618"/>
                  </a:cubicBezTo>
                  <a:cubicBezTo>
                    <a:pt x="3536" y="618"/>
                    <a:pt x="4543" y="1010"/>
                    <a:pt x="5308" y="1764"/>
                  </a:cubicBezTo>
                  <a:cubicBezTo>
                    <a:pt x="5378" y="1848"/>
                    <a:pt x="5460" y="1883"/>
                    <a:pt x="5538" y="1883"/>
                  </a:cubicBezTo>
                  <a:cubicBezTo>
                    <a:pt x="5778" y="1883"/>
                    <a:pt x="5987" y="1561"/>
                    <a:pt x="5744" y="1347"/>
                  </a:cubicBezTo>
                  <a:cubicBezTo>
                    <a:pt x="4891" y="494"/>
                    <a:pt x="3734" y="20"/>
                    <a:pt x="254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040;p50">
              <a:extLst>
                <a:ext uri="{FF2B5EF4-FFF2-40B4-BE49-F238E27FC236}">
                  <a16:creationId xmlns:a16="http://schemas.microsoft.com/office/drawing/2014/main" id="{AFC2536D-58AD-2391-77EE-A3CC153FE235}"/>
                </a:ext>
              </a:extLst>
            </p:cNvPr>
            <p:cNvSpPr/>
            <p:nvPr/>
          </p:nvSpPr>
          <p:spPr>
            <a:xfrm>
              <a:off x="3524588" y="5373175"/>
              <a:ext cx="63500" cy="23950"/>
            </a:xfrm>
            <a:custGeom>
              <a:avLst/>
              <a:gdLst/>
              <a:ahLst/>
              <a:cxnLst/>
              <a:rect l="l" t="t" r="r" b="b"/>
              <a:pathLst>
                <a:path w="2540" h="958" extrusionOk="0">
                  <a:moveTo>
                    <a:pt x="422" y="1"/>
                  </a:moveTo>
                  <a:cubicBezTo>
                    <a:pt x="193" y="1"/>
                    <a:pt x="0" y="281"/>
                    <a:pt x="206" y="516"/>
                  </a:cubicBezTo>
                  <a:cubicBezTo>
                    <a:pt x="500" y="810"/>
                    <a:pt x="888" y="957"/>
                    <a:pt x="1277" y="957"/>
                  </a:cubicBezTo>
                  <a:cubicBezTo>
                    <a:pt x="1666" y="957"/>
                    <a:pt x="2055" y="810"/>
                    <a:pt x="2349" y="516"/>
                  </a:cubicBezTo>
                  <a:cubicBezTo>
                    <a:pt x="2539" y="281"/>
                    <a:pt x="2355" y="1"/>
                    <a:pt x="2121" y="1"/>
                  </a:cubicBezTo>
                  <a:cubicBezTo>
                    <a:pt x="2053" y="1"/>
                    <a:pt x="1981" y="25"/>
                    <a:pt x="1912" y="80"/>
                  </a:cubicBezTo>
                  <a:cubicBezTo>
                    <a:pt x="1742" y="260"/>
                    <a:pt x="1509" y="350"/>
                    <a:pt x="1275" y="350"/>
                  </a:cubicBezTo>
                  <a:cubicBezTo>
                    <a:pt x="1040" y="350"/>
                    <a:pt x="803" y="260"/>
                    <a:pt x="623" y="80"/>
                  </a:cubicBezTo>
                  <a:cubicBezTo>
                    <a:pt x="559" y="25"/>
                    <a:pt x="489" y="1"/>
                    <a:pt x="422"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041;p50">
              <a:extLst>
                <a:ext uri="{FF2B5EF4-FFF2-40B4-BE49-F238E27FC236}">
                  <a16:creationId xmlns:a16="http://schemas.microsoft.com/office/drawing/2014/main" id="{C380FEC5-0571-BE21-645A-00462FFF6154}"/>
                </a:ext>
              </a:extLst>
            </p:cNvPr>
            <p:cNvSpPr/>
            <p:nvPr/>
          </p:nvSpPr>
          <p:spPr>
            <a:xfrm>
              <a:off x="3455313" y="5553875"/>
              <a:ext cx="202425" cy="14725"/>
            </a:xfrm>
            <a:custGeom>
              <a:avLst/>
              <a:gdLst/>
              <a:ahLst/>
              <a:cxnLst/>
              <a:rect l="l" t="t" r="r" b="b"/>
              <a:pathLst>
                <a:path w="8097" h="589" extrusionOk="0">
                  <a:moveTo>
                    <a:pt x="398" y="1"/>
                  </a:moveTo>
                  <a:cubicBezTo>
                    <a:pt x="6" y="1"/>
                    <a:pt x="0" y="589"/>
                    <a:pt x="380" y="589"/>
                  </a:cubicBezTo>
                  <a:cubicBezTo>
                    <a:pt x="386" y="589"/>
                    <a:pt x="392" y="589"/>
                    <a:pt x="398" y="589"/>
                  </a:cubicBezTo>
                  <a:lnTo>
                    <a:pt x="7698" y="589"/>
                  </a:lnTo>
                  <a:cubicBezTo>
                    <a:pt x="7704" y="589"/>
                    <a:pt x="7710" y="589"/>
                    <a:pt x="7716" y="589"/>
                  </a:cubicBezTo>
                  <a:cubicBezTo>
                    <a:pt x="8096" y="589"/>
                    <a:pt x="8090" y="1"/>
                    <a:pt x="769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042;p50">
              <a:extLst>
                <a:ext uri="{FF2B5EF4-FFF2-40B4-BE49-F238E27FC236}">
                  <a16:creationId xmlns:a16="http://schemas.microsoft.com/office/drawing/2014/main" id="{571EF6E7-230D-630F-65BA-917A8CCDEF45}"/>
                </a:ext>
              </a:extLst>
            </p:cNvPr>
            <p:cNvSpPr/>
            <p:nvPr/>
          </p:nvSpPr>
          <p:spPr>
            <a:xfrm>
              <a:off x="3455763" y="5603625"/>
              <a:ext cx="202650" cy="15725"/>
            </a:xfrm>
            <a:custGeom>
              <a:avLst/>
              <a:gdLst/>
              <a:ahLst/>
              <a:cxnLst/>
              <a:rect l="l" t="t" r="r" b="b"/>
              <a:pathLst>
                <a:path w="8106" h="629" extrusionOk="0">
                  <a:moveTo>
                    <a:pt x="7714" y="0"/>
                  </a:moveTo>
                  <a:cubicBezTo>
                    <a:pt x="7703" y="0"/>
                    <a:pt x="7692" y="1"/>
                    <a:pt x="7680" y="2"/>
                  </a:cubicBezTo>
                  <a:lnTo>
                    <a:pt x="380" y="2"/>
                  </a:lnTo>
                  <a:cubicBezTo>
                    <a:pt x="1" y="40"/>
                    <a:pt x="1" y="590"/>
                    <a:pt x="380" y="627"/>
                  </a:cubicBezTo>
                  <a:lnTo>
                    <a:pt x="7680" y="627"/>
                  </a:lnTo>
                  <a:cubicBezTo>
                    <a:pt x="7692" y="628"/>
                    <a:pt x="7703" y="629"/>
                    <a:pt x="7714" y="629"/>
                  </a:cubicBezTo>
                  <a:cubicBezTo>
                    <a:pt x="8105" y="629"/>
                    <a:pt x="8105" y="0"/>
                    <a:pt x="7714"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53" name="Straight Arrow Connector 52">
            <a:extLst>
              <a:ext uri="{FF2B5EF4-FFF2-40B4-BE49-F238E27FC236}">
                <a16:creationId xmlns:a16="http://schemas.microsoft.com/office/drawing/2014/main" id="{5AF69FB0-5B6E-94D7-D6A5-76141ECD6538}"/>
              </a:ext>
            </a:extLst>
          </p:cNvPr>
          <p:cNvCxnSpPr>
            <a:cxnSpLocks/>
            <a:endCxn id="5" idx="3"/>
          </p:cNvCxnSpPr>
          <p:nvPr/>
        </p:nvCxnSpPr>
        <p:spPr>
          <a:xfrm flipH="1" flipV="1">
            <a:off x="3831128" y="3458115"/>
            <a:ext cx="1008968" cy="70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0F7FED-D958-25D3-A36A-0ACAEBA457E2}"/>
              </a:ext>
            </a:extLst>
          </p:cNvPr>
          <p:cNvCxnSpPr>
            <a:cxnSpLocks/>
            <a:endCxn id="7" idx="1"/>
          </p:cNvCxnSpPr>
          <p:nvPr/>
        </p:nvCxnSpPr>
        <p:spPr>
          <a:xfrm flipV="1">
            <a:off x="3136402" y="1931625"/>
            <a:ext cx="822528" cy="68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83D989A-08FD-2E60-3E48-CACF311BFE14}"/>
              </a:ext>
            </a:extLst>
          </p:cNvPr>
          <p:cNvCxnSpPr>
            <a:cxnSpLocks/>
            <a:endCxn id="51" idx="0"/>
          </p:cNvCxnSpPr>
          <p:nvPr/>
        </p:nvCxnSpPr>
        <p:spPr>
          <a:xfrm>
            <a:off x="6760590" y="1746349"/>
            <a:ext cx="1051981" cy="88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D4AC3E-E3AC-A5AF-8409-6AA2D05A241F}"/>
              </a:ext>
            </a:extLst>
          </p:cNvPr>
          <p:cNvCxnSpPr>
            <a:cxnSpLocks/>
          </p:cNvCxnSpPr>
          <p:nvPr/>
        </p:nvCxnSpPr>
        <p:spPr>
          <a:xfrm flipH="1">
            <a:off x="5541250" y="3454452"/>
            <a:ext cx="1165539" cy="68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46B3973-1723-BA8D-C1ED-3D14A4A3A201}"/>
              </a:ext>
            </a:extLst>
          </p:cNvPr>
          <p:cNvPicPr>
            <a:picLocks noChangeAspect="1"/>
          </p:cNvPicPr>
          <p:nvPr/>
        </p:nvPicPr>
        <p:blipFill>
          <a:blip r:embed="rId4"/>
          <a:stretch>
            <a:fillRect/>
          </a:stretch>
        </p:blipFill>
        <p:spPr>
          <a:xfrm>
            <a:off x="1629651" y="2626026"/>
            <a:ext cx="2201477" cy="1664177"/>
          </a:xfrm>
          <a:prstGeom prst="rect">
            <a:avLst/>
          </a:prstGeom>
        </p:spPr>
      </p:pic>
      <p:pic>
        <p:nvPicPr>
          <p:cNvPr id="7" name="Picture 6">
            <a:extLst>
              <a:ext uri="{FF2B5EF4-FFF2-40B4-BE49-F238E27FC236}">
                <a16:creationId xmlns:a16="http://schemas.microsoft.com/office/drawing/2014/main" id="{F4F78B3F-EE7A-C958-7CCF-014AE79E4CBC}"/>
              </a:ext>
            </a:extLst>
          </p:cNvPr>
          <p:cNvPicPr>
            <a:picLocks noChangeAspect="1"/>
          </p:cNvPicPr>
          <p:nvPr/>
        </p:nvPicPr>
        <p:blipFill>
          <a:blip r:embed="rId5"/>
          <a:stretch>
            <a:fillRect/>
          </a:stretch>
        </p:blipFill>
        <p:spPr>
          <a:xfrm>
            <a:off x="3958930" y="1171800"/>
            <a:ext cx="2588325" cy="1519650"/>
          </a:xfrm>
          <a:prstGeom prst="rect">
            <a:avLst/>
          </a:prstGeom>
        </p:spPr>
      </p:pic>
      <p:pic>
        <p:nvPicPr>
          <p:cNvPr id="67" name="Picture 66">
            <a:extLst>
              <a:ext uri="{FF2B5EF4-FFF2-40B4-BE49-F238E27FC236}">
                <a16:creationId xmlns:a16="http://schemas.microsoft.com/office/drawing/2014/main" id="{DE9BF406-CB25-E2DE-ACF6-077436509347}"/>
              </a:ext>
            </a:extLst>
          </p:cNvPr>
          <p:cNvPicPr>
            <a:picLocks noChangeAspect="1"/>
          </p:cNvPicPr>
          <p:nvPr/>
        </p:nvPicPr>
        <p:blipFill>
          <a:blip r:embed="rId4"/>
          <a:stretch>
            <a:fillRect/>
          </a:stretch>
        </p:blipFill>
        <p:spPr>
          <a:xfrm>
            <a:off x="3081785" y="1163573"/>
            <a:ext cx="4186854" cy="3164996"/>
          </a:xfrm>
          <a:prstGeom prst="rect">
            <a:avLst/>
          </a:prstGeom>
        </p:spPr>
      </p:pic>
      <p:pic>
        <p:nvPicPr>
          <p:cNvPr id="68" name="Picture 67">
            <a:extLst>
              <a:ext uri="{FF2B5EF4-FFF2-40B4-BE49-F238E27FC236}">
                <a16:creationId xmlns:a16="http://schemas.microsoft.com/office/drawing/2014/main" id="{B72F044B-7F0D-3C5F-480A-3A9B8ABBC562}"/>
              </a:ext>
            </a:extLst>
          </p:cNvPr>
          <p:cNvPicPr>
            <a:picLocks noChangeAspect="1"/>
          </p:cNvPicPr>
          <p:nvPr/>
        </p:nvPicPr>
        <p:blipFill>
          <a:blip r:embed="rId5"/>
          <a:stretch>
            <a:fillRect/>
          </a:stretch>
        </p:blipFill>
        <p:spPr>
          <a:xfrm>
            <a:off x="2919266" y="1454331"/>
            <a:ext cx="4367314" cy="2564125"/>
          </a:xfrm>
          <a:prstGeom prst="rect">
            <a:avLst/>
          </a:prstGeom>
        </p:spPr>
      </p:pic>
      <p:pic>
        <p:nvPicPr>
          <p:cNvPr id="69" name="Picture 68">
            <a:extLst>
              <a:ext uri="{FF2B5EF4-FFF2-40B4-BE49-F238E27FC236}">
                <a16:creationId xmlns:a16="http://schemas.microsoft.com/office/drawing/2014/main" id="{98D48B0E-FD3B-A24A-3C3D-684A2E88F3DE}"/>
              </a:ext>
            </a:extLst>
          </p:cNvPr>
          <p:cNvPicPr>
            <a:picLocks noChangeAspect="1"/>
          </p:cNvPicPr>
          <p:nvPr/>
        </p:nvPicPr>
        <p:blipFill>
          <a:blip r:embed="rId3"/>
          <a:stretch>
            <a:fillRect/>
          </a:stretch>
        </p:blipFill>
        <p:spPr>
          <a:xfrm>
            <a:off x="3133481" y="1435082"/>
            <a:ext cx="4146814" cy="2751361"/>
          </a:xfrm>
          <a:prstGeom prst="rect">
            <a:avLst/>
          </a:prstGeom>
        </p:spPr>
      </p:pic>
    </p:spTree>
    <p:extLst>
      <p:ext uri="{BB962C8B-B14F-4D97-AF65-F5344CB8AC3E}">
        <p14:creationId xmlns:p14="http://schemas.microsoft.com/office/powerpoint/2010/main" val="143561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7"/>
                                        </p:tgtEl>
                                      </p:cBhvr>
                                    </p:animEffect>
                                    <p:set>
                                      <p:cBhvr>
                                        <p:cTn id="28" dur="1" fill="hold">
                                          <p:stCondLst>
                                            <p:cond delay="499"/>
                                          </p:stCondLst>
                                        </p:cTn>
                                        <p:tgtEl>
                                          <p:spTgt spid="37"/>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9"/>
                                        </p:tgtEl>
                                      </p:cBhvr>
                                    </p:animEffect>
                                    <p:set>
                                      <p:cBhvr>
                                        <p:cTn id="31" dur="1" fill="hold">
                                          <p:stCondLst>
                                            <p:cond delay="4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5"/>
                                        </p:tgtEl>
                                      </p:cBhvr>
                                    </p:animEffect>
                                    <p:set>
                                      <p:cBhvr>
                                        <p:cTn id="40" dur="1" fill="hold">
                                          <p:stCondLst>
                                            <p:cond delay="499"/>
                                          </p:stCondLst>
                                        </p:cTn>
                                        <p:tgtEl>
                                          <p:spTgt spid="6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6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59" grpId="0"/>
      <p:bldP spid="60" grpId="0"/>
      <p:bldP spid="61"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49429" y="297524"/>
            <a:ext cx="2976597" cy="1340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‘Arhitectura’ </a:t>
            </a:r>
            <a:r>
              <a:rPr lang="en" dirty="0">
                <a:solidFill>
                  <a:schemeClr val="lt1"/>
                </a:solidFill>
              </a:rPr>
              <a:t>Sistemului</a:t>
            </a:r>
            <a:r>
              <a:rPr lang="en" dirty="0">
                <a:solidFill>
                  <a:schemeClr val="accent6"/>
                </a:solidFill>
              </a:rPr>
              <a:t>{</a:t>
            </a:r>
            <a:endParaRPr dirty="0">
              <a:solidFill>
                <a:schemeClr val="accent6"/>
              </a:solidFill>
            </a:endParaRPr>
          </a:p>
        </p:txBody>
      </p:sp>
      <p:sp>
        <p:nvSpPr>
          <p:cNvPr id="853" name="Google Shape;853;p42"/>
          <p:cNvSpPr txBox="1">
            <a:spLocks noGrp="1"/>
          </p:cNvSpPr>
          <p:nvPr>
            <p:ph type="subTitle" idx="1"/>
          </p:nvPr>
        </p:nvSpPr>
        <p:spPr>
          <a:xfrm>
            <a:off x="1339520" y="2379575"/>
            <a:ext cx="3627600" cy="3739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nivele de abstractizare</a:t>
            </a:r>
            <a:endParaRPr dirty="0"/>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grpSp>
        <p:nvGrpSpPr>
          <p:cNvPr id="858" name="Google Shape;858;p42"/>
          <p:cNvGrpSpPr/>
          <p:nvPr/>
        </p:nvGrpSpPr>
        <p:grpSpPr>
          <a:xfrm>
            <a:off x="1086471" y="1349910"/>
            <a:ext cx="506100" cy="3716660"/>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2">
            <a:extLst>
              <a:ext uri="{FF2B5EF4-FFF2-40B4-BE49-F238E27FC236}">
                <a16:creationId xmlns:a16="http://schemas.microsoft.com/office/drawing/2014/main" id="{F4E3155D-1187-16F1-2597-C32082CFD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129" y="556562"/>
            <a:ext cx="3402278" cy="3685276"/>
          </a:xfrm>
          <a:prstGeom prst="rect">
            <a:avLst/>
          </a:prstGeom>
          <a:solidFill>
            <a:srgbClr val="16F61B"/>
          </a:solidFill>
          <a:ln>
            <a:noFill/>
          </a:ln>
        </p:spPr>
      </p:pic>
      <p:sp>
        <p:nvSpPr>
          <p:cNvPr id="14" name="Rectangle 13">
            <a:extLst>
              <a:ext uri="{FF2B5EF4-FFF2-40B4-BE49-F238E27FC236}">
                <a16:creationId xmlns:a16="http://schemas.microsoft.com/office/drawing/2014/main" id="{0EF2AE6B-0D03-DB7B-3B2A-FA118A7C1451}"/>
              </a:ext>
            </a:extLst>
          </p:cNvPr>
          <p:cNvSpPr/>
          <p:nvPr/>
        </p:nvSpPr>
        <p:spPr>
          <a:xfrm>
            <a:off x="4160281" y="1012054"/>
            <a:ext cx="1173470" cy="4526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DataAccess</a:t>
            </a:r>
            <a:endParaRPr lang="en-US" dirty="0">
              <a:solidFill>
                <a:schemeClr val="tx1"/>
              </a:solidFill>
            </a:endParaRPr>
          </a:p>
        </p:txBody>
      </p:sp>
      <p:sp>
        <p:nvSpPr>
          <p:cNvPr id="15" name="Rectangle 14">
            <a:extLst>
              <a:ext uri="{FF2B5EF4-FFF2-40B4-BE49-F238E27FC236}">
                <a16:creationId xmlns:a16="http://schemas.microsoft.com/office/drawing/2014/main" id="{023F87CD-AD15-7D75-0EEF-03ED1077AA45}"/>
              </a:ext>
            </a:extLst>
          </p:cNvPr>
          <p:cNvSpPr/>
          <p:nvPr/>
        </p:nvSpPr>
        <p:spPr>
          <a:xfrm>
            <a:off x="4160281" y="1595301"/>
            <a:ext cx="1195862"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Abstractions</a:t>
            </a:r>
          </a:p>
        </p:txBody>
      </p:sp>
      <p:sp>
        <p:nvSpPr>
          <p:cNvPr id="16" name="Rectangle 15">
            <a:extLst>
              <a:ext uri="{FF2B5EF4-FFF2-40B4-BE49-F238E27FC236}">
                <a16:creationId xmlns:a16="http://schemas.microsoft.com/office/drawing/2014/main" id="{34B7BFDD-5A2D-26AC-62CF-07A6CE90D965}"/>
              </a:ext>
            </a:extLst>
          </p:cNvPr>
          <p:cNvSpPr/>
          <p:nvPr/>
        </p:nvSpPr>
        <p:spPr>
          <a:xfrm>
            <a:off x="4158776" y="2822926"/>
            <a:ext cx="1217304" cy="457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Logic</a:t>
            </a:r>
          </a:p>
        </p:txBody>
      </p:sp>
      <p:sp>
        <p:nvSpPr>
          <p:cNvPr id="17" name="Rectangle 16">
            <a:extLst>
              <a:ext uri="{FF2B5EF4-FFF2-40B4-BE49-F238E27FC236}">
                <a16:creationId xmlns:a16="http://schemas.microsoft.com/office/drawing/2014/main" id="{A6582958-380F-315B-CD87-D8966EFB4BF0}"/>
              </a:ext>
            </a:extLst>
          </p:cNvPr>
          <p:cNvSpPr/>
          <p:nvPr/>
        </p:nvSpPr>
        <p:spPr>
          <a:xfrm>
            <a:off x="4160281" y="2226390"/>
            <a:ext cx="1217304" cy="46638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sp>
        <p:nvSpPr>
          <p:cNvPr id="18" name="Rectangle 17">
            <a:extLst>
              <a:ext uri="{FF2B5EF4-FFF2-40B4-BE49-F238E27FC236}">
                <a16:creationId xmlns:a16="http://schemas.microsoft.com/office/drawing/2014/main" id="{80AB5033-A8D9-820E-B20F-9EF2AB836E49}"/>
              </a:ext>
            </a:extLst>
          </p:cNvPr>
          <p:cNvSpPr/>
          <p:nvPr/>
        </p:nvSpPr>
        <p:spPr>
          <a:xfrm>
            <a:off x="5842002" y="2097253"/>
            <a:ext cx="1325155" cy="381139"/>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Access</a:t>
            </a:r>
          </a:p>
        </p:txBody>
      </p:sp>
      <p:sp>
        <p:nvSpPr>
          <p:cNvPr id="19" name="Rectangle 18">
            <a:extLst>
              <a:ext uri="{FF2B5EF4-FFF2-40B4-BE49-F238E27FC236}">
                <a16:creationId xmlns:a16="http://schemas.microsoft.com/office/drawing/2014/main" id="{EA8C4DE5-3E5D-3097-A3F8-BD8536DB028A}"/>
              </a:ext>
            </a:extLst>
          </p:cNvPr>
          <p:cNvSpPr/>
          <p:nvPr/>
        </p:nvSpPr>
        <p:spPr>
          <a:xfrm>
            <a:off x="5842002" y="3652663"/>
            <a:ext cx="1252976" cy="429033"/>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a:t>
            </a:r>
          </a:p>
        </p:txBody>
      </p:sp>
      <p:cxnSp>
        <p:nvCxnSpPr>
          <p:cNvPr id="20" name="Elbow Connector 14">
            <a:extLst>
              <a:ext uri="{FF2B5EF4-FFF2-40B4-BE49-F238E27FC236}">
                <a16:creationId xmlns:a16="http://schemas.microsoft.com/office/drawing/2014/main" id="{13A61CE8-E40B-82EF-191D-F531FB6644A6}"/>
              </a:ext>
            </a:extLst>
          </p:cNvPr>
          <p:cNvCxnSpPr>
            <a:cxnSpLocks/>
            <a:stCxn id="18" idx="1"/>
            <a:endCxn id="14" idx="3"/>
          </p:cNvCxnSpPr>
          <p:nvPr/>
        </p:nvCxnSpPr>
        <p:spPr>
          <a:xfrm rot="10800000">
            <a:off x="5333752" y="1238397"/>
            <a:ext cx="508251" cy="10494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6">
            <a:extLst>
              <a:ext uri="{FF2B5EF4-FFF2-40B4-BE49-F238E27FC236}">
                <a16:creationId xmlns:a16="http://schemas.microsoft.com/office/drawing/2014/main" id="{B376766B-EC0F-5EE6-754C-C6FC32DB053D}"/>
              </a:ext>
            </a:extLst>
          </p:cNvPr>
          <p:cNvCxnSpPr>
            <a:cxnSpLocks/>
            <a:endCxn id="15" idx="3"/>
          </p:cNvCxnSpPr>
          <p:nvPr/>
        </p:nvCxnSpPr>
        <p:spPr>
          <a:xfrm rot="16200000" flipV="1">
            <a:off x="5267522" y="1912648"/>
            <a:ext cx="408977" cy="2317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F4786D38-F576-E2BC-E7DB-16FE2686785A}"/>
              </a:ext>
            </a:extLst>
          </p:cNvPr>
          <p:cNvCxnSpPr>
            <a:cxnSpLocks/>
            <a:endCxn id="17" idx="3"/>
          </p:cNvCxnSpPr>
          <p:nvPr/>
        </p:nvCxnSpPr>
        <p:spPr>
          <a:xfrm rot="16200000" flipV="1">
            <a:off x="5177672" y="2659495"/>
            <a:ext cx="582860" cy="183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76CE8F-EE8A-4CA8-110C-E2674657F0F4}"/>
              </a:ext>
            </a:extLst>
          </p:cNvPr>
          <p:cNvCxnSpPr>
            <a:cxnSpLocks/>
            <a:endCxn id="16" idx="3"/>
          </p:cNvCxnSpPr>
          <p:nvPr/>
        </p:nvCxnSpPr>
        <p:spPr>
          <a:xfrm flipH="1" flipV="1">
            <a:off x="5376080" y="3051651"/>
            <a:ext cx="430974" cy="2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0E65524-77CF-39EF-4F3E-49619CE44087}"/>
              </a:ext>
            </a:extLst>
          </p:cNvPr>
          <p:cNvSpPr/>
          <p:nvPr/>
        </p:nvSpPr>
        <p:spPr>
          <a:xfrm>
            <a:off x="5861785" y="2855677"/>
            <a:ext cx="1273718" cy="424698"/>
          </a:xfrm>
          <a:prstGeom prst="rect">
            <a:avLst/>
          </a:prstGeom>
          <a:solidFill>
            <a:srgbClr val="77F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64" name="Google Shape;853;p42">
            <a:extLst>
              <a:ext uri="{FF2B5EF4-FFF2-40B4-BE49-F238E27FC236}">
                <a16:creationId xmlns:a16="http://schemas.microsoft.com/office/drawing/2014/main" id="{1604418D-2A50-06E0-F357-9047033E5AB4}"/>
              </a:ext>
            </a:extLst>
          </p:cNvPr>
          <p:cNvSpPr txBox="1">
            <a:spLocks/>
          </p:cNvSpPr>
          <p:nvPr/>
        </p:nvSpPr>
        <p:spPr>
          <a:xfrm>
            <a:off x="1833308" y="1574836"/>
            <a:ext cx="1675145"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Repositories &amp; Interfaces</a:t>
            </a:r>
          </a:p>
        </p:txBody>
      </p:sp>
      <p:sp>
        <p:nvSpPr>
          <p:cNvPr id="65" name="Google Shape;853;p42">
            <a:extLst>
              <a:ext uri="{FF2B5EF4-FFF2-40B4-BE49-F238E27FC236}">
                <a16:creationId xmlns:a16="http://schemas.microsoft.com/office/drawing/2014/main" id="{7BC19A5A-284F-3EE3-A55F-B44D9F37477E}"/>
              </a:ext>
            </a:extLst>
          </p:cNvPr>
          <p:cNvSpPr txBox="1">
            <a:spLocks/>
          </p:cNvSpPr>
          <p:nvPr/>
        </p:nvSpPr>
        <p:spPr>
          <a:xfrm>
            <a:off x="1749987" y="2844442"/>
            <a:ext cx="211963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Services &amp; Models</a:t>
            </a:r>
          </a:p>
        </p:txBody>
      </p:sp>
      <p:sp>
        <p:nvSpPr>
          <p:cNvPr id="66" name="Google Shape;853;p42">
            <a:extLst>
              <a:ext uri="{FF2B5EF4-FFF2-40B4-BE49-F238E27FC236}">
                <a16:creationId xmlns:a16="http://schemas.microsoft.com/office/drawing/2014/main" id="{6D6B3D89-5B02-0731-8538-7CDFA193F367}"/>
              </a:ext>
            </a:extLst>
          </p:cNvPr>
          <p:cNvSpPr txBox="1">
            <a:spLocks/>
          </p:cNvSpPr>
          <p:nvPr/>
        </p:nvSpPr>
        <p:spPr>
          <a:xfrm>
            <a:off x="1517003" y="3517966"/>
            <a:ext cx="2446993" cy="373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1"/>
              </a:buClr>
              <a:buSzPts val="1600"/>
              <a:buFont typeface="Fira Code"/>
              <a:buNone/>
              <a:defRPr sz="1600" b="0" i="0" u="none" strike="noStrike" cap="none">
                <a:solidFill>
                  <a:schemeClr val="dk1"/>
                </a:solidFill>
                <a:latin typeface="Fira Code"/>
                <a:ea typeface="Fira Code"/>
                <a:cs typeface="Fira Code"/>
                <a:sym typeface="Fira Code"/>
              </a:defRPr>
            </a:lvl9pPr>
          </a:lstStyle>
          <a:p>
            <a:pPr marL="0" indent="0"/>
            <a:r>
              <a:rPr lang="en-US" dirty="0"/>
              <a:t>Controllers &amp; Views &amp; Front-end stuff</a:t>
            </a:r>
          </a:p>
        </p:txBody>
      </p:sp>
      <p:cxnSp>
        <p:nvCxnSpPr>
          <p:cNvPr id="58" name="Straight Arrow Connector 57">
            <a:extLst>
              <a:ext uri="{FF2B5EF4-FFF2-40B4-BE49-F238E27FC236}">
                <a16:creationId xmlns:a16="http://schemas.microsoft.com/office/drawing/2014/main" id="{BF8D4039-A877-23FF-6234-A4DA964C75D0}"/>
              </a:ext>
            </a:extLst>
          </p:cNvPr>
          <p:cNvCxnSpPr/>
          <p:nvPr/>
        </p:nvCxnSpPr>
        <p:spPr>
          <a:xfrm flipH="1" flipV="1">
            <a:off x="3609726" y="1824025"/>
            <a:ext cx="2197328" cy="463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11C4912-118B-8A57-F5C8-B01DB1B26139}"/>
              </a:ext>
            </a:extLst>
          </p:cNvPr>
          <p:cNvCxnSpPr>
            <a:endCxn id="65" idx="3"/>
          </p:cNvCxnSpPr>
          <p:nvPr/>
        </p:nvCxnSpPr>
        <p:spPr>
          <a:xfrm flipH="1" flipV="1">
            <a:off x="3869620" y="3031394"/>
            <a:ext cx="1937434" cy="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F155769-B92B-C444-61DE-FB5E12739654}"/>
              </a:ext>
            </a:extLst>
          </p:cNvPr>
          <p:cNvCxnSpPr/>
          <p:nvPr/>
        </p:nvCxnSpPr>
        <p:spPr>
          <a:xfrm flipH="1" flipV="1">
            <a:off x="4016658" y="3739489"/>
            <a:ext cx="1790396" cy="14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4" grpId="0"/>
      <p:bldP spid="64" grpId="1"/>
      <p:bldP spid="65" grpId="0"/>
      <p:bldP spid="65" grpId="1"/>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0C69C8F-E3C4-4EED-9D42-841CE539F18B}"/>
              </a:ext>
            </a:extLst>
          </p:cNvPr>
          <p:cNvSpPr>
            <a:spLocks noGrp="1"/>
          </p:cNvSpPr>
          <p:nvPr>
            <p:ph type="title" idx="9"/>
          </p:nvPr>
        </p:nvSpPr>
        <p:spPr/>
        <p:txBody>
          <a:bodyPr/>
          <a:lstStyle/>
          <a:p>
            <a:r>
              <a:rPr lang="en-US" dirty="0"/>
              <a:t>Azure</a:t>
            </a:r>
          </a:p>
        </p:txBody>
      </p:sp>
      <p:pic>
        <p:nvPicPr>
          <p:cNvPr id="1026" name="Picture 2" descr="Basic web application - Azure Reference Architectures | Microsoft Docs">
            <a:extLst>
              <a:ext uri="{FF2B5EF4-FFF2-40B4-BE49-F238E27FC236}">
                <a16:creationId xmlns:a16="http://schemas.microsoft.com/office/drawing/2014/main" id="{8D4D8BC4-3DBB-92CE-6255-3B1DE8EB0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544" y="1123900"/>
            <a:ext cx="5204011" cy="298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2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7875" y="1245159"/>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209975" y="1291844"/>
            <a:ext cx="3129000" cy="10251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a:t>
            </a:r>
            <a:r>
              <a:rPr lang="en-US" dirty="0" err="1"/>
              <a:t>gestionează</a:t>
            </a:r>
            <a:r>
              <a:rPr lang="en-US" dirty="0"/>
              <a:t> </a:t>
            </a:r>
            <a:r>
              <a:rPr lang="en-US" dirty="0" err="1"/>
              <a:t>conturile</a:t>
            </a:r>
            <a:r>
              <a:rPr lang="en-US" dirty="0"/>
              <a:t> </a:t>
            </a:r>
            <a:r>
              <a:rPr lang="en-US" dirty="0" err="1"/>
              <a:t>și</a:t>
            </a:r>
            <a:r>
              <a:rPr lang="en-US" dirty="0"/>
              <a:t>     </a:t>
            </a:r>
            <a:r>
              <a:rPr lang="en-US" dirty="0" err="1"/>
              <a:t>atribuie</a:t>
            </a:r>
            <a:r>
              <a:rPr lang="en-US" dirty="0"/>
              <a:t> </a:t>
            </a:r>
            <a:r>
              <a:rPr lang="en-US" dirty="0" err="1"/>
              <a:t>roluri</a:t>
            </a:r>
            <a:endParaRPr lang="en-US" dirty="0"/>
          </a:p>
        </p:txBody>
      </p:sp>
      <p:sp>
        <p:nvSpPr>
          <p:cNvPr id="482" name="Google Shape;482;p29"/>
          <p:cNvSpPr txBox="1">
            <a:spLocks noGrp="1"/>
          </p:cNvSpPr>
          <p:nvPr>
            <p:ph type="subTitle" idx="2"/>
          </p:nvPr>
        </p:nvSpPr>
        <p:spPr>
          <a:xfrm>
            <a:off x="2209975" y="1245171"/>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Administrator</a:t>
            </a:r>
            <a:endParaRPr dirty="0"/>
          </a:p>
        </p:txBody>
      </p:sp>
      <p:sp>
        <p:nvSpPr>
          <p:cNvPr id="486" name="Google Shape;486;p29"/>
          <p:cNvSpPr txBox="1">
            <a:spLocks noGrp="1"/>
          </p:cNvSpPr>
          <p:nvPr>
            <p:ph type="title" idx="6"/>
          </p:nvPr>
        </p:nvSpPr>
        <p:spPr>
          <a:xfrm flipH="1">
            <a:off x="5063213" y="3243956"/>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5935313" y="3498368"/>
            <a:ext cx="3129000" cy="1025154"/>
          </a:xfrm>
          <a:prstGeom prst="rect">
            <a:avLst/>
          </a:prstGeom>
        </p:spPr>
        <p:txBody>
          <a:bodyPr spcFirstLastPara="1" wrap="square" lIns="91425" tIns="91425" rIns="91425" bIns="91425" anchor="ctr" anchorCtr="0">
            <a:normAutofit lnSpcReduction="10000"/>
          </a:bodyPr>
          <a:lstStyle/>
          <a:p>
            <a:pPr marL="0" lvl="0" indent="0" rtl="0">
              <a:spcBef>
                <a:spcPts val="0"/>
              </a:spcBef>
              <a:spcAft>
                <a:spcPts val="0"/>
              </a:spcAft>
              <a:buNone/>
            </a:pPr>
            <a:r>
              <a:rPr lang="en-US" dirty="0"/>
              <a:t>- </a:t>
            </a:r>
            <a:r>
              <a:rPr lang="en-US" dirty="0" err="1"/>
              <a:t>gestioneaza</a:t>
            </a:r>
            <a:r>
              <a:rPr lang="en-US" dirty="0"/>
              <a:t> </a:t>
            </a:r>
            <a:r>
              <a:rPr lang="en-US" dirty="0" err="1"/>
              <a:t>comenzile</a:t>
            </a:r>
            <a:r>
              <a:rPr lang="en-US" dirty="0"/>
              <a:t> </a:t>
            </a:r>
            <a:r>
              <a:rPr lang="en-US" dirty="0" err="1"/>
              <a:t>si</a:t>
            </a:r>
            <a:r>
              <a:rPr lang="en-US" dirty="0"/>
              <a:t> </a:t>
            </a:r>
            <a:r>
              <a:rPr lang="en-US" dirty="0" err="1"/>
              <a:t>vehiculele</a:t>
            </a:r>
            <a:endParaRPr lang="en-US" dirty="0"/>
          </a:p>
          <a:p>
            <a:pPr marL="0" lvl="0" indent="0" rtl="0">
              <a:spcBef>
                <a:spcPts val="0"/>
              </a:spcBef>
              <a:spcAft>
                <a:spcPts val="0"/>
              </a:spcAft>
              <a:buNone/>
            </a:pPr>
            <a:r>
              <a:rPr lang="en-US" dirty="0"/>
              <a:t>- </a:t>
            </a:r>
            <a:r>
              <a:rPr lang="en-US" dirty="0" err="1"/>
              <a:t>creează</a:t>
            </a:r>
            <a:r>
              <a:rPr lang="en-US" dirty="0"/>
              <a:t> </a:t>
            </a:r>
            <a:r>
              <a:rPr lang="en-US" dirty="0" err="1"/>
              <a:t>rute</a:t>
            </a:r>
            <a:r>
              <a:rPr lang="en-US" dirty="0"/>
              <a:t> </a:t>
            </a:r>
            <a:r>
              <a:rPr lang="en-US" dirty="0" err="1"/>
              <a:t>și</a:t>
            </a:r>
            <a:r>
              <a:rPr lang="en-US" dirty="0"/>
              <a:t> le </a:t>
            </a:r>
            <a:r>
              <a:rPr lang="en-US" dirty="0" err="1"/>
              <a:t>atribuie</a:t>
            </a:r>
            <a:r>
              <a:rPr lang="en-US" dirty="0"/>
              <a:t> </a:t>
            </a:r>
            <a:r>
              <a:rPr lang="en-US" dirty="0" err="1"/>
              <a:t>șoferilor</a:t>
            </a:r>
            <a:endParaRPr lang="en-US" dirty="0"/>
          </a:p>
        </p:txBody>
      </p:sp>
      <p:sp>
        <p:nvSpPr>
          <p:cNvPr id="488" name="Google Shape;488;p29"/>
          <p:cNvSpPr txBox="1">
            <a:spLocks noGrp="1"/>
          </p:cNvSpPr>
          <p:nvPr>
            <p:ph type="subTitle" idx="8"/>
          </p:nvPr>
        </p:nvSpPr>
        <p:spPr>
          <a:xfrm>
            <a:off x="5935313" y="3243944"/>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Dispatcher</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Specificatii </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Licenta.css</a:t>
            </a:r>
            <a:endParaRPr sz="1400" dirty="0">
              <a:solidFill>
                <a:schemeClr val="accent3"/>
              </a:solidFill>
            </a:endParaRPr>
          </a:p>
        </p:txBody>
      </p:sp>
      <p:sp>
        <p:nvSpPr>
          <p:cNvPr id="18" name="Google Shape;486;p29">
            <a:extLst>
              <a:ext uri="{FF2B5EF4-FFF2-40B4-BE49-F238E27FC236}">
                <a16:creationId xmlns:a16="http://schemas.microsoft.com/office/drawing/2014/main" id="{A53515F3-47B3-21C9-3B07-2CDBC786F7AC}"/>
              </a:ext>
            </a:extLst>
          </p:cNvPr>
          <p:cNvSpPr txBox="1">
            <a:spLocks/>
          </p:cNvSpPr>
          <p:nvPr/>
        </p:nvSpPr>
        <p:spPr>
          <a:xfrm flipH="1">
            <a:off x="2932925" y="2149806"/>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02</a:t>
            </a:r>
          </a:p>
        </p:txBody>
      </p:sp>
      <p:sp>
        <p:nvSpPr>
          <p:cNvPr id="19" name="Google Shape;487;p29">
            <a:extLst>
              <a:ext uri="{FF2B5EF4-FFF2-40B4-BE49-F238E27FC236}">
                <a16:creationId xmlns:a16="http://schemas.microsoft.com/office/drawing/2014/main" id="{E5F23612-8600-5C1F-5159-14D69C609659}"/>
              </a:ext>
            </a:extLst>
          </p:cNvPr>
          <p:cNvSpPr txBox="1">
            <a:spLocks/>
          </p:cNvSpPr>
          <p:nvPr/>
        </p:nvSpPr>
        <p:spPr>
          <a:xfrm>
            <a:off x="3774475" y="2274542"/>
            <a:ext cx="3129000" cy="105074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 se </a:t>
            </a:r>
            <a:r>
              <a:rPr lang="en-US" dirty="0" err="1"/>
              <a:t>ocupă</a:t>
            </a:r>
            <a:r>
              <a:rPr lang="en-US" dirty="0"/>
              <a:t> de </a:t>
            </a:r>
            <a:r>
              <a:rPr lang="en-US" dirty="0" err="1"/>
              <a:t>comenzi</a:t>
            </a:r>
            <a:endParaRPr lang="en-US" dirty="0"/>
          </a:p>
          <a:p>
            <a:pPr marL="0" indent="0"/>
            <a:r>
              <a:rPr lang="en-US" dirty="0"/>
              <a:t>- </a:t>
            </a:r>
            <a:r>
              <a:rPr lang="en-US" dirty="0" err="1"/>
              <a:t>poate</a:t>
            </a:r>
            <a:r>
              <a:rPr lang="en-US" dirty="0"/>
              <a:t> </a:t>
            </a:r>
            <a:r>
              <a:rPr lang="en-US" dirty="0" err="1"/>
              <a:t>porni</a:t>
            </a:r>
            <a:r>
              <a:rPr lang="en-US" dirty="0"/>
              <a:t> </a:t>
            </a:r>
            <a:r>
              <a:rPr lang="en-US" dirty="0" err="1"/>
              <a:t>si</a:t>
            </a:r>
            <a:r>
              <a:rPr lang="en-US" dirty="0"/>
              <a:t> </a:t>
            </a:r>
            <a:r>
              <a:rPr lang="en-US" dirty="0" err="1"/>
              <a:t>opri</a:t>
            </a:r>
            <a:r>
              <a:rPr lang="en-US" dirty="0"/>
              <a:t> </a:t>
            </a:r>
            <a:r>
              <a:rPr lang="en-US" dirty="0" err="1"/>
              <a:t>ruta</a:t>
            </a:r>
            <a:endParaRPr lang="en-US" dirty="0"/>
          </a:p>
          <a:p>
            <a:pPr marL="0" indent="0"/>
            <a:r>
              <a:rPr lang="en-US" dirty="0"/>
              <a:t>- </a:t>
            </a:r>
            <a:r>
              <a:rPr lang="en-US" dirty="0" err="1"/>
              <a:t>poate</a:t>
            </a:r>
            <a:r>
              <a:rPr lang="en-US" dirty="0"/>
              <a:t> </a:t>
            </a:r>
            <a:r>
              <a:rPr lang="en-US" dirty="0" err="1"/>
              <a:t>urmări</a:t>
            </a:r>
            <a:r>
              <a:rPr lang="en-US" dirty="0"/>
              <a:t> </a:t>
            </a:r>
            <a:r>
              <a:rPr lang="en-US" dirty="0" err="1"/>
              <a:t>ruta</a:t>
            </a:r>
            <a:r>
              <a:rPr lang="en-US" dirty="0"/>
              <a:t> </a:t>
            </a:r>
            <a:r>
              <a:rPr lang="en-US" dirty="0" err="1"/>
              <a:t>curentă</a:t>
            </a:r>
            <a:endParaRPr lang="en-US" dirty="0"/>
          </a:p>
        </p:txBody>
      </p:sp>
      <p:sp>
        <p:nvSpPr>
          <p:cNvPr id="20" name="Google Shape;488;p29">
            <a:extLst>
              <a:ext uri="{FF2B5EF4-FFF2-40B4-BE49-F238E27FC236}">
                <a16:creationId xmlns:a16="http://schemas.microsoft.com/office/drawing/2014/main" id="{F832324F-383A-73B7-0A10-6020210B6440}"/>
              </a:ext>
            </a:extLst>
          </p:cNvPr>
          <p:cNvSpPr txBox="1">
            <a:spLocks/>
          </p:cNvSpPr>
          <p:nvPr/>
        </p:nvSpPr>
        <p:spPr>
          <a:xfrm>
            <a:off x="3805025" y="2137956"/>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n-US" b="1" dirty="0">
                <a:solidFill>
                  <a:schemeClr val="accent2"/>
                </a:solidFill>
              </a:rPr>
              <a:t>Driver</a:t>
            </a:r>
            <a:endParaRPr lang="en-US" dirty="0">
              <a:solidFill>
                <a:schemeClr val="accent2"/>
              </a:solidFill>
            </a:endParaRPr>
          </a:p>
        </p:txBody>
      </p:sp>
    </p:spTree>
    <p:extLst>
      <p:ext uri="{BB962C8B-B14F-4D97-AF65-F5344CB8AC3E}">
        <p14:creationId xmlns:p14="http://schemas.microsoft.com/office/powerpoint/2010/main" val="6789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2522" name="Google Shape;2522;p48"/>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Desktop </a:t>
            </a:r>
            <a:r>
              <a:rPr lang="en" dirty="0">
                <a:solidFill>
                  <a:schemeClr val="accent2"/>
                </a:solidFill>
              </a:rPr>
              <a:t>Software</a:t>
            </a:r>
            <a:r>
              <a:rPr lang="en" dirty="0">
                <a:solidFill>
                  <a:schemeClr val="lt1"/>
                </a:solidFill>
              </a:rPr>
              <a:t> </a:t>
            </a:r>
            <a:r>
              <a:rPr lang="en" dirty="0">
                <a:solidFill>
                  <a:schemeClr val="accent3"/>
                </a:solidFill>
              </a:rPr>
              <a:t>{</a:t>
            </a:r>
            <a:endParaRPr dirty="0">
              <a:solidFill>
                <a:schemeClr val="lt1"/>
              </a:solidFill>
            </a:endParaRPr>
          </a:p>
        </p:txBody>
      </p:sp>
      <p:sp>
        <p:nvSpPr>
          <p:cNvPr id="2523" name="Google Shape;2523;p48"/>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 client:</a:t>
            </a:r>
          </a:p>
          <a:p>
            <a:pPr marL="285750" lvl="0" indent="-285750" algn="l" rtl="0">
              <a:spcBef>
                <a:spcPts val="0"/>
              </a:spcBef>
              <a:spcAft>
                <a:spcPts val="0"/>
              </a:spcAft>
              <a:buFontTx/>
              <a:buChar char="-"/>
            </a:pPr>
            <a:r>
              <a:rPr lang="en" dirty="0"/>
              <a:t>- AWB Tracking</a:t>
            </a:r>
          </a:p>
          <a:p>
            <a:pPr marL="285750" lvl="0" indent="-285750" algn="l" rtl="0">
              <a:spcBef>
                <a:spcPts val="0"/>
              </a:spcBef>
              <a:spcAft>
                <a:spcPts val="0"/>
              </a:spcAft>
              <a:buFontTx/>
              <a:buChar char="-"/>
            </a:pPr>
            <a:r>
              <a:rPr lang="en" dirty="0"/>
              <a:t>- Orders</a:t>
            </a:r>
          </a:p>
          <a:p>
            <a:pPr marL="285750" lvl="0" indent="-285750" algn="l" rtl="0">
              <a:spcBef>
                <a:spcPts val="0"/>
              </a:spcBef>
              <a:spcAft>
                <a:spcPts val="0"/>
              </a:spcAft>
              <a:buFontTx/>
              <a:buChar char="-"/>
            </a:pPr>
            <a:r>
              <a:rPr lang="en" dirty="0"/>
              <a:t>- Profile</a:t>
            </a:r>
          </a:p>
          <a:p>
            <a:pPr marL="285750" lvl="0" indent="-285750" algn="l" rtl="0">
              <a:spcBef>
                <a:spcPts val="0"/>
              </a:spcBef>
              <a:spcAft>
                <a:spcPts val="0"/>
              </a:spcAft>
              <a:buFontTx/>
              <a:buChar char="-"/>
            </a:pPr>
            <a:r>
              <a:rPr lang="en" dirty="0"/>
              <a:t>- Cost Estimate</a:t>
            </a:r>
            <a:endParaRPr dirty="0"/>
          </a:p>
        </p:txBody>
      </p:sp>
      <p:sp>
        <p:nvSpPr>
          <p:cNvPr id="2525" name="Google Shape;2525;p48"/>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Licenta.html</a:t>
            </a:r>
            <a:endParaRPr sz="1400" dirty="0">
              <a:solidFill>
                <a:schemeClr val="accent3"/>
              </a:solidFill>
            </a:endParaRPr>
          </a:p>
        </p:txBody>
      </p:sp>
      <p:grpSp>
        <p:nvGrpSpPr>
          <p:cNvPr id="2527" name="Google Shape;2527;p48"/>
          <p:cNvGrpSpPr/>
          <p:nvPr/>
        </p:nvGrpSpPr>
        <p:grpSpPr>
          <a:xfrm>
            <a:off x="1084825" y="2246100"/>
            <a:ext cx="506100" cy="2323925"/>
            <a:chOff x="1084825" y="2246100"/>
            <a:chExt cx="506100" cy="2323925"/>
          </a:xfrm>
        </p:grpSpPr>
        <p:sp>
          <p:nvSpPr>
            <p:cNvPr id="2528" name="Google Shape;2528;p48"/>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29" name="Google Shape;2529;p48"/>
            <p:cNvCxnSpPr/>
            <p:nvPr/>
          </p:nvCxnSpPr>
          <p:spPr>
            <a:xfrm>
              <a:off x="1337875" y="2246100"/>
              <a:ext cx="0" cy="1687500"/>
            </a:xfrm>
            <a:prstGeom prst="straightConnector1">
              <a:avLst/>
            </a:prstGeom>
            <a:noFill/>
            <a:ln w="9525" cap="flat" cmpd="sng">
              <a:solidFill>
                <a:schemeClr val="accent4"/>
              </a:solidFill>
              <a:prstDash val="solid"/>
              <a:round/>
              <a:headEnd type="none" w="med" len="med"/>
              <a:tailEnd type="none" w="med" len="med"/>
            </a:ln>
          </p:spPr>
        </p:cxnSp>
      </p:grpSp>
      <p:sp>
        <p:nvSpPr>
          <p:cNvPr id="2530" name="Google Shape;2530;p4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1400" dirty="0">
                <a:solidFill>
                  <a:schemeClr val="accent3"/>
                </a:solidFill>
              </a:rPr>
              <a:t>Licenta.css</a:t>
            </a:r>
            <a:endParaRPr sz="1400" dirty="0">
              <a:solidFill>
                <a:schemeClr val="accent3"/>
              </a:solidFill>
            </a:endParaRPr>
          </a:p>
        </p:txBody>
      </p:sp>
      <p:grpSp>
        <p:nvGrpSpPr>
          <p:cNvPr id="2531" name="Google Shape;2531;p48"/>
          <p:cNvGrpSpPr/>
          <p:nvPr/>
        </p:nvGrpSpPr>
        <p:grpSpPr>
          <a:xfrm>
            <a:off x="4414106" y="938589"/>
            <a:ext cx="4662157" cy="3631435"/>
            <a:chOff x="4994678" y="1173377"/>
            <a:chExt cx="3439196" cy="2775803"/>
          </a:xfrm>
        </p:grpSpPr>
        <p:grpSp>
          <p:nvGrpSpPr>
            <p:cNvPr id="2532" name="Google Shape;2532;p48"/>
            <p:cNvGrpSpPr/>
            <p:nvPr/>
          </p:nvGrpSpPr>
          <p:grpSpPr>
            <a:xfrm>
              <a:off x="4994678" y="1173377"/>
              <a:ext cx="3439196" cy="2775803"/>
              <a:chOff x="4572031" y="1415284"/>
              <a:chExt cx="2875341" cy="2319354"/>
            </a:xfrm>
          </p:grpSpPr>
          <p:grpSp>
            <p:nvGrpSpPr>
              <p:cNvPr id="2533" name="Google Shape;2533;p48"/>
              <p:cNvGrpSpPr/>
              <p:nvPr/>
            </p:nvGrpSpPr>
            <p:grpSpPr>
              <a:xfrm>
                <a:off x="4572031" y="1415284"/>
                <a:ext cx="2875341" cy="1993075"/>
                <a:chOff x="3665860" y="822037"/>
                <a:chExt cx="4758136" cy="3243937"/>
              </a:xfrm>
            </p:grpSpPr>
            <p:grpSp>
              <p:nvGrpSpPr>
                <p:cNvPr id="2534" name="Google Shape;2534;p48"/>
                <p:cNvGrpSpPr/>
                <p:nvPr/>
              </p:nvGrpSpPr>
              <p:grpSpPr>
                <a:xfrm>
                  <a:off x="3665860" y="822037"/>
                  <a:ext cx="4758136" cy="3243937"/>
                  <a:chOff x="518725" y="252435"/>
                  <a:chExt cx="6524250" cy="4448015"/>
                </a:xfrm>
              </p:grpSpPr>
              <p:sp>
                <p:nvSpPr>
                  <p:cNvPr id="2535" name="Google Shape;2535;p48"/>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2536" name="Google Shape;2536;p48"/>
                  <p:cNvSpPr/>
                  <p:nvPr/>
                </p:nvSpPr>
                <p:spPr>
                  <a:xfrm>
                    <a:off x="518725" y="25243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7" name="Google Shape;2537;p48"/>
                <p:cNvSpPr/>
                <p:nvPr/>
              </p:nvSpPr>
              <p:spPr>
                <a:xfrm>
                  <a:off x="5947879" y="3778845"/>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538" name="Google Shape;2538;p48"/>
              <p:cNvSpPr/>
              <p:nvPr/>
            </p:nvSpPr>
            <p:spPr>
              <a:xfrm>
                <a:off x="5498909" y="3408365"/>
                <a:ext cx="1040944" cy="326273"/>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cxnSp>
          <p:nvCxnSpPr>
            <p:cNvPr id="2539" name="Google Shape;2539;p48"/>
            <p:cNvCxnSpPr/>
            <p:nvPr/>
          </p:nvCxnSpPr>
          <p:spPr>
            <a:xfrm rot="10800000">
              <a:off x="5370275" y="3949180"/>
              <a:ext cx="2688000" cy="0"/>
            </a:xfrm>
            <a:prstGeom prst="straightConnector1">
              <a:avLst/>
            </a:prstGeom>
            <a:noFill/>
            <a:ln w="9525" cap="flat" cmpd="sng">
              <a:solidFill>
                <a:schemeClr val="accent3"/>
              </a:solidFill>
              <a:prstDash val="solid"/>
              <a:round/>
              <a:headEnd type="none" w="med" len="med"/>
              <a:tailEnd type="none" w="med" len="med"/>
            </a:ln>
          </p:spPr>
        </p:cxnSp>
      </p:grpSp>
      <p:pic>
        <p:nvPicPr>
          <p:cNvPr id="5" name="Picture 4">
            <a:extLst>
              <a:ext uri="{FF2B5EF4-FFF2-40B4-BE49-F238E27FC236}">
                <a16:creationId xmlns:a16="http://schemas.microsoft.com/office/drawing/2014/main" id="{31378475-CA6C-8753-87FE-AD78B1029BBE}"/>
              </a:ext>
            </a:extLst>
          </p:cNvPr>
          <p:cNvPicPr>
            <a:picLocks noChangeAspect="1"/>
          </p:cNvPicPr>
          <p:nvPr/>
        </p:nvPicPr>
        <p:blipFill>
          <a:blip r:embed="rId3"/>
          <a:stretch>
            <a:fillRect/>
          </a:stretch>
        </p:blipFill>
        <p:spPr>
          <a:xfrm>
            <a:off x="4634894" y="1121370"/>
            <a:ext cx="4233333" cy="2316758"/>
          </a:xfrm>
          <a:prstGeom prst="rect">
            <a:avLst/>
          </a:prstGeom>
        </p:spPr>
      </p:pic>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825</Words>
  <Application>Microsoft Office PowerPoint</Application>
  <PresentationFormat>On-screen Show (16:9)</PresentationFormat>
  <Paragraphs>119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Nunito</vt:lpstr>
      <vt:lpstr>Times New Roman</vt:lpstr>
      <vt:lpstr>Fira Code</vt:lpstr>
      <vt:lpstr>arial</vt:lpstr>
      <vt:lpstr>Programming Language Workshop for Beginners by Slidesgo</vt:lpstr>
      <vt:lpstr>Proiect ‘Licenta’ {</vt:lpstr>
      <vt:lpstr>Descrierea ‘Aplicatiei’;</vt:lpstr>
      <vt:lpstr>Statistica ‘Github’{</vt:lpstr>
      <vt:lpstr>Tehnologii{</vt:lpstr>
      <vt:lpstr>Tehnologia MVC{</vt:lpstr>
      <vt:lpstr>‘Arhitectura’ Sistemului{</vt:lpstr>
      <vt:lpstr>Azure</vt:lpstr>
      <vt:lpstr>01</vt:lpstr>
      <vt:lpstr>Desktop Software {</vt:lpstr>
      <vt:lpstr>Posibilitati de imbunatatire</vt:lpstr>
      <vt:lpstr>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‘Licenta’ {</dc:title>
  <dc:creator>Alex</dc:creator>
  <cp:lastModifiedBy>POPESCU D. ALEXANDRU-IULIAN</cp:lastModifiedBy>
  <cp:revision>42</cp:revision>
  <dcterms:modified xsi:type="dcterms:W3CDTF">2022-07-01T18:12:57Z</dcterms:modified>
</cp:coreProperties>
</file>