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Nuni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regular.fntdata"/><Relationship Id="rId25" Type="http://schemas.openxmlformats.org/officeDocument/2006/relationships/slide" Target="slides/slide20.xml"/><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d9071703ec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d9071703ec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7b18e5ad2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b18e5ad2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7b18e5ad24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7b18e5ad24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d9071703ec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d9071703ec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d9ed0fc2fa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d9ed0fc2fa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d9ed0fc2fa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d9ed0fc2fa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7b18e5ad24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7b18e5ad24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d9ed0fc2fa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d9ed0fc2fa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7b18e5ad24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7b18e5ad24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7b18e5ad2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7b18e5ad2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9071703e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d9071703e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d9ed0fc2f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d9ed0fc2f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9071703ec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d9071703ec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d9071703ec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d9071703ec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d9071703ec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d9071703ec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7b18e5ad2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b18e5ad2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d9ed0fc2fa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d9ed0fc2fa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7b18e5ad24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b18e5ad24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d9071703ec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d9071703ec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7.png"/><Relationship Id="rId5"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2.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1.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Banking System</a:t>
            </a:r>
            <a:endParaRPr/>
          </a:p>
        </p:txBody>
      </p:sp>
      <p:sp>
        <p:nvSpPr>
          <p:cNvPr id="129" name="Google Shape;129;p13"/>
          <p:cNvSpPr txBox="1"/>
          <p:nvPr>
            <p:ph idx="1" type="subTitle"/>
          </p:nvPr>
        </p:nvSpPr>
        <p:spPr>
          <a:xfrm>
            <a:off x="6119250" y="3945250"/>
            <a:ext cx="3470700" cy="1094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Filip Alina</a:t>
            </a:r>
            <a:endParaRPr/>
          </a:p>
          <a:p>
            <a:pPr indent="0" lvl="0" marL="0" rtl="0" algn="ctr">
              <a:spcBef>
                <a:spcPts val="0"/>
              </a:spcBef>
              <a:spcAft>
                <a:spcPts val="0"/>
              </a:spcAft>
              <a:buNone/>
            </a:pPr>
            <a:r>
              <a:rPr lang="en"/>
              <a:t>Popescu Alexandru</a:t>
            </a:r>
            <a:endParaRPr/>
          </a:p>
          <a:p>
            <a:pPr indent="0" lvl="0" marL="0" rtl="0" algn="ctr">
              <a:spcBef>
                <a:spcPts val="0"/>
              </a:spcBef>
              <a:spcAft>
                <a:spcPts val="0"/>
              </a:spcAft>
              <a:buNone/>
            </a:pPr>
            <a:r>
              <a:rPr lang="en"/>
              <a:t>Radoi Teodora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819150" y="188500"/>
            <a:ext cx="7505700" cy="954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Payments for an account</a:t>
            </a:r>
            <a:endParaRPr/>
          </a:p>
          <a:p>
            <a:pPr indent="0" lvl="0" marL="0" rtl="0" algn="ctr">
              <a:spcBef>
                <a:spcPts val="0"/>
              </a:spcBef>
              <a:spcAft>
                <a:spcPts val="0"/>
              </a:spcAft>
              <a:buNone/>
            </a:pPr>
            <a:r>
              <a:rPr lang="en"/>
              <a:t>(for clients)</a:t>
            </a:r>
            <a:endParaRPr/>
          </a:p>
        </p:txBody>
      </p:sp>
      <p:sp>
        <p:nvSpPr>
          <p:cNvPr id="192" name="Google Shape;192;p22"/>
          <p:cNvSpPr txBox="1"/>
          <p:nvPr>
            <p:ph idx="1" type="body"/>
          </p:nvPr>
        </p:nvSpPr>
        <p:spPr>
          <a:xfrm>
            <a:off x="606250" y="1085550"/>
            <a:ext cx="7816200" cy="1077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000000"/>
                </a:solidFill>
              </a:rPr>
              <a:t>After clicking on the “Details” button, the customer is redirected to a page where they can view their the transactions made with that bank account, as well as initiate a new payment to another account or make a payment to the </a:t>
            </a:r>
            <a:r>
              <a:rPr lang="en">
                <a:solidFill>
                  <a:srgbClr val="000000"/>
                </a:solidFill>
              </a:rPr>
              <a:t>Electricity</a:t>
            </a:r>
            <a:r>
              <a:rPr lang="en">
                <a:solidFill>
                  <a:srgbClr val="000000"/>
                </a:solidFill>
              </a:rPr>
              <a:t> or Telephone company.  They also have the </a:t>
            </a:r>
            <a:r>
              <a:rPr lang="en">
                <a:solidFill>
                  <a:srgbClr val="000000"/>
                </a:solidFill>
              </a:rPr>
              <a:t>possibility</a:t>
            </a:r>
            <a:r>
              <a:rPr lang="en">
                <a:solidFill>
                  <a:srgbClr val="000000"/>
                </a:solidFill>
              </a:rPr>
              <a:t> of requesting a loan or request to attach a card to that certain account.</a:t>
            </a:r>
            <a:endParaRPr>
              <a:solidFill>
                <a:srgbClr val="000000"/>
              </a:solidFill>
            </a:endParaRPr>
          </a:p>
        </p:txBody>
      </p:sp>
      <p:pic>
        <p:nvPicPr>
          <p:cNvPr id="193" name="Google Shape;193;p22"/>
          <p:cNvPicPr preferRelativeResize="0"/>
          <p:nvPr/>
        </p:nvPicPr>
        <p:blipFill rotWithShape="1">
          <a:blip r:embed="rId3">
            <a:alphaModFix/>
          </a:blip>
          <a:srcRect b="5827" l="2987" r="960" t="11630"/>
          <a:stretch/>
        </p:blipFill>
        <p:spPr>
          <a:xfrm>
            <a:off x="1635725" y="2102300"/>
            <a:ext cx="5757250" cy="27830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819150" y="163025"/>
            <a:ext cx="7505700" cy="954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Payments page</a:t>
            </a:r>
            <a:endParaRPr/>
          </a:p>
          <a:p>
            <a:pPr indent="0" lvl="0" marL="0" rtl="0" algn="ctr">
              <a:spcBef>
                <a:spcPts val="0"/>
              </a:spcBef>
              <a:spcAft>
                <a:spcPts val="0"/>
              </a:spcAft>
              <a:buNone/>
            </a:pPr>
            <a:r>
              <a:rPr lang="en"/>
              <a:t>(for clients)</a:t>
            </a:r>
            <a:endParaRPr/>
          </a:p>
        </p:txBody>
      </p:sp>
      <p:sp>
        <p:nvSpPr>
          <p:cNvPr id="199" name="Google Shape;199;p23"/>
          <p:cNvSpPr txBox="1"/>
          <p:nvPr>
            <p:ph idx="1" type="body"/>
          </p:nvPr>
        </p:nvSpPr>
        <p:spPr>
          <a:xfrm>
            <a:off x="615300" y="1067150"/>
            <a:ext cx="7960500" cy="72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On the Payments page, the client can choose between their account and view a table with the transactions made with that account as well as initiate a new payment or pay some utilities.</a:t>
            </a:r>
            <a:endParaRPr/>
          </a:p>
        </p:txBody>
      </p:sp>
      <p:pic>
        <p:nvPicPr>
          <p:cNvPr id="200" name="Google Shape;200;p23"/>
          <p:cNvPicPr preferRelativeResize="0"/>
          <p:nvPr/>
        </p:nvPicPr>
        <p:blipFill rotWithShape="1">
          <a:blip r:embed="rId3">
            <a:alphaModFix/>
          </a:blip>
          <a:srcRect b="12183" l="2913" r="1255" t="12092"/>
          <a:stretch/>
        </p:blipFill>
        <p:spPr>
          <a:xfrm>
            <a:off x="1529150" y="1788350"/>
            <a:ext cx="5795798" cy="2575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4"/>
          <p:cNvSpPr txBox="1"/>
          <p:nvPr>
            <p:ph type="title"/>
          </p:nvPr>
        </p:nvSpPr>
        <p:spPr>
          <a:xfrm>
            <a:off x="819150" y="259150"/>
            <a:ext cx="7505700" cy="954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New Payment and Utility Payments</a:t>
            </a:r>
            <a:endParaRPr/>
          </a:p>
          <a:p>
            <a:pPr indent="0" lvl="0" marL="0" rtl="0" algn="ctr">
              <a:spcBef>
                <a:spcPts val="0"/>
              </a:spcBef>
              <a:spcAft>
                <a:spcPts val="0"/>
              </a:spcAft>
              <a:buNone/>
            </a:pPr>
            <a:r>
              <a:rPr lang="en"/>
              <a:t>(for clients)</a:t>
            </a:r>
            <a:endParaRPr/>
          </a:p>
        </p:txBody>
      </p:sp>
      <p:sp>
        <p:nvSpPr>
          <p:cNvPr id="206" name="Google Shape;206;p24"/>
          <p:cNvSpPr txBox="1"/>
          <p:nvPr>
            <p:ph idx="1" type="body"/>
          </p:nvPr>
        </p:nvSpPr>
        <p:spPr>
          <a:xfrm>
            <a:off x="732650" y="1213750"/>
            <a:ext cx="7505700" cy="87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the New Payment modal, the client will input data such as amount, name of the destination account and IBAN as well as details for the payment. For the utilities payment functionality, the client only has to input the amount and which one of their account the transaction is being made from.</a:t>
            </a:r>
            <a:endParaRPr/>
          </a:p>
        </p:txBody>
      </p:sp>
      <p:pic>
        <p:nvPicPr>
          <p:cNvPr id="207" name="Google Shape;207;p24"/>
          <p:cNvPicPr preferRelativeResize="0"/>
          <p:nvPr/>
        </p:nvPicPr>
        <p:blipFill rotWithShape="1">
          <a:blip r:embed="rId3">
            <a:alphaModFix/>
          </a:blip>
          <a:srcRect b="11213" l="18691" r="1019" t="12965"/>
          <a:stretch/>
        </p:blipFill>
        <p:spPr>
          <a:xfrm>
            <a:off x="517675" y="2127975"/>
            <a:ext cx="4187376" cy="2224225"/>
          </a:xfrm>
          <a:prstGeom prst="rect">
            <a:avLst/>
          </a:prstGeom>
          <a:noFill/>
          <a:ln>
            <a:noFill/>
          </a:ln>
        </p:spPr>
      </p:pic>
      <p:pic>
        <p:nvPicPr>
          <p:cNvPr id="208" name="Google Shape;208;p24"/>
          <p:cNvPicPr preferRelativeResize="0"/>
          <p:nvPr/>
        </p:nvPicPr>
        <p:blipFill rotWithShape="1">
          <a:blip r:embed="rId4">
            <a:alphaModFix/>
          </a:blip>
          <a:srcRect b="11593" l="28003" r="2198" t="12481"/>
          <a:stretch/>
        </p:blipFill>
        <p:spPr>
          <a:xfrm>
            <a:off x="3592975" y="2127975"/>
            <a:ext cx="3635045" cy="2224225"/>
          </a:xfrm>
          <a:prstGeom prst="rect">
            <a:avLst/>
          </a:prstGeom>
          <a:noFill/>
          <a:ln>
            <a:noFill/>
          </a:ln>
        </p:spPr>
      </p:pic>
      <p:pic>
        <p:nvPicPr>
          <p:cNvPr id="209" name="Google Shape;209;p24"/>
          <p:cNvPicPr preferRelativeResize="0"/>
          <p:nvPr/>
        </p:nvPicPr>
        <p:blipFill rotWithShape="1">
          <a:blip r:embed="rId5">
            <a:alphaModFix/>
          </a:blip>
          <a:srcRect b="12681" l="23034" r="19074" t="12056"/>
          <a:stretch/>
        </p:blipFill>
        <p:spPr>
          <a:xfrm>
            <a:off x="5753050" y="2127975"/>
            <a:ext cx="3041434" cy="2224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5"/>
          <p:cNvSpPr txBox="1"/>
          <p:nvPr>
            <p:ph type="title"/>
          </p:nvPr>
        </p:nvSpPr>
        <p:spPr>
          <a:xfrm>
            <a:off x="713400" y="276625"/>
            <a:ext cx="7505700" cy="954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Cards page</a:t>
            </a:r>
            <a:endParaRPr/>
          </a:p>
          <a:p>
            <a:pPr indent="0" lvl="0" marL="0" rtl="0" algn="ctr">
              <a:spcBef>
                <a:spcPts val="0"/>
              </a:spcBef>
              <a:spcAft>
                <a:spcPts val="0"/>
              </a:spcAft>
              <a:buNone/>
            </a:pPr>
            <a:r>
              <a:rPr lang="en"/>
              <a:t>(for clients)</a:t>
            </a:r>
            <a:endParaRPr/>
          </a:p>
        </p:txBody>
      </p:sp>
      <p:sp>
        <p:nvSpPr>
          <p:cNvPr id="215" name="Google Shape;215;p25"/>
          <p:cNvSpPr txBox="1"/>
          <p:nvPr>
            <p:ph idx="1" type="body"/>
          </p:nvPr>
        </p:nvSpPr>
        <p:spPr>
          <a:xfrm>
            <a:off x="819138" y="1418638"/>
            <a:ext cx="7505700" cy="739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On the Cards page, the client will be able to view all of their cards as well as the serial number and expiry date.</a:t>
            </a:r>
            <a:endParaRPr/>
          </a:p>
        </p:txBody>
      </p:sp>
      <p:pic>
        <p:nvPicPr>
          <p:cNvPr id="216" name="Google Shape;216;p25"/>
          <p:cNvPicPr preferRelativeResize="0"/>
          <p:nvPr/>
        </p:nvPicPr>
        <p:blipFill rotWithShape="1">
          <a:blip r:embed="rId3">
            <a:alphaModFix/>
          </a:blip>
          <a:srcRect b="0" l="0" r="0" t="21042"/>
          <a:stretch/>
        </p:blipFill>
        <p:spPr>
          <a:xfrm>
            <a:off x="808211" y="2345850"/>
            <a:ext cx="7681425" cy="2041925"/>
          </a:xfrm>
          <a:prstGeom prst="rect">
            <a:avLst/>
          </a:prstGeom>
          <a:noFill/>
          <a:ln>
            <a:noFill/>
          </a:ln>
        </p:spPr>
      </p:pic>
      <p:pic>
        <p:nvPicPr>
          <p:cNvPr id="217" name="Google Shape;217;p25"/>
          <p:cNvPicPr preferRelativeResize="0"/>
          <p:nvPr/>
        </p:nvPicPr>
        <p:blipFill rotWithShape="1">
          <a:blip r:embed="rId4">
            <a:alphaModFix/>
          </a:blip>
          <a:srcRect b="81286" l="2458" r="0" t="11645"/>
          <a:stretch/>
        </p:blipFill>
        <p:spPr>
          <a:xfrm>
            <a:off x="491000" y="2345875"/>
            <a:ext cx="7998624" cy="3488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6"/>
          <p:cNvSpPr txBox="1"/>
          <p:nvPr>
            <p:ph type="title"/>
          </p:nvPr>
        </p:nvSpPr>
        <p:spPr>
          <a:xfrm>
            <a:off x="713400" y="276625"/>
            <a:ext cx="7505700" cy="954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Loan</a:t>
            </a:r>
            <a:r>
              <a:rPr lang="en"/>
              <a:t>s page</a:t>
            </a:r>
            <a:endParaRPr/>
          </a:p>
          <a:p>
            <a:pPr indent="0" lvl="0" marL="0" rtl="0" algn="ctr">
              <a:spcBef>
                <a:spcPts val="0"/>
              </a:spcBef>
              <a:spcAft>
                <a:spcPts val="0"/>
              </a:spcAft>
              <a:buNone/>
            </a:pPr>
            <a:r>
              <a:rPr lang="en"/>
              <a:t>(for clients)</a:t>
            </a:r>
            <a:endParaRPr/>
          </a:p>
        </p:txBody>
      </p:sp>
      <p:sp>
        <p:nvSpPr>
          <p:cNvPr id="223" name="Google Shape;223;p26"/>
          <p:cNvSpPr txBox="1"/>
          <p:nvPr>
            <p:ph idx="1" type="body"/>
          </p:nvPr>
        </p:nvSpPr>
        <p:spPr>
          <a:xfrm>
            <a:off x="819138" y="1418638"/>
            <a:ext cx="7505700" cy="739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On the Loans page, the client will be able to view all of their loans as well as the value, lunar fee and end date.</a:t>
            </a:r>
            <a:endParaRPr/>
          </a:p>
        </p:txBody>
      </p:sp>
      <p:pic>
        <p:nvPicPr>
          <p:cNvPr id="224" name="Google Shape;224;p26"/>
          <p:cNvPicPr preferRelativeResize="0"/>
          <p:nvPr/>
        </p:nvPicPr>
        <p:blipFill rotWithShape="1">
          <a:blip r:embed="rId3">
            <a:alphaModFix/>
          </a:blip>
          <a:srcRect b="56552" l="2865" r="0" t="11528"/>
          <a:stretch/>
        </p:blipFill>
        <p:spPr>
          <a:xfrm>
            <a:off x="937013" y="2158450"/>
            <a:ext cx="7058477" cy="1304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7"/>
          <p:cNvSpPr txBox="1"/>
          <p:nvPr>
            <p:ph type="title"/>
          </p:nvPr>
        </p:nvSpPr>
        <p:spPr>
          <a:xfrm>
            <a:off x="713400" y="276625"/>
            <a:ext cx="7505700" cy="954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Request</a:t>
            </a:r>
            <a:r>
              <a:rPr lang="en"/>
              <a:t>s page</a:t>
            </a:r>
            <a:endParaRPr/>
          </a:p>
          <a:p>
            <a:pPr indent="0" lvl="0" marL="0" rtl="0" algn="ctr">
              <a:spcBef>
                <a:spcPts val="0"/>
              </a:spcBef>
              <a:spcAft>
                <a:spcPts val="0"/>
              </a:spcAft>
              <a:buNone/>
            </a:pPr>
            <a:r>
              <a:rPr lang="en"/>
              <a:t>(for clients)</a:t>
            </a:r>
            <a:endParaRPr/>
          </a:p>
        </p:txBody>
      </p:sp>
      <p:sp>
        <p:nvSpPr>
          <p:cNvPr id="230" name="Google Shape;230;p27"/>
          <p:cNvSpPr txBox="1"/>
          <p:nvPr>
            <p:ph idx="1" type="body"/>
          </p:nvPr>
        </p:nvSpPr>
        <p:spPr>
          <a:xfrm>
            <a:off x="819138" y="1418638"/>
            <a:ext cx="7505700" cy="739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On the Requests page, the client will be able to view all of their requests as well as the type, date and status of the request.</a:t>
            </a:r>
            <a:endParaRPr/>
          </a:p>
        </p:txBody>
      </p:sp>
      <p:pic>
        <p:nvPicPr>
          <p:cNvPr id="231" name="Google Shape;231;p27"/>
          <p:cNvPicPr preferRelativeResize="0"/>
          <p:nvPr/>
        </p:nvPicPr>
        <p:blipFill rotWithShape="1">
          <a:blip r:embed="rId3">
            <a:alphaModFix/>
          </a:blip>
          <a:srcRect b="44183" l="2865" r="0" t="11932"/>
          <a:stretch/>
        </p:blipFill>
        <p:spPr>
          <a:xfrm>
            <a:off x="886400" y="2158450"/>
            <a:ext cx="7159699" cy="18194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8"/>
          <p:cNvSpPr txBox="1"/>
          <p:nvPr>
            <p:ph type="title"/>
          </p:nvPr>
        </p:nvSpPr>
        <p:spPr>
          <a:xfrm>
            <a:off x="819150" y="451425"/>
            <a:ext cx="7505700" cy="954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Customers</a:t>
            </a:r>
            <a:endParaRPr/>
          </a:p>
          <a:p>
            <a:pPr indent="0" lvl="0" marL="0" rtl="0" algn="ctr">
              <a:spcBef>
                <a:spcPts val="0"/>
              </a:spcBef>
              <a:spcAft>
                <a:spcPts val="0"/>
              </a:spcAft>
              <a:buNone/>
            </a:pPr>
            <a:r>
              <a:rPr lang="en"/>
              <a:t>(for admin)</a:t>
            </a:r>
            <a:endParaRPr/>
          </a:p>
        </p:txBody>
      </p:sp>
      <p:sp>
        <p:nvSpPr>
          <p:cNvPr id="237" name="Google Shape;237;p28"/>
          <p:cNvSpPr txBox="1"/>
          <p:nvPr>
            <p:ph idx="1" type="body"/>
          </p:nvPr>
        </p:nvSpPr>
        <p:spPr>
          <a:xfrm>
            <a:off x="819150" y="1406025"/>
            <a:ext cx="7505700" cy="1026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admin can view all the customers or search some specific customers by their name, and  read details about them. The admin can also remove and edit a customer. The number of customers is always shown above the table.</a:t>
            </a:r>
            <a:endParaRPr/>
          </a:p>
        </p:txBody>
      </p:sp>
      <p:pic>
        <p:nvPicPr>
          <p:cNvPr id="238" name="Google Shape;238;p28"/>
          <p:cNvPicPr preferRelativeResize="0"/>
          <p:nvPr/>
        </p:nvPicPr>
        <p:blipFill rotWithShape="1">
          <a:blip r:embed="rId3">
            <a:alphaModFix/>
          </a:blip>
          <a:srcRect b="36410" l="2657" r="0" t="16687"/>
          <a:stretch/>
        </p:blipFill>
        <p:spPr>
          <a:xfrm>
            <a:off x="1005513" y="2352525"/>
            <a:ext cx="7132973" cy="1933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9"/>
          <p:cNvSpPr txBox="1"/>
          <p:nvPr>
            <p:ph type="title"/>
          </p:nvPr>
        </p:nvSpPr>
        <p:spPr>
          <a:xfrm>
            <a:off x="819150" y="451425"/>
            <a:ext cx="7505700" cy="954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Customer Transactions</a:t>
            </a:r>
            <a:endParaRPr/>
          </a:p>
          <a:p>
            <a:pPr indent="0" lvl="0" marL="0" rtl="0" algn="ctr">
              <a:spcBef>
                <a:spcPts val="0"/>
              </a:spcBef>
              <a:spcAft>
                <a:spcPts val="0"/>
              </a:spcAft>
              <a:buNone/>
            </a:pPr>
            <a:r>
              <a:rPr lang="en"/>
              <a:t>(for admin)</a:t>
            </a:r>
            <a:endParaRPr/>
          </a:p>
        </p:txBody>
      </p:sp>
      <p:sp>
        <p:nvSpPr>
          <p:cNvPr id="244" name="Google Shape;244;p29"/>
          <p:cNvSpPr txBox="1"/>
          <p:nvPr>
            <p:ph idx="1" type="body"/>
          </p:nvPr>
        </p:nvSpPr>
        <p:spPr>
          <a:xfrm>
            <a:off x="819150" y="1406025"/>
            <a:ext cx="7505700" cy="1026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admin is able to view a list of transactions made by a client by accessing the Details page of the client</a:t>
            </a:r>
            <a:r>
              <a:rPr lang="en"/>
              <a:t>.</a:t>
            </a:r>
            <a:endParaRPr/>
          </a:p>
        </p:txBody>
      </p:sp>
      <p:pic>
        <p:nvPicPr>
          <p:cNvPr id="245" name="Google Shape;245;p29"/>
          <p:cNvPicPr preferRelativeResize="0"/>
          <p:nvPr/>
        </p:nvPicPr>
        <p:blipFill rotWithShape="1">
          <a:blip r:embed="rId3">
            <a:alphaModFix/>
          </a:blip>
          <a:srcRect b="39436" l="3185" r="0" t="12128"/>
          <a:stretch/>
        </p:blipFill>
        <p:spPr>
          <a:xfrm>
            <a:off x="588125" y="1828550"/>
            <a:ext cx="5336002" cy="1501675"/>
          </a:xfrm>
          <a:prstGeom prst="rect">
            <a:avLst/>
          </a:prstGeom>
          <a:noFill/>
          <a:ln>
            <a:noFill/>
          </a:ln>
        </p:spPr>
      </p:pic>
      <p:pic>
        <p:nvPicPr>
          <p:cNvPr id="246" name="Google Shape;246;p29"/>
          <p:cNvPicPr preferRelativeResize="0"/>
          <p:nvPr/>
        </p:nvPicPr>
        <p:blipFill rotWithShape="1">
          <a:blip r:embed="rId4">
            <a:alphaModFix/>
          </a:blip>
          <a:srcRect b="45113" l="2808" r="0" t="11644"/>
          <a:stretch/>
        </p:blipFill>
        <p:spPr>
          <a:xfrm>
            <a:off x="1690125" y="3017850"/>
            <a:ext cx="6426101" cy="1608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0"/>
          <p:cNvSpPr txBox="1"/>
          <p:nvPr>
            <p:ph type="title"/>
          </p:nvPr>
        </p:nvSpPr>
        <p:spPr>
          <a:xfrm>
            <a:off x="674975" y="313325"/>
            <a:ext cx="7505700" cy="954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Requests</a:t>
            </a:r>
            <a:endParaRPr/>
          </a:p>
          <a:p>
            <a:pPr indent="0" lvl="0" marL="0" rtl="0" algn="ctr">
              <a:spcBef>
                <a:spcPts val="0"/>
              </a:spcBef>
              <a:spcAft>
                <a:spcPts val="0"/>
              </a:spcAft>
              <a:buNone/>
            </a:pPr>
            <a:r>
              <a:rPr lang="en"/>
              <a:t>(for admin)</a:t>
            </a:r>
            <a:endParaRPr/>
          </a:p>
        </p:txBody>
      </p:sp>
      <p:sp>
        <p:nvSpPr>
          <p:cNvPr id="252" name="Google Shape;252;p30"/>
          <p:cNvSpPr txBox="1"/>
          <p:nvPr>
            <p:ph idx="1" type="body"/>
          </p:nvPr>
        </p:nvSpPr>
        <p:spPr>
          <a:xfrm>
            <a:off x="867225" y="1402500"/>
            <a:ext cx="7505700" cy="672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admin will accept and decline the </a:t>
            </a:r>
            <a:r>
              <a:rPr lang="en"/>
              <a:t>requests</a:t>
            </a:r>
            <a:r>
              <a:rPr lang="en"/>
              <a:t> made by the customers by accessing the Details page.</a:t>
            </a:r>
            <a:endParaRPr/>
          </a:p>
        </p:txBody>
      </p:sp>
      <p:pic>
        <p:nvPicPr>
          <p:cNvPr id="253" name="Google Shape;253;p30"/>
          <p:cNvPicPr preferRelativeResize="0"/>
          <p:nvPr/>
        </p:nvPicPr>
        <p:blipFill rotWithShape="1">
          <a:blip r:embed="rId3">
            <a:alphaModFix/>
          </a:blip>
          <a:srcRect b="44783" l="2818" r="0" t="10723"/>
          <a:stretch/>
        </p:blipFill>
        <p:spPr>
          <a:xfrm>
            <a:off x="1077088" y="1764425"/>
            <a:ext cx="5331173" cy="1372899"/>
          </a:xfrm>
          <a:prstGeom prst="rect">
            <a:avLst/>
          </a:prstGeom>
          <a:noFill/>
          <a:ln>
            <a:noFill/>
          </a:ln>
        </p:spPr>
      </p:pic>
      <p:pic>
        <p:nvPicPr>
          <p:cNvPr id="254" name="Google Shape;254;p30"/>
          <p:cNvPicPr preferRelativeResize="0"/>
          <p:nvPr/>
        </p:nvPicPr>
        <p:blipFill rotWithShape="1">
          <a:blip r:embed="rId4">
            <a:alphaModFix/>
          </a:blip>
          <a:srcRect b="40773" l="2987" r="0" t="15979"/>
          <a:stretch/>
        </p:blipFill>
        <p:spPr>
          <a:xfrm>
            <a:off x="1882575" y="3233575"/>
            <a:ext cx="5475000" cy="1372899"/>
          </a:xfrm>
          <a:prstGeom prst="rect">
            <a:avLst/>
          </a:prstGeom>
          <a:noFill/>
          <a:ln>
            <a:noFill/>
          </a:ln>
        </p:spPr>
      </p:pic>
      <p:sp>
        <p:nvSpPr>
          <p:cNvPr id="255" name="Google Shape;255;p30"/>
          <p:cNvSpPr txBox="1"/>
          <p:nvPr/>
        </p:nvSpPr>
        <p:spPr>
          <a:xfrm>
            <a:off x="6608500" y="1999650"/>
            <a:ext cx="17643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Calibri"/>
                <a:ea typeface="Calibri"/>
                <a:cs typeface="Calibri"/>
                <a:sym typeface="Calibri"/>
              </a:rPr>
              <a:t>Accept and Decline are present only for the waiting requests.</a:t>
            </a:r>
            <a:endParaRPr sz="1300">
              <a:latin typeface="Calibri"/>
              <a:ea typeface="Calibri"/>
              <a:cs typeface="Calibri"/>
              <a:sym typeface="Calibri"/>
            </a:endParaRPr>
          </a:p>
        </p:txBody>
      </p:sp>
      <p:sp>
        <p:nvSpPr>
          <p:cNvPr id="256" name="Google Shape;256;p30"/>
          <p:cNvSpPr txBox="1"/>
          <p:nvPr/>
        </p:nvSpPr>
        <p:spPr>
          <a:xfrm>
            <a:off x="267325" y="3571575"/>
            <a:ext cx="1871400" cy="107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300">
                <a:solidFill>
                  <a:schemeClr val="dk2"/>
                </a:solidFill>
                <a:latin typeface="Calibri"/>
                <a:ea typeface="Calibri"/>
                <a:cs typeface="Calibri"/>
                <a:sym typeface="Calibri"/>
              </a:rPr>
              <a:t>After being accepted, the loan will have a value, a start and end date and lunar fee.</a:t>
            </a:r>
            <a:endParaRPr>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1"/>
          <p:cNvSpPr txBox="1"/>
          <p:nvPr>
            <p:ph type="title"/>
          </p:nvPr>
        </p:nvSpPr>
        <p:spPr>
          <a:xfrm>
            <a:off x="668875" y="257025"/>
            <a:ext cx="7505700" cy="954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Transactions</a:t>
            </a:r>
            <a:endParaRPr/>
          </a:p>
          <a:p>
            <a:pPr indent="0" lvl="0" marL="0" rtl="0" algn="ctr">
              <a:spcBef>
                <a:spcPts val="0"/>
              </a:spcBef>
              <a:spcAft>
                <a:spcPts val="0"/>
              </a:spcAft>
              <a:buNone/>
            </a:pPr>
            <a:r>
              <a:rPr lang="en"/>
              <a:t>(for admin)</a:t>
            </a:r>
            <a:endParaRPr/>
          </a:p>
        </p:txBody>
      </p:sp>
      <p:sp>
        <p:nvSpPr>
          <p:cNvPr id="262" name="Google Shape;262;p31"/>
          <p:cNvSpPr txBox="1"/>
          <p:nvPr/>
        </p:nvSpPr>
        <p:spPr>
          <a:xfrm>
            <a:off x="780625" y="1261825"/>
            <a:ext cx="72822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Calibri"/>
                <a:ea typeface="Calibri"/>
                <a:cs typeface="Calibri"/>
                <a:sym typeface="Calibri"/>
              </a:rPr>
              <a:t>The admin is able to view a list of all transactions made by customers as well as the details for each transaction.</a:t>
            </a:r>
            <a:endParaRPr sz="1300">
              <a:latin typeface="Calibri"/>
              <a:ea typeface="Calibri"/>
              <a:cs typeface="Calibri"/>
              <a:sym typeface="Calibri"/>
            </a:endParaRPr>
          </a:p>
        </p:txBody>
      </p:sp>
      <p:pic>
        <p:nvPicPr>
          <p:cNvPr id="263" name="Google Shape;263;p31"/>
          <p:cNvPicPr preferRelativeResize="0"/>
          <p:nvPr/>
        </p:nvPicPr>
        <p:blipFill rotWithShape="1">
          <a:blip r:embed="rId3">
            <a:alphaModFix/>
          </a:blip>
          <a:srcRect b="20999" l="2969" r="0" t="12524"/>
          <a:stretch/>
        </p:blipFill>
        <p:spPr>
          <a:xfrm>
            <a:off x="1288575" y="1846825"/>
            <a:ext cx="6266299" cy="2414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 for account banking management</a:t>
            </a:r>
            <a:endParaRPr/>
          </a:p>
        </p:txBody>
      </p:sp>
      <p:sp>
        <p:nvSpPr>
          <p:cNvPr id="135" name="Google Shape;135;p14"/>
          <p:cNvSpPr txBox="1"/>
          <p:nvPr>
            <p:ph idx="1" type="body"/>
          </p:nvPr>
        </p:nvSpPr>
        <p:spPr>
          <a:xfrm>
            <a:off x="1297500" y="1567550"/>
            <a:ext cx="7038900" cy="62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application is used for </a:t>
            </a:r>
            <a:r>
              <a:rPr lang="en"/>
              <a:t>managing the customer’s bank account, transactions, different accounts and cards.</a:t>
            </a:r>
            <a:endParaRPr/>
          </a:p>
        </p:txBody>
      </p:sp>
      <p:pic>
        <p:nvPicPr>
          <p:cNvPr id="136" name="Google Shape;136;p14"/>
          <p:cNvPicPr preferRelativeResize="0"/>
          <p:nvPr/>
        </p:nvPicPr>
        <p:blipFill rotWithShape="1">
          <a:blip r:embed="rId3">
            <a:alphaModFix/>
          </a:blip>
          <a:srcRect b="42176" l="2666" r="1078" t="11408"/>
          <a:stretch/>
        </p:blipFill>
        <p:spPr>
          <a:xfrm>
            <a:off x="1052550" y="2189150"/>
            <a:ext cx="7038898" cy="190911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2"/>
          <p:cNvSpPr txBox="1"/>
          <p:nvPr>
            <p:ph type="title"/>
          </p:nvPr>
        </p:nvSpPr>
        <p:spPr>
          <a:xfrm>
            <a:off x="1732500" y="2018550"/>
            <a:ext cx="54876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Thank you for your attention!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Specifications:</a:t>
            </a:r>
            <a:endParaRPr/>
          </a:p>
          <a:p>
            <a:pPr indent="0" lvl="0" marL="0" rtl="0" algn="l">
              <a:spcBef>
                <a:spcPts val="0"/>
              </a:spcBef>
              <a:spcAft>
                <a:spcPts val="0"/>
              </a:spcAft>
              <a:buNone/>
            </a:pPr>
            <a:r>
              <a:t/>
            </a:r>
            <a:endParaRPr/>
          </a:p>
        </p:txBody>
      </p:sp>
      <p:sp>
        <p:nvSpPr>
          <p:cNvPr id="142" name="Google Shape;142;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Accounts management</a:t>
            </a:r>
            <a:endParaRPr sz="1500"/>
          </a:p>
          <a:p>
            <a:pPr indent="-323850" lvl="0" marL="457200" rtl="0" algn="l">
              <a:spcBef>
                <a:spcPts val="0"/>
              </a:spcBef>
              <a:spcAft>
                <a:spcPts val="0"/>
              </a:spcAft>
              <a:buSzPts val="1500"/>
              <a:buChar char="-"/>
            </a:pPr>
            <a:r>
              <a:rPr lang="en" sz="1500"/>
              <a:t>Cards payments and management</a:t>
            </a:r>
            <a:endParaRPr sz="1500"/>
          </a:p>
          <a:p>
            <a:pPr indent="-323850" lvl="0" marL="457200" rtl="0" algn="l">
              <a:spcBef>
                <a:spcPts val="0"/>
              </a:spcBef>
              <a:spcAft>
                <a:spcPts val="0"/>
              </a:spcAft>
              <a:buSzPts val="1500"/>
              <a:buChar char="-"/>
            </a:pPr>
            <a:r>
              <a:rPr lang="en" sz="1500"/>
              <a:t>T</a:t>
            </a:r>
            <a:r>
              <a:rPr lang="en" sz="1500"/>
              <a:t>ransactions </a:t>
            </a:r>
            <a:r>
              <a:rPr lang="en" sz="1500"/>
              <a:t>list and filtres</a:t>
            </a:r>
            <a:endParaRPr sz="1500"/>
          </a:p>
          <a:p>
            <a:pPr indent="0" lvl="0" marL="45720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Architecture</a:t>
            </a:r>
            <a:endParaRPr/>
          </a:p>
        </p:txBody>
      </p:sp>
      <p:pic>
        <p:nvPicPr>
          <p:cNvPr id="148" name="Google Shape;148;p16"/>
          <p:cNvPicPr preferRelativeResize="0"/>
          <p:nvPr/>
        </p:nvPicPr>
        <p:blipFill>
          <a:blip r:embed="rId3">
            <a:alphaModFix/>
          </a:blip>
          <a:stretch>
            <a:fillRect/>
          </a:stretch>
        </p:blipFill>
        <p:spPr>
          <a:xfrm>
            <a:off x="3833000" y="1582525"/>
            <a:ext cx="2901850" cy="3145700"/>
          </a:xfrm>
          <a:prstGeom prst="rect">
            <a:avLst/>
          </a:prstGeom>
          <a:noFill/>
          <a:ln>
            <a:noFill/>
          </a:ln>
        </p:spPr>
      </p:pic>
      <p:pic>
        <p:nvPicPr>
          <p:cNvPr id="149" name="Google Shape;149;p16"/>
          <p:cNvPicPr preferRelativeResize="0"/>
          <p:nvPr/>
        </p:nvPicPr>
        <p:blipFill>
          <a:blip r:embed="rId4">
            <a:alphaModFix/>
          </a:blip>
          <a:stretch>
            <a:fillRect/>
          </a:stretch>
        </p:blipFill>
        <p:spPr>
          <a:xfrm>
            <a:off x="2409150" y="2541125"/>
            <a:ext cx="1588950" cy="2057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17"/>
          <p:cNvPicPr preferRelativeResize="0"/>
          <p:nvPr/>
        </p:nvPicPr>
        <p:blipFill>
          <a:blip r:embed="rId3">
            <a:alphaModFix/>
          </a:blip>
          <a:stretch>
            <a:fillRect/>
          </a:stretch>
        </p:blipFill>
        <p:spPr>
          <a:xfrm>
            <a:off x="6392350" y="514376"/>
            <a:ext cx="1522450" cy="4114751"/>
          </a:xfrm>
          <a:prstGeom prst="rect">
            <a:avLst/>
          </a:prstGeom>
          <a:noFill/>
          <a:ln>
            <a:noFill/>
          </a:ln>
        </p:spPr>
      </p:pic>
      <p:sp>
        <p:nvSpPr>
          <p:cNvPr id="155" name="Google Shape;155;p17"/>
          <p:cNvSpPr txBox="1"/>
          <p:nvPr/>
        </p:nvSpPr>
        <p:spPr>
          <a:xfrm>
            <a:off x="3072000" y="306350"/>
            <a:ext cx="3000000" cy="75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700">
                <a:solidFill>
                  <a:srgbClr val="424456"/>
                </a:solidFill>
                <a:latin typeface="Trebuchet MS"/>
                <a:ea typeface="Trebuchet MS"/>
                <a:cs typeface="Trebuchet MS"/>
                <a:sym typeface="Trebuchet MS"/>
              </a:rPr>
              <a:t>Technology</a:t>
            </a:r>
            <a:endParaRPr sz="1100"/>
          </a:p>
        </p:txBody>
      </p:sp>
      <p:sp>
        <p:nvSpPr>
          <p:cNvPr id="156" name="Google Shape;156;p17"/>
          <p:cNvSpPr txBox="1"/>
          <p:nvPr/>
        </p:nvSpPr>
        <p:spPr>
          <a:xfrm>
            <a:off x="725575" y="1060550"/>
            <a:ext cx="3000000" cy="2809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300"/>
              </a:spcBef>
              <a:spcAft>
                <a:spcPts val="0"/>
              </a:spcAft>
              <a:buNone/>
            </a:pPr>
            <a:r>
              <a:rPr lang="en" sz="2000">
                <a:solidFill>
                  <a:srgbClr val="A04DA3"/>
                </a:solidFill>
                <a:latin typeface="Georgia"/>
                <a:ea typeface="Georgia"/>
                <a:cs typeface="Georgia"/>
                <a:sym typeface="Georgia"/>
              </a:rPr>
              <a:t>•</a:t>
            </a:r>
            <a:r>
              <a:rPr lang="en" sz="2000">
                <a:latin typeface="Georgia"/>
                <a:ea typeface="Georgia"/>
                <a:cs typeface="Georgia"/>
                <a:sym typeface="Georgia"/>
              </a:rPr>
              <a:t>ASP .NET Core MVC</a:t>
            </a:r>
            <a:endParaRPr sz="2000">
              <a:latin typeface="Georgia"/>
              <a:ea typeface="Georgia"/>
              <a:cs typeface="Georgia"/>
              <a:sym typeface="Georgia"/>
            </a:endParaRPr>
          </a:p>
          <a:p>
            <a:pPr indent="0" lvl="0" marL="0" rtl="0" algn="l">
              <a:lnSpc>
                <a:spcPct val="115000"/>
              </a:lnSpc>
              <a:spcBef>
                <a:spcPts val="300"/>
              </a:spcBef>
              <a:spcAft>
                <a:spcPts val="0"/>
              </a:spcAft>
              <a:buNone/>
            </a:pPr>
            <a:r>
              <a:rPr lang="en" sz="2000">
                <a:solidFill>
                  <a:srgbClr val="A04DA3"/>
                </a:solidFill>
                <a:latin typeface="Georgia"/>
                <a:ea typeface="Georgia"/>
                <a:cs typeface="Georgia"/>
                <a:sym typeface="Georgia"/>
              </a:rPr>
              <a:t>•</a:t>
            </a:r>
            <a:r>
              <a:rPr lang="en" sz="2000">
                <a:latin typeface="Georgia"/>
                <a:ea typeface="Georgia"/>
                <a:cs typeface="Georgia"/>
                <a:sym typeface="Georgia"/>
              </a:rPr>
              <a:t>Identity</a:t>
            </a:r>
            <a:endParaRPr sz="2000">
              <a:latin typeface="Georgia"/>
              <a:ea typeface="Georgia"/>
              <a:cs typeface="Georgia"/>
              <a:sym typeface="Georgia"/>
            </a:endParaRPr>
          </a:p>
          <a:p>
            <a:pPr indent="0" lvl="0" marL="0" rtl="0" algn="l">
              <a:lnSpc>
                <a:spcPct val="115000"/>
              </a:lnSpc>
              <a:spcBef>
                <a:spcPts val="300"/>
              </a:spcBef>
              <a:spcAft>
                <a:spcPts val="0"/>
              </a:spcAft>
              <a:buNone/>
            </a:pPr>
            <a:r>
              <a:rPr lang="en" sz="2000">
                <a:solidFill>
                  <a:srgbClr val="A04DA3"/>
                </a:solidFill>
                <a:latin typeface="Georgia"/>
                <a:ea typeface="Georgia"/>
                <a:cs typeface="Georgia"/>
                <a:sym typeface="Georgia"/>
              </a:rPr>
              <a:t>•</a:t>
            </a:r>
            <a:r>
              <a:rPr lang="en" sz="2000">
                <a:latin typeface="Georgia"/>
                <a:ea typeface="Georgia"/>
                <a:cs typeface="Georgia"/>
                <a:sym typeface="Georgia"/>
              </a:rPr>
              <a:t>Entity Framework Core</a:t>
            </a:r>
            <a:endParaRPr sz="2000">
              <a:latin typeface="Georgia"/>
              <a:ea typeface="Georgia"/>
              <a:cs typeface="Georgia"/>
              <a:sym typeface="Georgia"/>
            </a:endParaRPr>
          </a:p>
          <a:p>
            <a:pPr indent="0" lvl="0" marL="0" rtl="0" algn="l">
              <a:lnSpc>
                <a:spcPct val="115000"/>
              </a:lnSpc>
              <a:spcBef>
                <a:spcPts val="300"/>
              </a:spcBef>
              <a:spcAft>
                <a:spcPts val="0"/>
              </a:spcAft>
              <a:buNone/>
            </a:pPr>
            <a:r>
              <a:rPr lang="en" sz="2000">
                <a:solidFill>
                  <a:srgbClr val="A04DA3"/>
                </a:solidFill>
                <a:latin typeface="Georgia"/>
                <a:ea typeface="Georgia"/>
                <a:cs typeface="Georgia"/>
                <a:sym typeface="Georgia"/>
              </a:rPr>
              <a:t>•</a:t>
            </a:r>
            <a:r>
              <a:rPr lang="en" sz="2000">
                <a:latin typeface="Georgia"/>
                <a:ea typeface="Georgia"/>
                <a:cs typeface="Georgia"/>
                <a:sym typeface="Georgia"/>
              </a:rPr>
              <a:t>Bootstrap, CSS, HTML</a:t>
            </a:r>
            <a:endParaRPr sz="2000">
              <a:latin typeface="Georgia"/>
              <a:ea typeface="Georgia"/>
              <a:cs typeface="Georgia"/>
              <a:sym typeface="Georgia"/>
            </a:endParaRPr>
          </a:p>
          <a:p>
            <a:pPr indent="0" lvl="0" marL="0" rtl="0" algn="l">
              <a:lnSpc>
                <a:spcPct val="115000"/>
              </a:lnSpc>
              <a:spcBef>
                <a:spcPts val="300"/>
              </a:spcBef>
              <a:spcAft>
                <a:spcPts val="0"/>
              </a:spcAft>
              <a:buNone/>
            </a:pPr>
            <a:r>
              <a:rPr lang="en" sz="2000">
                <a:solidFill>
                  <a:srgbClr val="A04DA3"/>
                </a:solidFill>
                <a:latin typeface="Georgia"/>
                <a:ea typeface="Georgia"/>
                <a:cs typeface="Georgia"/>
                <a:sym typeface="Georgia"/>
              </a:rPr>
              <a:t>•</a:t>
            </a:r>
            <a:r>
              <a:rPr lang="en" sz="2000">
                <a:latin typeface="Georgia"/>
                <a:ea typeface="Georgia"/>
                <a:cs typeface="Georgia"/>
                <a:sym typeface="Georgia"/>
              </a:rPr>
              <a:t>jQuery/Java Script</a:t>
            </a:r>
            <a:endParaRPr sz="2000">
              <a:latin typeface="Georgia"/>
              <a:ea typeface="Georgia"/>
              <a:cs typeface="Georgia"/>
              <a:sym typeface="Georgia"/>
            </a:endParaRPr>
          </a:p>
          <a:p>
            <a:pPr indent="0" lvl="0" marL="0" rtl="0" algn="l">
              <a:lnSpc>
                <a:spcPct val="115000"/>
              </a:lnSpc>
              <a:spcBef>
                <a:spcPts val="300"/>
              </a:spcBef>
              <a:spcAft>
                <a:spcPts val="0"/>
              </a:spcAft>
              <a:buNone/>
            </a:pPr>
            <a:r>
              <a:rPr lang="en" sz="2000">
                <a:solidFill>
                  <a:srgbClr val="A04DA3"/>
                </a:solidFill>
                <a:latin typeface="Georgia"/>
                <a:ea typeface="Georgia"/>
                <a:cs typeface="Georgia"/>
                <a:sym typeface="Georgia"/>
              </a:rPr>
              <a:t>•</a:t>
            </a:r>
            <a:r>
              <a:rPr lang="en" sz="2000">
                <a:latin typeface="Georgia"/>
                <a:ea typeface="Georgia"/>
                <a:cs typeface="Georgia"/>
                <a:sym typeface="Georgia"/>
              </a:rPr>
              <a:t>Version-control system (Git)</a:t>
            </a:r>
            <a:endParaRPr sz="2000">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8"/>
          <p:cNvSpPr txBox="1"/>
          <p:nvPr>
            <p:ph type="title"/>
          </p:nvPr>
        </p:nvSpPr>
        <p:spPr>
          <a:xfrm>
            <a:off x="772475" y="258925"/>
            <a:ext cx="7505700" cy="635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Login and Register</a:t>
            </a:r>
            <a:endParaRPr/>
          </a:p>
        </p:txBody>
      </p:sp>
      <p:sp>
        <p:nvSpPr>
          <p:cNvPr id="162" name="Google Shape;162;p18"/>
          <p:cNvSpPr txBox="1"/>
          <p:nvPr>
            <p:ph idx="1" type="body"/>
          </p:nvPr>
        </p:nvSpPr>
        <p:spPr>
          <a:xfrm>
            <a:off x="990250" y="817763"/>
            <a:ext cx="5441400" cy="42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000000"/>
                </a:solidFill>
              </a:rPr>
              <a:t>The </a:t>
            </a:r>
            <a:r>
              <a:rPr lang="en">
                <a:solidFill>
                  <a:srgbClr val="000000"/>
                </a:solidFill>
              </a:rPr>
              <a:t>authentication</a:t>
            </a:r>
            <a:r>
              <a:rPr lang="en">
                <a:solidFill>
                  <a:srgbClr val="000000"/>
                </a:solidFill>
              </a:rPr>
              <a:t> of the application is made with Identity.</a:t>
            </a:r>
            <a:endParaRPr/>
          </a:p>
        </p:txBody>
      </p:sp>
      <p:pic>
        <p:nvPicPr>
          <p:cNvPr id="163" name="Google Shape;163;p18"/>
          <p:cNvPicPr preferRelativeResize="0"/>
          <p:nvPr/>
        </p:nvPicPr>
        <p:blipFill rotWithShape="1">
          <a:blip r:embed="rId3">
            <a:alphaModFix/>
          </a:blip>
          <a:srcRect b="15050" l="2791" r="1275" t="11138"/>
          <a:stretch/>
        </p:blipFill>
        <p:spPr>
          <a:xfrm>
            <a:off x="609375" y="1326725"/>
            <a:ext cx="5441400" cy="2673556"/>
          </a:xfrm>
          <a:prstGeom prst="rect">
            <a:avLst/>
          </a:prstGeom>
          <a:noFill/>
          <a:ln>
            <a:noFill/>
          </a:ln>
        </p:spPr>
      </p:pic>
      <p:pic>
        <p:nvPicPr>
          <p:cNvPr id="164" name="Google Shape;164;p18"/>
          <p:cNvPicPr preferRelativeResize="0"/>
          <p:nvPr/>
        </p:nvPicPr>
        <p:blipFill rotWithShape="1">
          <a:blip r:embed="rId4">
            <a:alphaModFix/>
          </a:blip>
          <a:srcRect b="30160" l="3283" r="23257" t="11308"/>
          <a:stretch/>
        </p:blipFill>
        <p:spPr>
          <a:xfrm>
            <a:off x="3595625" y="2369575"/>
            <a:ext cx="5002051" cy="23621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819150" y="307000"/>
            <a:ext cx="7505700" cy="635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Account settings</a:t>
            </a:r>
            <a:endParaRPr/>
          </a:p>
        </p:txBody>
      </p:sp>
      <p:sp>
        <p:nvSpPr>
          <p:cNvPr id="170" name="Google Shape;170;p19"/>
          <p:cNvSpPr txBox="1"/>
          <p:nvPr>
            <p:ph idx="1" type="body"/>
          </p:nvPr>
        </p:nvSpPr>
        <p:spPr>
          <a:xfrm>
            <a:off x="990250" y="1089275"/>
            <a:ext cx="5508900" cy="635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000000"/>
                </a:solidFill>
              </a:rPr>
              <a:t>The user is able to modify their account data.</a:t>
            </a:r>
            <a:endParaRPr/>
          </a:p>
        </p:txBody>
      </p:sp>
      <p:pic>
        <p:nvPicPr>
          <p:cNvPr id="171" name="Google Shape;171;p19"/>
          <p:cNvPicPr preferRelativeResize="0"/>
          <p:nvPr/>
        </p:nvPicPr>
        <p:blipFill rotWithShape="1">
          <a:blip r:embed="rId3">
            <a:alphaModFix/>
          </a:blip>
          <a:srcRect b="12533" l="0" r="0" t="0"/>
          <a:stretch/>
        </p:blipFill>
        <p:spPr>
          <a:xfrm>
            <a:off x="722000" y="1724375"/>
            <a:ext cx="7602850" cy="28615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819150" y="143775"/>
            <a:ext cx="7505700" cy="663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User Interface</a:t>
            </a:r>
            <a:endParaRPr/>
          </a:p>
        </p:txBody>
      </p:sp>
      <p:sp>
        <p:nvSpPr>
          <p:cNvPr id="177" name="Google Shape;177;p20"/>
          <p:cNvSpPr txBox="1"/>
          <p:nvPr>
            <p:ph idx="1" type="body"/>
          </p:nvPr>
        </p:nvSpPr>
        <p:spPr>
          <a:xfrm>
            <a:off x="720075" y="711975"/>
            <a:ext cx="7505700" cy="787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000000"/>
                </a:solidFill>
              </a:rPr>
              <a:t>There are two two types of users, admin and client, and the application has different functionalities for each. The menu bar is different for each type of user, as seen below.</a:t>
            </a:r>
            <a:r>
              <a:rPr lang="en"/>
              <a:t> </a:t>
            </a:r>
            <a:endParaRPr/>
          </a:p>
        </p:txBody>
      </p:sp>
      <p:pic>
        <p:nvPicPr>
          <p:cNvPr id="178" name="Google Shape;178;p20"/>
          <p:cNvPicPr preferRelativeResize="0"/>
          <p:nvPr/>
        </p:nvPicPr>
        <p:blipFill rotWithShape="1">
          <a:blip r:embed="rId3">
            <a:alphaModFix/>
          </a:blip>
          <a:srcRect b="54747" l="2607" r="811" t="11497"/>
          <a:stretch/>
        </p:blipFill>
        <p:spPr>
          <a:xfrm>
            <a:off x="819150" y="3336350"/>
            <a:ext cx="7505702" cy="1475674"/>
          </a:xfrm>
          <a:prstGeom prst="rect">
            <a:avLst/>
          </a:prstGeom>
          <a:noFill/>
          <a:ln>
            <a:noFill/>
          </a:ln>
        </p:spPr>
      </p:pic>
      <p:pic>
        <p:nvPicPr>
          <p:cNvPr id="179" name="Google Shape;179;p20"/>
          <p:cNvPicPr preferRelativeResize="0"/>
          <p:nvPr/>
        </p:nvPicPr>
        <p:blipFill>
          <a:blip r:embed="rId4">
            <a:alphaModFix/>
          </a:blip>
          <a:stretch>
            <a:fillRect/>
          </a:stretch>
        </p:blipFill>
        <p:spPr>
          <a:xfrm>
            <a:off x="819150" y="1499775"/>
            <a:ext cx="7505702" cy="1833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819150" y="199050"/>
            <a:ext cx="7505700" cy="954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Accounts page</a:t>
            </a:r>
            <a:endParaRPr/>
          </a:p>
          <a:p>
            <a:pPr indent="0" lvl="0" marL="0" rtl="0" algn="ctr">
              <a:spcBef>
                <a:spcPts val="0"/>
              </a:spcBef>
              <a:spcAft>
                <a:spcPts val="0"/>
              </a:spcAft>
              <a:buNone/>
            </a:pPr>
            <a:r>
              <a:rPr lang="en"/>
              <a:t>(for clients)</a:t>
            </a:r>
            <a:endParaRPr/>
          </a:p>
        </p:txBody>
      </p:sp>
      <p:sp>
        <p:nvSpPr>
          <p:cNvPr id="185" name="Google Shape;185;p21"/>
          <p:cNvSpPr txBox="1"/>
          <p:nvPr/>
        </p:nvSpPr>
        <p:spPr>
          <a:xfrm>
            <a:off x="510000" y="1153638"/>
            <a:ext cx="8124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After login into their account, the client can create a new bank account as well as view all of the already existing bank accounts and minimal data about them, such as balance, IBAN, the date of the last transaction and how much they have spent in that month. For more details about their account, the clients will click on the “Details” button for each bank account.</a:t>
            </a:r>
            <a:endParaRPr>
              <a:latin typeface="Calibri"/>
              <a:ea typeface="Calibri"/>
              <a:cs typeface="Calibri"/>
              <a:sym typeface="Calibri"/>
            </a:endParaRPr>
          </a:p>
        </p:txBody>
      </p:sp>
      <p:pic>
        <p:nvPicPr>
          <p:cNvPr id="186" name="Google Shape;186;p21"/>
          <p:cNvPicPr preferRelativeResize="0"/>
          <p:nvPr/>
        </p:nvPicPr>
        <p:blipFill rotWithShape="1">
          <a:blip r:embed="rId3">
            <a:alphaModFix/>
          </a:blip>
          <a:srcRect b="30495" l="2960" r="932" t="12181"/>
          <a:stretch/>
        </p:blipFill>
        <p:spPr>
          <a:xfrm>
            <a:off x="1120550" y="2299087"/>
            <a:ext cx="6597802" cy="2213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