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52" r:id="rId1"/>
  </p:sldMasterIdLst>
  <p:notesMasterIdLst>
    <p:notesMasterId r:id="rId17"/>
  </p:notesMasterIdLst>
  <p:sldIdLst>
    <p:sldId id="256" r:id="rId2"/>
    <p:sldId id="282" r:id="rId3"/>
    <p:sldId id="284" r:id="rId4"/>
    <p:sldId id="285" r:id="rId5"/>
    <p:sldId id="315" r:id="rId6"/>
    <p:sldId id="319" r:id="rId7"/>
    <p:sldId id="321" r:id="rId8"/>
    <p:sldId id="327" r:id="rId9"/>
    <p:sldId id="320" r:id="rId10"/>
    <p:sldId id="323" r:id="rId11"/>
    <p:sldId id="326" r:id="rId12"/>
    <p:sldId id="324" r:id="rId13"/>
    <p:sldId id="325" r:id="rId14"/>
    <p:sldId id="328" r:id="rId15"/>
    <p:sldId id="316"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Roboto Thin" panose="02000000000000000000" pitchFamily="2" charset="0"/>
      <p:regular r:id="rId22"/>
      <p:bold r:id="rId23"/>
      <p:italic r:id="rId24"/>
      <p:boldItalic r:id="rId25"/>
    </p:embeddedFont>
    <p:embeddedFont>
      <p:font typeface="Tw Cen MT" panose="020B0602020104020603" pitchFamily="34" charset="0"/>
      <p:regular r:id="rId26"/>
      <p:bold r:id="rId27"/>
      <p:italic r:id="rId28"/>
      <p:boldItalic r:id="rId29"/>
    </p:embeddedFont>
    <p:embeddedFont>
      <p:font typeface="Tw Cen MT Condensed" panose="020B0606020104020203" pitchFamily="34" charset="0"/>
      <p:regular r:id="rId30"/>
      <p:bold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PRENGERE" initials="AP" lastIdx="1" clrIdx="0">
    <p:extLst>
      <p:ext uri="{19B8F6BF-5375-455C-9EA6-DF929625EA0E}">
        <p15:presenceInfo xmlns:p15="http://schemas.microsoft.com/office/powerpoint/2012/main" userId="Alex PRENGE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35" autoAdjust="0"/>
  </p:normalViewPr>
  <p:slideViewPr>
    <p:cSldViewPr snapToGrid="0">
      <p:cViewPr varScale="1">
        <p:scale>
          <a:sx n="125" d="100"/>
          <a:sy n="125" d="100"/>
        </p:scale>
        <p:origin x="11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37e73d6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37e73d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15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75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38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114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159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98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75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2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9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86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90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73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7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21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6709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7468626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272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ext Deep Gray">
  <p:cSld name="Big Text Deep Gray">
    <p:bg>
      <p:bgPr>
        <a:solidFill>
          <a:srgbClr val="2C373A"/>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909950" y="2247900"/>
            <a:ext cx="7567800" cy="17853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rgbClr val="FFFFFF"/>
              </a:buClr>
              <a:buSzPts val="3500"/>
              <a:buFont typeface="Roboto Thin"/>
              <a:buNone/>
              <a:defRPr sz="3500">
                <a:solidFill>
                  <a:srgbClr val="FFFFFF"/>
                </a:solidFill>
                <a:latin typeface="Roboto Thin"/>
                <a:ea typeface="Roboto Thin"/>
                <a:cs typeface="Roboto Thin"/>
                <a:sym typeface="Roboto Thin"/>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endParaRPr/>
          </a:p>
        </p:txBody>
      </p:sp>
      <p:sp>
        <p:nvSpPr>
          <p:cNvPr id="42" name="Google Shape;42;p5"/>
          <p:cNvSpPr txBox="1">
            <a:spLocks noGrp="1"/>
          </p:cNvSpPr>
          <p:nvPr>
            <p:ph type="sldNum" idx="12"/>
          </p:nvPr>
        </p:nvSpPr>
        <p:spPr>
          <a:xfrm>
            <a:off x="8905801" y="300025"/>
            <a:ext cx="238200" cy="312900"/>
          </a:xfrm>
          <a:prstGeom prst="rect">
            <a:avLst/>
          </a:prstGeom>
          <a:noFill/>
          <a:ln>
            <a:noFill/>
          </a:ln>
        </p:spPr>
        <p:txBody>
          <a:bodyPr spcFirstLastPara="1" wrap="square" lIns="0" tIns="0" rIns="0" bIns="0" anchor="ctr" anchorCtr="0">
            <a:noAutofit/>
          </a:bodyPr>
          <a:lstStyle>
            <a:lvl1pPr marL="0" lvl="0"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1pPr>
            <a:lvl2pPr marL="0" lvl="1"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2pPr>
            <a:lvl3pPr marL="0" lvl="2"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3pPr>
            <a:lvl4pPr marL="0" lvl="3"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4pPr>
            <a:lvl5pPr marL="0" lvl="4"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5pPr>
            <a:lvl6pPr marL="0" lvl="5"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6pPr>
            <a:lvl7pPr marL="0" lvl="6"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7pPr>
            <a:lvl8pPr marL="0" lvl="7"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8pPr>
            <a:lvl9pPr marL="0" lvl="8"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57452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Up">
  <p:cSld name="1 Up">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909950" y="1485900"/>
            <a:ext cx="7216800" cy="31890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1000"/>
              </a:spcBef>
              <a:spcAft>
                <a:spcPts val="0"/>
              </a:spcAft>
              <a:buClr>
                <a:srgbClr val="2C363A"/>
              </a:buClr>
              <a:buSzPts val="2000"/>
              <a:buNone/>
              <a:defRPr>
                <a:solidFill>
                  <a:srgbClr val="2C363A"/>
                </a:solidFill>
              </a:defRPr>
            </a:lvl1pPr>
            <a:lvl2pPr marL="914400" lvl="1" indent="-355600" algn="l">
              <a:lnSpc>
                <a:spcPct val="115000"/>
              </a:lnSpc>
              <a:spcBef>
                <a:spcPts val="1000"/>
              </a:spcBef>
              <a:spcAft>
                <a:spcPts val="0"/>
              </a:spcAft>
              <a:buClr>
                <a:srgbClr val="2C363A"/>
              </a:buClr>
              <a:buSzPts val="2000"/>
              <a:buChar char="—"/>
              <a:defRPr>
                <a:solidFill>
                  <a:srgbClr val="2C363A"/>
                </a:solidFill>
              </a:defRPr>
            </a:lvl2pPr>
            <a:lvl3pPr marL="1371600" lvl="2" indent="-355600" algn="l">
              <a:lnSpc>
                <a:spcPct val="115000"/>
              </a:lnSpc>
              <a:spcBef>
                <a:spcPts val="1000"/>
              </a:spcBef>
              <a:spcAft>
                <a:spcPts val="0"/>
              </a:spcAft>
              <a:buClr>
                <a:srgbClr val="2C363A"/>
              </a:buClr>
              <a:buSzPts val="2000"/>
              <a:buChar char="—"/>
              <a:defRPr>
                <a:solidFill>
                  <a:srgbClr val="2C363A"/>
                </a:solidFill>
              </a:defRPr>
            </a:lvl3pPr>
            <a:lvl4pPr marL="1828800" lvl="3" indent="-355600" algn="l">
              <a:lnSpc>
                <a:spcPct val="115000"/>
              </a:lnSpc>
              <a:spcBef>
                <a:spcPts val="1000"/>
              </a:spcBef>
              <a:spcAft>
                <a:spcPts val="0"/>
              </a:spcAft>
              <a:buClr>
                <a:srgbClr val="2C363A"/>
              </a:buClr>
              <a:buSzPts val="2000"/>
              <a:buChar char="—"/>
              <a:defRPr>
                <a:solidFill>
                  <a:srgbClr val="2C363A"/>
                </a:solidFill>
              </a:defRPr>
            </a:lvl4pPr>
            <a:lvl5pPr marL="2286000" lvl="4" indent="-228600" algn="l">
              <a:lnSpc>
                <a:spcPct val="115000"/>
              </a:lnSpc>
              <a:spcBef>
                <a:spcPts val="1000"/>
              </a:spcBef>
              <a:spcAft>
                <a:spcPts val="0"/>
              </a:spcAft>
              <a:buClr>
                <a:srgbClr val="2C363A"/>
              </a:buClr>
              <a:buSzPts val="2000"/>
              <a:buNone/>
              <a:defRPr>
                <a:solidFill>
                  <a:srgbClr val="2C363A"/>
                </a:solidFill>
              </a:defRPr>
            </a:lvl5pPr>
            <a:lvl6pPr marL="2743200" lvl="5" indent="-355600" algn="l">
              <a:lnSpc>
                <a:spcPct val="115000"/>
              </a:lnSpc>
              <a:spcBef>
                <a:spcPts val="0"/>
              </a:spcBef>
              <a:spcAft>
                <a:spcPts val="0"/>
              </a:spcAft>
              <a:buSzPts val="2000"/>
              <a:buChar char="■"/>
              <a:defRPr/>
            </a:lvl6pPr>
            <a:lvl7pPr marL="3200400" lvl="6" indent="-355600" algn="l">
              <a:lnSpc>
                <a:spcPct val="115000"/>
              </a:lnSpc>
              <a:spcBef>
                <a:spcPts val="0"/>
              </a:spcBef>
              <a:spcAft>
                <a:spcPts val="0"/>
              </a:spcAft>
              <a:buSzPts val="2000"/>
              <a:buChar char="●"/>
              <a:defRPr/>
            </a:lvl7pPr>
            <a:lvl8pPr marL="3657600" lvl="7" indent="-355600" algn="l">
              <a:lnSpc>
                <a:spcPct val="115000"/>
              </a:lnSpc>
              <a:spcBef>
                <a:spcPts val="0"/>
              </a:spcBef>
              <a:spcAft>
                <a:spcPts val="0"/>
              </a:spcAft>
              <a:buSzPts val="2000"/>
              <a:buChar char="○"/>
              <a:defRPr/>
            </a:lvl8pPr>
            <a:lvl9pPr marL="4114800" lvl="8" indent="-355600" algn="l">
              <a:lnSpc>
                <a:spcPct val="115000"/>
              </a:lnSpc>
              <a:spcBef>
                <a:spcPts val="0"/>
              </a:spcBef>
              <a:spcAft>
                <a:spcPts val="0"/>
              </a:spcAft>
              <a:buSzPts val="2000"/>
              <a:buChar char="—"/>
              <a:defRPr/>
            </a:lvl9pPr>
          </a:lstStyle>
          <a:p>
            <a:endParaRPr/>
          </a:p>
        </p:txBody>
      </p:sp>
      <p:sp>
        <p:nvSpPr>
          <p:cNvPr id="49" name="Google Shape;49;p6"/>
          <p:cNvSpPr txBox="1">
            <a:spLocks noGrp="1"/>
          </p:cNvSpPr>
          <p:nvPr>
            <p:ph type="title"/>
          </p:nvPr>
        </p:nvSpPr>
        <p:spPr>
          <a:xfrm>
            <a:off x="909951" y="685775"/>
            <a:ext cx="7234500" cy="6477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2C363A"/>
              </a:buClr>
              <a:buSzPts val="2600"/>
              <a:buNone/>
              <a:defRPr>
                <a:solidFill>
                  <a:srgbClr val="2C363A"/>
                </a:solidFill>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endParaRPr/>
          </a:p>
        </p:txBody>
      </p:sp>
      <p:sp>
        <p:nvSpPr>
          <p:cNvPr id="54" name="Google Shape;54;p6"/>
          <p:cNvSpPr txBox="1">
            <a:spLocks noGrp="1"/>
          </p:cNvSpPr>
          <p:nvPr>
            <p:ph type="sldNum" idx="12"/>
          </p:nvPr>
        </p:nvSpPr>
        <p:spPr>
          <a:xfrm>
            <a:off x="8905801" y="300025"/>
            <a:ext cx="238200" cy="312900"/>
          </a:xfrm>
          <a:prstGeom prst="rect">
            <a:avLst/>
          </a:prstGeom>
          <a:noFill/>
          <a:ln>
            <a:noFill/>
          </a:ln>
        </p:spPr>
        <p:txBody>
          <a:bodyPr spcFirstLastPara="1" wrap="square" lIns="0" tIns="0" rIns="0" bIns="0" anchor="ctr" anchorCtr="0">
            <a:noAutofit/>
          </a:bodyPr>
          <a:lstStyle>
            <a:lvl1pPr marL="0" lvl="0"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1pPr>
            <a:lvl2pPr marL="0" lvl="1"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2pPr>
            <a:lvl3pPr marL="0" lvl="2"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3pPr>
            <a:lvl4pPr marL="0" lvl="3"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4pPr>
            <a:lvl5pPr marL="0" lvl="4"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5pPr>
            <a:lvl6pPr marL="0" lvl="5"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6pPr>
            <a:lvl7pPr marL="0" lvl="6"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7pPr>
            <a:lvl8pPr marL="0" lvl="7"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8pPr>
            <a:lvl9pPr marL="0" lvl="8"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31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313937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258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0123272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945691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0291053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036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55255581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612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1BEF0D-F0BB-DE4B-95CE-6DB70DBA9567}" type="datetimeFigureOut">
              <a:rPr lang="en-US" smtClean="0"/>
              <a:pPr/>
              <a:t>3/16/2022</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4929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pypy.org/"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yenv/pyenv"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pypy.org/download.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wnloads.python.org/pypy/pypy$%7bPY_VERSION%7d-$%7bRELEASE%7d-$%7bOS%7d.tar.bz2"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88100" y="705511"/>
            <a:ext cx="7567800" cy="1785300"/>
          </a:xfrm>
          <a:prstGeom prst="rect">
            <a:avLst/>
          </a:prstGeom>
        </p:spPr>
        <p:txBody>
          <a:bodyPr spcFirstLastPara="1" wrap="square" lIns="0" tIns="0" rIns="0" bIns="0" anchor="t" anchorCtr="0">
            <a:noAutofit/>
          </a:bodyPr>
          <a:lstStyle/>
          <a:p>
            <a:pPr lvl="0"/>
            <a:r>
              <a:rPr lang="en-US" dirty="0" err="1"/>
              <a:t>Pypy</a:t>
            </a:r>
            <a:r>
              <a:rPr lang="en-US" dirty="0"/>
              <a:t>, in 2022</a:t>
            </a:r>
          </a:p>
        </p:txBody>
      </p:sp>
      <p:sp>
        <p:nvSpPr>
          <p:cNvPr id="115" name="Google Shape;115;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2" name="Rectangle 1">
            <a:extLst>
              <a:ext uri="{FF2B5EF4-FFF2-40B4-BE49-F238E27FC236}">
                <a16:creationId xmlns:a16="http://schemas.microsoft.com/office/drawing/2014/main" id="{6D5B9367-5E4A-45C8-B2E4-5728A7C8D762}"/>
              </a:ext>
            </a:extLst>
          </p:cNvPr>
          <p:cNvSpPr/>
          <p:nvPr/>
        </p:nvSpPr>
        <p:spPr>
          <a:xfrm>
            <a:off x="7081816" y="4437989"/>
            <a:ext cx="1644553" cy="369332"/>
          </a:xfrm>
          <a:prstGeom prst="rect">
            <a:avLst/>
          </a:prstGeom>
        </p:spPr>
        <p:txBody>
          <a:bodyPr wrap="none">
            <a:spAutoFit/>
          </a:bodyPr>
          <a:lstStyle/>
          <a:p>
            <a:r>
              <a:rPr lang="en-US" dirty="0">
                <a:solidFill>
                  <a:schemeClr val="bg1"/>
                </a:solidFill>
              </a:rPr>
              <a:t>Alex PRENGERE</a:t>
            </a:r>
            <a:endParaRPr lang="en-IE" dirty="0">
              <a:solidFill>
                <a:schemeClr val="bg1"/>
              </a:solidFill>
            </a:endParaRPr>
          </a:p>
        </p:txBody>
      </p:sp>
      <p:pic>
        <p:nvPicPr>
          <p:cNvPr id="1046" name="Picture 22" descr="PyPy — Wikipédia">
            <a:extLst>
              <a:ext uri="{FF2B5EF4-FFF2-40B4-BE49-F238E27FC236}">
                <a16:creationId xmlns:a16="http://schemas.microsoft.com/office/drawing/2014/main" id="{61A49CC8-4E54-4975-A623-032DA71E5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31" y="3485804"/>
            <a:ext cx="3820386" cy="13215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101600" lvl="0" indent="0"/>
            <a:r>
              <a:rPr lang="en-US" dirty="0" err="1"/>
              <a:t>PyPy</a:t>
            </a:r>
            <a:r>
              <a:rPr lang="en-US" dirty="0"/>
              <a:t> has </a:t>
            </a:r>
            <a:r>
              <a:rPr lang="en-US" dirty="0" err="1"/>
              <a:t>cpyext</a:t>
            </a:r>
            <a:r>
              <a:rPr lang="en-US" dirty="0"/>
              <a:t>, an emulation of the </a:t>
            </a:r>
            <a:r>
              <a:rPr lang="en-US" dirty="0" err="1"/>
              <a:t>CPython</a:t>
            </a:r>
            <a:r>
              <a:rPr lang="en-US" dirty="0"/>
              <a:t> C API</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 </a:t>
            </a:r>
            <a:r>
              <a:rPr lang="en-US" dirty="0" err="1"/>
              <a:t>EXtensions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10</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31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HOW IT WORKS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11</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82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dirty="0" err="1"/>
              <a:t>PyPy</a:t>
            </a:r>
            <a:r>
              <a:rPr lang="en-US" dirty="0"/>
              <a:t> is written in </a:t>
            </a:r>
            <a:r>
              <a:rPr lang="en-US" i="1" dirty="0" err="1"/>
              <a:t>RPython</a:t>
            </a:r>
            <a:r>
              <a:rPr lang="en-US" dirty="0"/>
              <a:t>, which is a subset of Python2 (“R” is for restricted)</a:t>
            </a:r>
          </a:p>
          <a:p>
            <a:pPr marL="387350" lvl="0" indent="-285750">
              <a:buFont typeface="Arial" panose="020B0604020202020204" pitchFamily="34" charset="0"/>
              <a:buChar char="•"/>
            </a:pPr>
            <a:r>
              <a:rPr lang="en-US" dirty="0" err="1"/>
              <a:t>RPython</a:t>
            </a:r>
            <a:r>
              <a:rPr lang="en-US" dirty="0"/>
              <a:t> code can be statically compiled</a:t>
            </a:r>
          </a:p>
          <a:p>
            <a:pPr marL="387350" lvl="0" indent="-285750">
              <a:buFont typeface="Arial" panose="020B0604020202020204" pitchFamily="34" charset="0"/>
              <a:buChar char="•"/>
            </a:pPr>
            <a:r>
              <a:rPr lang="en-US" dirty="0"/>
              <a:t>The tooling to compile </a:t>
            </a:r>
            <a:r>
              <a:rPr lang="en-US" dirty="0" err="1"/>
              <a:t>RPython</a:t>
            </a:r>
            <a:r>
              <a:rPr lang="en-US" dirty="0"/>
              <a:t> code is in Python </a:t>
            </a:r>
            <a:r>
              <a:rPr lang="en-US" dirty="0">
                <a:sym typeface="Wingdings" panose="05000000000000000000" pitchFamily="2" charset="2"/>
              </a:rPr>
              <a:t></a:t>
            </a:r>
          </a:p>
          <a:p>
            <a:pPr marL="387350" indent="-285750">
              <a:buFont typeface="Arial" panose="020B0604020202020204" pitchFamily="34" charset="0"/>
              <a:buChar char="•"/>
            </a:pPr>
            <a:r>
              <a:rPr lang="en-US" dirty="0" err="1"/>
              <a:t>RPython</a:t>
            </a:r>
            <a:r>
              <a:rPr lang="en-US" dirty="0"/>
              <a:t> tooling includes a tracing JIT compiler</a:t>
            </a:r>
          </a:p>
          <a:p>
            <a:pPr marL="387350" lvl="0" indent="-285750">
              <a:buFont typeface="Arial" panose="020B0604020202020204" pitchFamily="34" charset="0"/>
              <a:buChar char="•"/>
            </a:pPr>
            <a:endParaRPr lang="en-US"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HOW IT WORKS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91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101600" lvl="0" indent="0"/>
            <a:r>
              <a:rPr lang="en-US" dirty="0"/>
              <a:t>Just-in-time compilation is a technique to increase execution speed of programs by compiling parts of a program to machine code at runtime. </a:t>
            </a:r>
          </a:p>
          <a:p>
            <a:pPr marL="101600" lvl="0" indent="0"/>
            <a:r>
              <a:rPr lang="en-US" dirty="0"/>
              <a:t>One way to categorize different JIT compilers is by their compilation scope. Whereas method-based JIT compilers translate one method at a time to machine code, tracing JITs use frequently executed loops as their unit of compilation. Tracing JITs are based on the assumptions that programs spend most of their time in some loops of the program ("hot loops") and subsequent loop iterations often take similar paths. </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JIT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13</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9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101600" lvl="0" indent="0"/>
            <a:r>
              <a:rPr lang="en-US" dirty="0"/>
              <a:t>Well suited for long running jobs:</a:t>
            </a:r>
          </a:p>
          <a:p>
            <a:pPr marL="387350" lvl="0" indent="-285750">
              <a:buFont typeface="Arial" panose="020B0604020202020204" pitchFamily="34" charset="0"/>
              <a:buChar char="•"/>
            </a:pPr>
            <a:r>
              <a:rPr lang="en-US" dirty="0"/>
              <a:t>4-5x faster than </a:t>
            </a:r>
            <a:r>
              <a:rPr lang="en-US" dirty="0" err="1"/>
              <a:t>CPython</a:t>
            </a:r>
            <a:r>
              <a:rPr lang="en-US" dirty="0"/>
              <a:t> on pure Python code</a:t>
            </a:r>
          </a:p>
          <a:p>
            <a:pPr marL="387350" lvl="0" indent="-285750">
              <a:buFont typeface="Arial" panose="020B0604020202020204" pitchFamily="34" charset="0"/>
              <a:buChar char="•"/>
            </a:pPr>
            <a:r>
              <a:rPr lang="en-US" dirty="0"/>
              <a:t>With no changes, it can match C speed</a:t>
            </a:r>
          </a:p>
          <a:p>
            <a:pPr marL="101600" lvl="0" indent="0"/>
            <a:endParaRPr lang="en-US" dirty="0"/>
          </a:p>
          <a:p>
            <a:pPr marL="101600" lvl="0" indent="0"/>
            <a:r>
              <a:rPr lang="en-US" dirty="0"/>
              <a:t>Slow startup: not suitable for command line tools</a:t>
            </a:r>
          </a:p>
          <a:p>
            <a:pPr marL="387350" lvl="0" indent="-285750">
              <a:buFont typeface="Arial" panose="020B0604020202020204" pitchFamily="34" charset="0"/>
              <a:buChar char="•"/>
            </a:pPr>
            <a:endParaRPr lang="en-US"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Result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14</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16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QUESTIONS?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15</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51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216800" cy="3368733"/>
          </a:xfrm>
          <a:prstGeom prst="rect">
            <a:avLst/>
          </a:prstGeom>
        </p:spPr>
        <p:txBody>
          <a:bodyPr spcFirstLastPara="1" wrap="square" lIns="0" tIns="0" rIns="0" bIns="0" anchor="t" anchorCtr="0">
            <a:noAutofit/>
          </a:bodyPr>
          <a:lstStyle/>
          <a:p>
            <a:pPr marL="101600" lvl="0" indent="0"/>
            <a:r>
              <a:rPr lang="en-IE" dirty="0"/>
              <a:t>“</a:t>
            </a:r>
            <a:r>
              <a:rPr lang="en-IE" dirty="0" err="1"/>
              <a:t>PyPy</a:t>
            </a:r>
            <a:r>
              <a:rPr lang="en-IE" dirty="0"/>
              <a:t> is a fast, compliant alternative implementation of the Python language”</a:t>
            </a:r>
          </a:p>
          <a:p>
            <a:pPr marL="558800" lvl="1" indent="0">
              <a:buNone/>
            </a:pPr>
            <a:r>
              <a:rPr lang="en-IE" dirty="0">
                <a:hlinkClick r:id="rId3"/>
              </a:rPr>
              <a:t>https://www.pypy.org/</a:t>
            </a:r>
            <a:endParaRPr lang="en-IE" dirty="0"/>
          </a:p>
          <a:p>
            <a:pPr marL="558800" lvl="1" indent="0">
              <a:buNone/>
            </a:pPr>
            <a:endParaRPr lang="en-IE" dirty="0"/>
          </a:p>
          <a:p>
            <a:pPr marL="101600" indent="0"/>
            <a:r>
              <a:rPr lang="en-IE" dirty="0"/>
              <a:t>“If you want your code to magically run faster, you should probably just use </a:t>
            </a:r>
            <a:r>
              <a:rPr lang="en-IE" dirty="0" err="1"/>
              <a:t>PyPy</a:t>
            </a:r>
            <a:r>
              <a:rPr lang="en-IE" dirty="0"/>
              <a:t>”</a:t>
            </a:r>
          </a:p>
          <a:p>
            <a:pPr marL="558800" lvl="1" indent="0">
              <a:buNone/>
            </a:pPr>
            <a:r>
              <a:rPr lang="en-IE" dirty="0"/>
              <a:t>Guido Van Rossum, </a:t>
            </a:r>
            <a:r>
              <a:rPr lang="en-IE" dirty="0" err="1"/>
              <a:t>PyCon</a:t>
            </a:r>
            <a:r>
              <a:rPr lang="en-IE" dirty="0"/>
              <a:t> 2015</a:t>
            </a:r>
          </a:p>
          <a:p>
            <a:pPr marL="387350" lvl="0" indent="-285750">
              <a:buFont typeface="Arial" panose="020B0604020202020204" pitchFamily="34" charset="0"/>
              <a:buChar char="•"/>
            </a:pPr>
            <a:endParaRPr lang="en-IE" dirty="0"/>
          </a:p>
          <a:p>
            <a:pPr marL="101600" lvl="0" indent="0"/>
            <a:endParaRPr lang="en-IE" dirty="0"/>
          </a:p>
          <a:p>
            <a:pPr marL="387350" lvl="0" indent="-285750">
              <a:buFont typeface="Arial" panose="020B0604020202020204" pitchFamily="34" charset="0"/>
              <a:buChar char="•"/>
            </a:pPr>
            <a:endParaRPr lang="en-IE"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About PYPY</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72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dirty="0"/>
              <a:t>2.7 </a:t>
            </a:r>
          </a:p>
          <a:p>
            <a:pPr marL="387350" lvl="0" indent="-285750">
              <a:buFont typeface="Arial" panose="020B0604020202020204" pitchFamily="34" charset="0"/>
              <a:buChar char="•"/>
            </a:pPr>
            <a:r>
              <a:rPr lang="en-US" dirty="0"/>
              <a:t>3.7</a:t>
            </a:r>
          </a:p>
          <a:p>
            <a:pPr marL="387350" lvl="0" indent="-285750">
              <a:buFont typeface="Arial" panose="020B0604020202020204" pitchFamily="34" charset="0"/>
              <a:buChar char="•"/>
            </a:pPr>
            <a:r>
              <a:rPr lang="en-US" dirty="0"/>
              <a:t>3.8</a:t>
            </a:r>
          </a:p>
          <a:p>
            <a:pPr marL="387350" lvl="0" indent="-285750">
              <a:buFont typeface="Arial" panose="020B0604020202020204" pitchFamily="34" charset="0"/>
              <a:buChar char="•"/>
            </a:pPr>
            <a:r>
              <a:rPr lang="en-US" dirty="0"/>
              <a:t>3.9 (beta)</a:t>
            </a:r>
          </a:p>
          <a:p>
            <a:pPr marL="101600" lvl="0" indent="0"/>
            <a:endParaRPr lang="en-US" dirty="0"/>
          </a:p>
          <a:p>
            <a:pPr marL="101600" lvl="0" indent="0"/>
            <a:r>
              <a:rPr lang="en-US" dirty="0"/>
              <a:t>For 3.6, use an earlier release.</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PYTHON SUPPORT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3</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3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900"/>
            <a:ext cx="7735286" cy="3189000"/>
          </a:xfrm>
          <a:prstGeom prst="rect">
            <a:avLst/>
          </a:prstGeom>
        </p:spPr>
        <p:txBody>
          <a:bodyPr spcFirstLastPara="1" wrap="square" lIns="0" tIns="0" rIns="0" bIns="0" anchor="ctr" anchorCtr="0">
            <a:noAutofit/>
          </a:bodyPr>
          <a:lstStyle/>
          <a:p>
            <a:pPr algn="l">
              <a:buFont typeface="Arial" panose="020B0604020202020204" pitchFamily="34" charset="0"/>
              <a:buChar char="•"/>
            </a:pPr>
            <a:r>
              <a:rPr lang="en-IE" b="1" i="0" dirty="0">
                <a:solidFill>
                  <a:srgbClr val="383939"/>
                </a:solidFill>
                <a:effectLst/>
                <a:latin typeface="Tw Cen MT (Body)"/>
              </a:rPr>
              <a:t>x86</a:t>
            </a:r>
            <a:r>
              <a:rPr lang="en-IE" b="0" i="0" dirty="0">
                <a:solidFill>
                  <a:srgbClr val="383939"/>
                </a:solidFill>
                <a:effectLst/>
                <a:latin typeface="Tw Cen MT (Body)"/>
              </a:rPr>
              <a:t> machines on most common operating systems:</a:t>
            </a:r>
          </a:p>
          <a:p>
            <a:pPr lvl="1">
              <a:buFont typeface="Arial" panose="020B0604020202020204" pitchFamily="34" charset="0"/>
              <a:buChar char="•"/>
            </a:pPr>
            <a:r>
              <a:rPr lang="en-IE" b="0" i="0" dirty="0">
                <a:solidFill>
                  <a:srgbClr val="383939"/>
                </a:solidFill>
                <a:effectLst/>
                <a:latin typeface="Tw Cen MT (Body)"/>
              </a:rPr>
              <a:t>Linux 32/64 bits</a:t>
            </a:r>
          </a:p>
          <a:p>
            <a:pPr lvl="1">
              <a:buFont typeface="Arial" panose="020B0604020202020204" pitchFamily="34" charset="0"/>
              <a:buChar char="•"/>
            </a:pPr>
            <a:r>
              <a:rPr lang="en-IE" b="0" i="0" dirty="0">
                <a:solidFill>
                  <a:srgbClr val="383939"/>
                </a:solidFill>
                <a:effectLst/>
                <a:latin typeface="Tw Cen MT (Body)"/>
              </a:rPr>
              <a:t>Mac OS X 64 bits</a:t>
            </a:r>
          </a:p>
          <a:p>
            <a:pPr lvl="1">
              <a:buFont typeface="Arial" panose="020B0604020202020204" pitchFamily="34" charset="0"/>
              <a:buChar char="•"/>
            </a:pPr>
            <a:r>
              <a:rPr lang="en-IE" b="0" i="0" dirty="0">
                <a:solidFill>
                  <a:srgbClr val="383939"/>
                </a:solidFill>
                <a:effectLst/>
                <a:latin typeface="Tw Cen MT (Body)"/>
              </a:rPr>
              <a:t>Windows 64 bits</a:t>
            </a:r>
          </a:p>
          <a:p>
            <a:pPr lvl="1">
              <a:buFont typeface="Arial" panose="020B0604020202020204" pitchFamily="34" charset="0"/>
              <a:buChar char="•"/>
            </a:pPr>
            <a:r>
              <a:rPr lang="en-IE" b="0" i="0" dirty="0">
                <a:solidFill>
                  <a:srgbClr val="383939"/>
                </a:solidFill>
                <a:effectLst/>
                <a:latin typeface="Tw Cen MT (Body)"/>
              </a:rPr>
              <a:t>OpenBSD &amp; FreeBSD</a:t>
            </a:r>
          </a:p>
          <a:p>
            <a:pPr algn="l">
              <a:buFont typeface="Arial" panose="020B0604020202020204" pitchFamily="34" charset="0"/>
              <a:buChar char="•"/>
            </a:pPr>
            <a:r>
              <a:rPr lang="en-IE" b="0" i="0" dirty="0">
                <a:solidFill>
                  <a:srgbClr val="383939"/>
                </a:solidFill>
                <a:effectLst/>
                <a:latin typeface="Tw Cen MT (Body)"/>
              </a:rPr>
              <a:t>64-bit </a:t>
            </a:r>
            <a:r>
              <a:rPr lang="en-IE" b="1" i="0" dirty="0">
                <a:solidFill>
                  <a:srgbClr val="383939"/>
                </a:solidFill>
                <a:effectLst/>
                <a:latin typeface="Tw Cen MT (Body)"/>
              </a:rPr>
              <a:t>ARM</a:t>
            </a:r>
            <a:r>
              <a:rPr lang="en-IE" b="0" i="0" dirty="0">
                <a:solidFill>
                  <a:srgbClr val="383939"/>
                </a:solidFill>
                <a:effectLst/>
                <a:latin typeface="Tw Cen MT (Body)"/>
              </a:rPr>
              <a:t> machines running Linux</a:t>
            </a:r>
          </a:p>
          <a:p>
            <a:pPr algn="l">
              <a:buFont typeface="Arial" panose="020B0604020202020204" pitchFamily="34" charset="0"/>
              <a:buChar char="•"/>
            </a:pPr>
            <a:r>
              <a:rPr lang="en-IE" b="1" i="0" dirty="0">
                <a:solidFill>
                  <a:srgbClr val="383939"/>
                </a:solidFill>
                <a:effectLst/>
                <a:latin typeface="Tw Cen MT (Body)"/>
              </a:rPr>
              <a:t>s390x</a:t>
            </a:r>
            <a:r>
              <a:rPr lang="en-IE" b="0" i="0" dirty="0">
                <a:solidFill>
                  <a:srgbClr val="383939"/>
                </a:solidFill>
                <a:effectLst/>
                <a:latin typeface="Tw Cen MT (Body)"/>
              </a:rPr>
              <a:t> running Linux</a:t>
            </a:r>
          </a:p>
          <a:p>
            <a:pPr algn="l">
              <a:buFont typeface="Arial" panose="020B0604020202020204" pitchFamily="34" charset="0"/>
              <a:buChar char="•"/>
            </a:pPr>
            <a:r>
              <a:rPr lang="en-IE" b="0" i="0" dirty="0">
                <a:solidFill>
                  <a:srgbClr val="383939"/>
                </a:solidFill>
                <a:effectLst/>
                <a:latin typeface="Tw Cen MT (Body)"/>
              </a:rPr>
              <a:t>big- and little-endian variants of </a:t>
            </a:r>
            <a:r>
              <a:rPr lang="en-IE" b="1" i="0" dirty="0">
                <a:solidFill>
                  <a:srgbClr val="383939"/>
                </a:solidFill>
                <a:effectLst/>
                <a:latin typeface="Tw Cen MT (Body)"/>
              </a:rPr>
              <a:t>PPC64</a:t>
            </a:r>
            <a:r>
              <a:rPr lang="en-IE" b="0" i="0" dirty="0">
                <a:solidFill>
                  <a:srgbClr val="383939"/>
                </a:solidFill>
                <a:effectLst/>
                <a:latin typeface="Tw Cen MT (Body)"/>
              </a:rPr>
              <a:t> running Linux</a:t>
            </a:r>
          </a:p>
          <a:p>
            <a:pPr marL="101600" lvl="0" indent="0"/>
            <a:endParaRPr lang="en-US"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OS SUPPORT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4</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59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29553" cy="3189000"/>
          </a:xfrm>
          <a:prstGeom prst="rect">
            <a:avLst/>
          </a:prstGeom>
        </p:spPr>
        <p:txBody>
          <a:bodyPr spcFirstLastPara="1" wrap="square" lIns="0" tIns="0" rIns="0" bIns="0" anchor="t" anchorCtr="0">
            <a:noAutofit/>
          </a:bodyPr>
          <a:lstStyle/>
          <a:p>
            <a:pPr marL="387350" indent="-285750">
              <a:buFont typeface="Arial" panose="020B0604020202020204" pitchFamily="34" charset="0"/>
              <a:buChar char="•"/>
            </a:pPr>
            <a:r>
              <a:rPr lang="en-US" dirty="0"/>
              <a:t>Linux packages (Ubuntu, Fedora, …)</a:t>
            </a:r>
          </a:p>
          <a:p>
            <a:pPr marL="387350" lvl="0" indent="-285750">
              <a:buFont typeface="Arial" panose="020B0604020202020204" pitchFamily="34" charset="0"/>
              <a:buChar char="•"/>
            </a:pPr>
            <a:r>
              <a:rPr lang="en-US" dirty="0" err="1"/>
              <a:t>Pyenv</a:t>
            </a:r>
            <a:r>
              <a:rPr lang="en-US" dirty="0"/>
              <a:t>: </a:t>
            </a:r>
            <a:r>
              <a:rPr lang="en-US" dirty="0">
                <a:hlinkClick r:id="rId3"/>
              </a:rPr>
              <a:t>https://github.com/pyenv/pyenv</a:t>
            </a:r>
            <a:r>
              <a:rPr lang="en-US" dirty="0"/>
              <a:t> </a:t>
            </a:r>
          </a:p>
          <a:p>
            <a:pPr marL="387350" lvl="0" indent="-285750">
              <a:buFont typeface="Arial" panose="020B0604020202020204" pitchFamily="34" charset="0"/>
              <a:buChar char="•"/>
            </a:pPr>
            <a:r>
              <a:rPr lang="en-US" dirty="0"/>
              <a:t>Pre-built portable binaries: </a:t>
            </a:r>
            <a:r>
              <a:rPr lang="en-US" dirty="0">
                <a:hlinkClick r:id="rId4"/>
              </a:rPr>
              <a:t>https://www.pypy.org/download.html</a:t>
            </a:r>
            <a:r>
              <a:rPr lang="en-US" dirty="0"/>
              <a:t> </a:t>
            </a:r>
          </a:p>
          <a:p>
            <a:pPr marL="387350" lvl="0" indent="-285750">
              <a:buFont typeface="Arial" panose="020B0604020202020204" pitchFamily="34" charset="0"/>
              <a:buChar char="•"/>
            </a:pPr>
            <a:r>
              <a:rPr lang="en-US" dirty="0"/>
              <a:t>Compile it from sources</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HOW to GET it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5</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91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29553" cy="3189000"/>
          </a:xfrm>
          <a:prstGeom prst="rect">
            <a:avLst/>
          </a:prstGeom>
        </p:spPr>
        <p:txBody>
          <a:bodyPr spcFirstLastPara="1" wrap="square" lIns="0" tIns="0" rIns="0" bIns="0" anchor="t" anchorCtr="0">
            <a:noAutofit/>
          </a:bodyPr>
          <a:lstStyle/>
          <a:p>
            <a:pPr marL="101600" indent="0">
              <a:lnSpc>
                <a:spcPct val="100000"/>
              </a:lnSpc>
            </a:pPr>
            <a:r>
              <a:rPr lang="en-US" sz="1100" dirty="0">
                <a:latin typeface="Courier New" panose="02070309020205020404" pitchFamily="49" charset="0"/>
                <a:cs typeface="Courier New" panose="02070309020205020404" pitchFamily="49" charset="0"/>
              </a:rPr>
              <a:t>RELEASE="v7.3.8"</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PY_VERSION="3.8"</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OS="linux64"</a:t>
            </a:r>
          </a:p>
          <a:p>
            <a:pPr marL="101600" indent="0">
              <a:lnSpc>
                <a:spcPct val="100000"/>
              </a:lnSpc>
            </a:pPr>
            <a:r>
              <a:rPr lang="en-US" sz="1100" dirty="0">
                <a:latin typeface="Courier New" panose="02070309020205020404" pitchFamily="49" charset="0"/>
                <a:cs typeface="Courier New" panose="02070309020205020404" pitchFamily="49" charset="0"/>
              </a:rPr>
              <a:t># Download</a:t>
            </a:r>
            <a:br>
              <a:rPr lang="en-US" sz="1100" dirty="0">
                <a:latin typeface="Courier New" panose="02070309020205020404" pitchFamily="49" charset="0"/>
                <a:cs typeface="Courier New" panose="02070309020205020404" pitchFamily="49" charset="0"/>
              </a:rPr>
            </a:br>
            <a:r>
              <a:rPr lang="en-US" sz="1100" dirty="0" err="1">
                <a:latin typeface="Courier New" panose="02070309020205020404" pitchFamily="49" charset="0"/>
                <a:cs typeface="Courier New" panose="02070309020205020404" pitchFamily="49" charset="0"/>
              </a:rPr>
              <a:t>wget</a:t>
            </a:r>
            <a:r>
              <a:rPr lang="en-US"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hlinkClick r:id="rId3"/>
              </a:rPr>
              <a:t>https://downloads.python.org/pypy/pypy${PY_VERSION}-${RELEASE}-${OS}.tar.bz2</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tar -</a:t>
            </a:r>
            <a:r>
              <a:rPr lang="en-US" sz="1100" dirty="0" err="1">
                <a:latin typeface="Courier New" panose="02070309020205020404" pitchFamily="49" charset="0"/>
                <a:cs typeface="Courier New" panose="02070309020205020404" pitchFamily="49" charset="0"/>
              </a:rPr>
              <a:t>xjf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pypy</a:t>
            </a:r>
            <a:r>
              <a:rPr lang="en-US" sz="1100" dirty="0">
                <a:latin typeface="Courier New" panose="02070309020205020404" pitchFamily="49" charset="0"/>
                <a:cs typeface="Courier New" panose="02070309020205020404" pitchFamily="49" charset="0"/>
              </a:rPr>
              <a:t>${PY_VERSION}-${RELEASE}-${OS}.tar.bz2"</a:t>
            </a:r>
          </a:p>
          <a:p>
            <a:pPr marL="101600" indent="0">
              <a:lnSpc>
                <a:spcPct val="100000"/>
              </a:lnSpc>
            </a:pPr>
            <a:r>
              <a:rPr lang="en-US" sz="1100" dirty="0">
                <a:latin typeface="Courier New" panose="02070309020205020404" pitchFamily="49" charset="0"/>
                <a:cs typeface="Courier New" panose="02070309020205020404" pitchFamily="49" charset="0"/>
              </a:rPr>
              <a:t># Create a </a:t>
            </a:r>
            <a:r>
              <a:rPr lang="en-US" sz="1100" dirty="0" err="1">
                <a:latin typeface="Courier New" panose="02070309020205020404" pitchFamily="49" charset="0"/>
                <a:cs typeface="Courier New" panose="02070309020205020404" pitchFamily="49" charset="0"/>
              </a:rPr>
              <a:t>virtualenv</a:t>
            </a:r>
            <a:br>
              <a:rPr lang="en-US" sz="1100" dirty="0">
                <a:latin typeface="Courier New" panose="02070309020205020404" pitchFamily="49" charset="0"/>
                <a:cs typeface="Courier New" panose="02070309020205020404" pitchFamily="49" charset="0"/>
              </a:rPr>
            </a:br>
            <a:r>
              <a:rPr lang="en-US" sz="1100" dirty="0" err="1">
                <a:latin typeface="Courier New" panose="02070309020205020404" pitchFamily="49" charset="0"/>
                <a:cs typeface="Courier New" panose="02070309020205020404" pitchFamily="49" charset="0"/>
              </a:rPr>
              <a:t>virtualenv</a:t>
            </a:r>
            <a:r>
              <a:rPr lang="en-US" sz="1100" dirty="0">
                <a:latin typeface="Courier New" panose="02070309020205020404" pitchFamily="49" charset="0"/>
                <a:cs typeface="Courier New" panose="02070309020205020404" pitchFamily="49" charset="0"/>
              </a:rPr>
              <a:t> .env –p /path/to/</a:t>
            </a:r>
            <a:r>
              <a:rPr lang="en-US" sz="1100" dirty="0" err="1">
                <a:latin typeface="Courier New" panose="02070309020205020404" pitchFamily="49" charset="0"/>
                <a:cs typeface="Courier New" panose="02070309020205020404" pitchFamily="49" charset="0"/>
              </a:rPr>
              <a:t>pypy</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source .env/bin/activate</a:t>
            </a:r>
          </a:p>
          <a:p>
            <a:pPr marL="101600" indent="0">
              <a:lnSpc>
                <a:spcPct val="100000"/>
              </a:lnSpc>
            </a:pPr>
            <a:endParaRPr lang="en-US" sz="1000" dirty="0">
              <a:latin typeface="Courier New" panose="02070309020205020404" pitchFamily="49" charset="0"/>
              <a:cs typeface="Courier New" panose="02070309020205020404" pitchFamily="49" charset="0"/>
            </a:endParaRP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HOW to USE it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6</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6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DIFFERENCES WITH CPYTHON</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7</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57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dirty="0" err="1"/>
              <a:t>CPython</a:t>
            </a:r>
            <a:r>
              <a:rPr lang="en-US" dirty="0"/>
              <a:t> is implemented in C and Python</a:t>
            </a:r>
          </a:p>
          <a:p>
            <a:pPr marL="387350" lvl="0" indent="-285750">
              <a:buFont typeface="Arial" panose="020B0604020202020204" pitchFamily="34" charset="0"/>
              <a:buChar char="•"/>
            </a:pPr>
            <a:r>
              <a:rPr lang="en-US" dirty="0" err="1"/>
              <a:t>Pypy</a:t>
            </a:r>
            <a:r>
              <a:rPr lang="en-US" dirty="0"/>
              <a:t> is implemented in Python</a:t>
            </a:r>
          </a:p>
          <a:p>
            <a:pPr marL="387350" lvl="0" indent="-285750">
              <a:buFont typeface="Arial" panose="020B0604020202020204" pitchFamily="34" charset="0"/>
              <a:buChar char="•"/>
            </a:pPr>
            <a:r>
              <a:rPr lang="en-US" dirty="0"/>
              <a:t>They both share most of the standard library (in Python)</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Language</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8</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02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dirty="0" err="1"/>
              <a:t>CPython</a:t>
            </a:r>
            <a:r>
              <a:rPr lang="en-US" dirty="0"/>
              <a:t> has reference counting, object cleanup is deterministic</a:t>
            </a:r>
          </a:p>
          <a:p>
            <a:pPr marL="387350" lvl="0" indent="-285750">
              <a:buFont typeface="Arial" panose="020B0604020202020204" pitchFamily="34" charset="0"/>
              <a:buChar char="•"/>
            </a:pPr>
            <a:r>
              <a:rPr lang="en-US" dirty="0" err="1"/>
              <a:t>Pypy</a:t>
            </a:r>
            <a:r>
              <a:rPr lang="en-US" dirty="0"/>
              <a:t> is garbage collected</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GARBAGE COLLECTION</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9</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540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5665</TotalTime>
  <Words>494</Words>
  <Application>Microsoft Office PowerPoint</Application>
  <PresentationFormat>On-screen Show (16:9)</PresentationFormat>
  <Paragraphs>75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Tw Cen MT (Body)</vt:lpstr>
      <vt:lpstr>Courier New</vt:lpstr>
      <vt:lpstr>Tw Cen MT</vt:lpstr>
      <vt:lpstr>Wingdings 3</vt:lpstr>
      <vt:lpstr>Tw Cen MT Condensed</vt:lpstr>
      <vt:lpstr>Roboto Thin</vt:lpstr>
      <vt:lpstr>Arial</vt:lpstr>
      <vt:lpstr>Roboto</vt:lpstr>
      <vt:lpstr>Integral</vt:lpstr>
      <vt:lpstr>Pypy, in 2022</vt:lpstr>
      <vt:lpstr>About PYPY</vt:lpstr>
      <vt:lpstr>PYTHON SUPPORT</vt:lpstr>
      <vt:lpstr>OS SUPPORT</vt:lpstr>
      <vt:lpstr>HOW to GET it</vt:lpstr>
      <vt:lpstr>HOW to USE it</vt:lpstr>
      <vt:lpstr>DIFFERENCES WITH CPYTHON</vt:lpstr>
      <vt:lpstr>Language</vt:lpstr>
      <vt:lpstr>GARBAGE COLLECTION</vt:lpstr>
      <vt:lpstr>C EXtensions</vt:lpstr>
      <vt:lpstr>HOW IT WORKS</vt:lpstr>
      <vt:lpstr>HOW IT WORKS</vt:lpstr>
      <vt:lpstr>JIT</vt:lpstr>
      <vt:lpstr>Result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Python in 2021</dc:title>
  <dc:creator>Alex PRENGERE</dc:creator>
  <cp:lastModifiedBy>Alex PRENGERE</cp:lastModifiedBy>
  <cp:revision>81</cp:revision>
  <dcterms:modified xsi:type="dcterms:W3CDTF">2022-03-16T15:01:17Z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0ea3bf-098d-497f-9948-5e528bb54b39_Enabled">
    <vt:lpwstr>true</vt:lpwstr>
  </property>
  <property fmtid="{D5CDD505-2E9C-101B-9397-08002B2CF9AE}" pid="3" name="MSIP_Label_7f0ea3bf-098d-497f-9948-5e528bb54b39_SetDate">
    <vt:lpwstr>2022-03-15T11:18:12Z</vt:lpwstr>
  </property>
  <property fmtid="{D5CDD505-2E9C-101B-9397-08002B2CF9AE}" pid="4" name="MSIP_Label_7f0ea3bf-098d-497f-9948-5e528bb54b39_Method">
    <vt:lpwstr>Privileged</vt:lpwstr>
  </property>
  <property fmtid="{D5CDD505-2E9C-101B-9397-08002B2CF9AE}" pid="5" name="MSIP_Label_7f0ea3bf-098d-497f-9948-5e528bb54b39_Name">
    <vt:lpwstr>7f0ea3bf-098d-497f-9948-5e528bb54b39</vt:lpwstr>
  </property>
  <property fmtid="{D5CDD505-2E9C-101B-9397-08002B2CF9AE}" pid="6" name="MSIP_Label_7f0ea3bf-098d-497f-9948-5e528bb54b39_SiteId">
    <vt:lpwstr>b3f4f7c2-72ce-4192-aba4-d6c7719b5766</vt:lpwstr>
  </property>
  <property fmtid="{D5CDD505-2E9C-101B-9397-08002B2CF9AE}" pid="7" name="MSIP_Label_7f0ea3bf-098d-497f-9948-5e528bb54b39_ActionId">
    <vt:lpwstr>896af7a9-082f-4aff-895b-7ddd5ff8b181</vt:lpwstr>
  </property>
  <property fmtid="{D5CDD505-2E9C-101B-9397-08002B2CF9AE}" pid="8" name="MSIP_Label_7f0ea3bf-098d-497f-9948-5e528bb54b39_ContentBits">
    <vt:lpwstr>0</vt:lpwstr>
  </property>
</Properties>
</file>