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52" r:id="rId1"/>
  </p:sldMasterIdLst>
  <p:notesMasterIdLst>
    <p:notesMasterId r:id="rId29"/>
  </p:notesMasterIdLst>
  <p:sldIdLst>
    <p:sldId id="256" r:id="rId2"/>
    <p:sldId id="282" r:id="rId3"/>
    <p:sldId id="315" r:id="rId4"/>
    <p:sldId id="285" r:id="rId5"/>
    <p:sldId id="284" r:id="rId6"/>
    <p:sldId id="288" r:id="rId7"/>
    <p:sldId id="289" r:id="rId8"/>
    <p:sldId id="290" r:id="rId9"/>
    <p:sldId id="310" r:id="rId10"/>
    <p:sldId id="296" r:id="rId11"/>
    <p:sldId id="304" r:id="rId12"/>
    <p:sldId id="283" r:id="rId13"/>
    <p:sldId id="306" r:id="rId14"/>
    <p:sldId id="287" r:id="rId15"/>
    <p:sldId id="294" r:id="rId16"/>
    <p:sldId id="291" r:id="rId17"/>
    <p:sldId id="295" r:id="rId18"/>
    <p:sldId id="311" r:id="rId19"/>
    <p:sldId id="297" r:id="rId20"/>
    <p:sldId id="308" r:id="rId21"/>
    <p:sldId id="298" r:id="rId22"/>
    <p:sldId id="314" r:id="rId23"/>
    <p:sldId id="302" r:id="rId24"/>
    <p:sldId id="312" r:id="rId25"/>
    <p:sldId id="303" r:id="rId26"/>
    <p:sldId id="313" r:id="rId27"/>
    <p:sldId id="316" r:id="rId28"/>
  </p:sldIdLst>
  <p:sldSz cx="9144000" cy="5143500" type="screen16x9"/>
  <p:notesSz cx="6858000" cy="9144000"/>
  <p:embeddedFontLst>
    <p:embeddedFont>
      <p:font typeface="Roboto" panose="020B0604020202020204" charset="0"/>
      <p:regular r:id="rId30"/>
      <p:bold r:id="rId31"/>
      <p:italic r:id="rId32"/>
      <p:boldItalic r:id="rId33"/>
    </p:embeddedFont>
    <p:embeddedFont>
      <p:font typeface="Roboto Thin" panose="020B0604020202020204" charset="0"/>
      <p:regular r:id="rId34"/>
      <p:bold r:id="rId35"/>
      <p:italic r:id="rId36"/>
      <p:boldItalic r:id="rId37"/>
    </p:embeddedFont>
    <p:embeddedFont>
      <p:font typeface="Tw Cen MT" panose="020B0602020104020603" pitchFamily="34" charset="0"/>
      <p:regular r:id="rId38"/>
      <p:bold r:id="rId39"/>
      <p:italic r:id="rId40"/>
      <p:boldItalic r:id="rId41"/>
    </p:embeddedFont>
    <p:embeddedFont>
      <p:font typeface="Tw Cen MT Condensed" panose="020B0606020104020203" pitchFamily="34" charset="0"/>
      <p:regular r:id="rId42"/>
      <p:bold r:id="rId43"/>
    </p:embeddedFont>
    <p:embeddedFont>
      <p:font typeface="Wingdings 3" panose="05040102010807070707" pitchFamily="18" charset="2"/>
      <p:regular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5" autoAdjust="0"/>
  </p:normalViewPr>
  <p:slideViewPr>
    <p:cSldViewPr snapToGrid="0">
      <p:cViewPr varScale="1">
        <p:scale>
          <a:sx n="121" d="100"/>
          <a:sy n="121"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37e73d6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37e73d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13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731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957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3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2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54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98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607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243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1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75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704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494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17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657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29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785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38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98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6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9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2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21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8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Manylinux1: CentOS5</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Manylinux2010: CentOS6</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Manylinux2014: CentOS7</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8925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6709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7468626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72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ext Deep Gray">
  <p:cSld name="Big Text Deep Gray">
    <p:bg>
      <p:bgPr>
        <a:solidFill>
          <a:srgbClr val="2C373A"/>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09950" y="2247900"/>
            <a:ext cx="7567800" cy="17853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rgbClr val="FFFFFF"/>
              </a:buClr>
              <a:buSzPts val="3500"/>
              <a:buFont typeface="Roboto Thin"/>
              <a:buNone/>
              <a:defRPr sz="3500">
                <a:solidFill>
                  <a:srgbClr val="FFFFFF"/>
                </a:solidFill>
                <a:latin typeface="Roboto Thin"/>
                <a:ea typeface="Roboto Thin"/>
                <a:cs typeface="Roboto Thin"/>
                <a:sym typeface="Roboto Thin"/>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42" name="Google Shape;42;p5"/>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745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Up">
  <p:cSld name="1 Up">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909950" y="1485900"/>
            <a:ext cx="7216800" cy="31890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1000"/>
              </a:spcBef>
              <a:spcAft>
                <a:spcPts val="0"/>
              </a:spcAft>
              <a:buClr>
                <a:srgbClr val="2C363A"/>
              </a:buClr>
              <a:buSzPts val="2000"/>
              <a:buNone/>
              <a:defRPr>
                <a:solidFill>
                  <a:srgbClr val="2C363A"/>
                </a:solidFill>
              </a:defRPr>
            </a:lvl1pPr>
            <a:lvl2pPr marL="914400" lvl="1" indent="-355600" algn="l">
              <a:lnSpc>
                <a:spcPct val="115000"/>
              </a:lnSpc>
              <a:spcBef>
                <a:spcPts val="1000"/>
              </a:spcBef>
              <a:spcAft>
                <a:spcPts val="0"/>
              </a:spcAft>
              <a:buClr>
                <a:srgbClr val="2C363A"/>
              </a:buClr>
              <a:buSzPts val="2000"/>
              <a:buChar char="—"/>
              <a:defRPr>
                <a:solidFill>
                  <a:srgbClr val="2C363A"/>
                </a:solidFill>
              </a:defRPr>
            </a:lvl2pPr>
            <a:lvl3pPr marL="1371600" lvl="2" indent="-355600" algn="l">
              <a:lnSpc>
                <a:spcPct val="115000"/>
              </a:lnSpc>
              <a:spcBef>
                <a:spcPts val="1000"/>
              </a:spcBef>
              <a:spcAft>
                <a:spcPts val="0"/>
              </a:spcAft>
              <a:buClr>
                <a:srgbClr val="2C363A"/>
              </a:buClr>
              <a:buSzPts val="2000"/>
              <a:buChar char="—"/>
              <a:defRPr>
                <a:solidFill>
                  <a:srgbClr val="2C363A"/>
                </a:solidFill>
              </a:defRPr>
            </a:lvl3pPr>
            <a:lvl4pPr marL="1828800" lvl="3" indent="-355600" algn="l">
              <a:lnSpc>
                <a:spcPct val="115000"/>
              </a:lnSpc>
              <a:spcBef>
                <a:spcPts val="1000"/>
              </a:spcBef>
              <a:spcAft>
                <a:spcPts val="0"/>
              </a:spcAft>
              <a:buClr>
                <a:srgbClr val="2C363A"/>
              </a:buClr>
              <a:buSzPts val="2000"/>
              <a:buChar char="—"/>
              <a:defRPr>
                <a:solidFill>
                  <a:srgbClr val="2C363A"/>
                </a:solidFill>
              </a:defRPr>
            </a:lvl4pPr>
            <a:lvl5pPr marL="2286000" lvl="4" indent="-228600" algn="l">
              <a:lnSpc>
                <a:spcPct val="115000"/>
              </a:lnSpc>
              <a:spcBef>
                <a:spcPts val="1000"/>
              </a:spcBef>
              <a:spcAft>
                <a:spcPts val="0"/>
              </a:spcAft>
              <a:buClr>
                <a:srgbClr val="2C363A"/>
              </a:buClr>
              <a:buSzPts val="2000"/>
              <a:buNone/>
              <a:defRPr>
                <a:solidFill>
                  <a:srgbClr val="2C363A"/>
                </a:solidFill>
              </a:defRPr>
            </a:lvl5pPr>
            <a:lvl6pPr marL="2743200" lvl="5" indent="-355600" algn="l">
              <a:lnSpc>
                <a:spcPct val="115000"/>
              </a:lnSpc>
              <a:spcBef>
                <a:spcPts val="0"/>
              </a:spcBef>
              <a:spcAft>
                <a:spcPts val="0"/>
              </a:spcAft>
              <a:buSzPts val="2000"/>
              <a:buChar char="■"/>
              <a:defRPr/>
            </a:lvl6pPr>
            <a:lvl7pPr marL="3200400" lvl="6" indent="-355600" algn="l">
              <a:lnSpc>
                <a:spcPct val="115000"/>
              </a:lnSpc>
              <a:spcBef>
                <a:spcPts val="0"/>
              </a:spcBef>
              <a:spcAft>
                <a:spcPts val="0"/>
              </a:spcAft>
              <a:buSzPts val="2000"/>
              <a:buChar char="●"/>
              <a:defRPr/>
            </a:lvl7pPr>
            <a:lvl8pPr marL="3657600" lvl="7" indent="-355600" algn="l">
              <a:lnSpc>
                <a:spcPct val="115000"/>
              </a:lnSpc>
              <a:spcBef>
                <a:spcPts val="0"/>
              </a:spcBef>
              <a:spcAft>
                <a:spcPts val="0"/>
              </a:spcAft>
              <a:buSzPts val="2000"/>
              <a:buChar char="○"/>
              <a:defRPr/>
            </a:lvl8pPr>
            <a:lvl9pPr marL="4114800" lvl="8" indent="-355600" algn="l">
              <a:lnSpc>
                <a:spcPct val="115000"/>
              </a:lnSpc>
              <a:spcBef>
                <a:spcPts val="0"/>
              </a:spcBef>
              <a:spcAft>
                <a:spcPts val="0"/>
              </a:spcAft>
              <a:buSzPts val="2000"/>
              <a:buChar char="—"/>
              <a:defRPr/>
            </a:lvl9pPr>
          </a:lstStyle>
          <a:p>
            <a:endParaRPr/>
          </a:p>
        </p:txBody>
      </p:sp>
      <p:sp>
        <p:nvSpPr>
          <p:cNvPr id="49" name="Google Shape;49;p6"/>
          <p:cNvSpPr txBox="1">
            <a:spLocks noGrp="1"/>
          </p:cNvSpPr>
          <p:nvPr>
            <p:ph type="title"/>
          </p:nvPr>
        </p:nvSpPr>
        <p:spPr>
          <a:xfrm>
            <a:off x="909951" y="685775"/>
            <a:ext cx="7234500" cy="647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2C363A"/>
              </a:buClr>
              <a:buSzPts val="2600"/>
              <a:buNone/>
              <a:defRPr>
                <a:solidFill>
                  <a:srgbClr val="2C363A"/>
                </a:solidFill>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54" name="Google Shape;54;p6"/>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31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31393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25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01232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94569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0291053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036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5525558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61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6/11/2021</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4929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dev/peps/pep-0621/" TargetMode="External"/><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quay.io/pypa/manylinux1_x86_64"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quay.io/pypa/manylinux2010_i686" TargetMode="External"/><Relationship Id="rId5" Type="http://schemas.openxmlformats.org/officeDocument/2006/relationships/hyperlink" Target="https://quay.io/pypa/manylinux2010_x86_64" TargetMode="External"/><Relationship Id="rId4" Type="http://schemas.openxmlformats.org/officeDocument/2006/relationships/hyperlink" Target="https://quay.io/pypa/manylinux1_i68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88100" y="705511"/>
            <a:ext cx="7567800" cy="1785300"/>
          </a:xfrm>
          <a:prstGeom prst="rect">
            <a:avLst/>
          </a:prstGeom>
        </p:spPr>
        <p:txBody>
          <a:bodyPr spcFirstLastPara="1" wrap="square" lIns="0" tIns="0" rIns="0" bIns="0" anchor="t" anchorCtr="0">
            <a:noAutofit/>
          </a:bodyPr>
          <a:lstStyle/>
          <a:p>
            <a:pPr lvl="0"/>
            <a:r>
              <a:rPr lang="en-US" dirty="0"/>
              <a:t>Python PACKAGING, in 2021</a:t>
            </a:r>
            <a:endParaRPr dirty="0"/>
          </a:p>
        </p:txBody>
      </p:sp>
      <p:sp>
        <p:nvSpPr>
          <p:cNvPr id="115" name="Google Shape;115;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a:t>
            </a:fld>
            <a:endParaRPr/>
          </a:p>
        </p:txBody>
      </p:sp>
      <p:pic>
        <p:nvPicPr>
          <p:cNvPr id="116" name="Google Shape;116;p15"/>
          <p:cNvPicPr preferRelativeResize="0"/>
          <p:nvPr/>
        </p:nvPicPr>
        <p:blipFill>
          <a:blip r:embed="rId3">
            <a:alphaModFix/>
          </a:blip>
          <a:stretch>
            <a:fillRect/>
          </a:stretch>
        </p:blipFill>
        <p:spPr>
          <a:xfrm>
            <a:off x="527989" y="2456972"/>
            <a:ext cx="2544299" cy="2350349"/>
          </a:xfrm>
          <a:prstGeom prst="rect">
            <a:avLst/>
          </a:prstGeom>
          <a:noFill/>
          <a:ln>
            <a:noFill/>
          </a:ln>
        </p:spPr>
      </p:pic>
      <p:sp>
        <p:nvSpPr>
          <p:cNvPr id="2" name="Rectangle 1">
            <a:extLst>
              <a:ext uri="{FF2B5EF4-FFF2-40B4-BE49-F238E27FC236}">
                <a16:creationId xmlns:a16="http://schemas.microsoft.com/office/drawing/2014/main" id="{6D5B9367-5E4A-45C8-B2E4-5728A7C8D762}"/>
              </a:ext>
            </a:extLst>
          </p:cNvPr>
          <p:cNvSpPr/>
          <p:nvPr/>
        </p:nvSpPr>
        <p:spPr>
          <a:xfrm>
            <a:off x="7081816" y="4437989"/>
            <a:ext cx="1644553" cy="369332"/>
          </a:xfrm>
          <a:prstGeom prst="rect">
            <a:avLst/>
          </a:prstGeom>
        </p:spPr>
        <p:txBody>
          <a:bodyPr wrap="none">
            <a:spAutoFit/>
          </a:bodyPr>
          <a:lstStyle/>
          <a:p>
            <a:r>
              <a:rPr lang="en-US" dirty="0">
                <a:solidFill>
                  <a:schemeClr val="bg1"/>
                </a:solidFill>
              </a:rPr>
              <a:t>Alex PRENGERE</a:t>
            </a:r>
            <a:endParaRPr lang="en-IE"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909951" y="685775"/>
            <a:ext cx="1393499" cy="6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SETUP.PY</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10</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E7260304-6433-49B2-A5DE-A0602449A401}"/>
              </a:ext>
            </a:extLst>
          </p:cNvPr>
          <p:cNvSpPr/>
          <p:nvPr/>
        </p:nvSpPr>
        <p:spPr>
          <a:xfrm>
            <a:off x="831210" y="1492303"/>
            <a:ext cx="3919356" cy="3416320"/>
          </a:xfrm>
          <a:prstGeom prst="rect">
            <a:avLst/>
          </a:prstGeom>
        </p:spPr>
        <p:txBody>
          <a:bodyPr wrap="square">
            <a:spAutoFit/>
          </a:bodyPr>
          <a:lstStyle/>
          <a:p>
            <a:r>
              <a:rPr lang="en-IE" sz="800" dirty="0">
                <a:latin typeface="Courier New" panose="02070309020205020404" pitchFamily="49" charset="0"/>
                <a:cs typeface="Courier New" panose="02070309020205020404" pitchFamily="49" charset="0"/>
              </a:rPr>
              <a:t>import </a:t>
            </a:r>
            <a:r>
              <a:rPr lang="en-IE" sz="800" dirty="0" err="1">
                <a:latin typeface="Courier New" panose="02070309020205020404" pitchFamily="49" charset="0"/>
                <a:cs typeface="Courier New" panose="02070309020205020404" pitchFamily="49" charset="0"/>
              </a:rPr>
              <a:t>setuptools</a:t>
            </a:r>
            <a:endParaRPr lang="en-IE" sz="800" dirty="0">
              <a:latin typeface="Courier New" panose="02070309020205020404" pitchFamily="49" charset="0"/>
              <a:cs typeface="Courier New" panose="02070309020205020404" pitchFamily="49" charset="0"/>
            </a:endParaRP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with open("README.md", "r", encoding="utf-8") as </a:t>
            </a:r>
            <a:r>
              <a:rPr lang="en-IE" sz="800" dirty="0" err="1">
                <a:latin typeface="Courier New" panose="02070309020205020404" pitchFamily="49" charset="0"/>
                <a:cs typeface="Courier New" panose="02070309020205020404" pitchFamily="49" charset="0"/>
              </a:rPr>
              <a:t>fh</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fh.read</a:t>
            </a:r>
            <a:r>
              <a:rPr lang="en-IE" sz="800" dirty="0">
                <a:latin typeface="Courier New" panose="02070309020205020404" pitchFamily="49" charset="0"/>
                <a:cs typeface="Courier New" panose="02070309020205020404" pitchFamily="49" charset="0"/>
              </a:rPr>
              <a:t>()</a:t>
            </a:r>
          </a:p>
          <a:p>
            <a:endParaRPr lang="en-IE" sz="800" dirty="0">
              <a:latin typeface="Courier New" panose="02070309020205020404" pitchFamily="49" charset="0"/>
              <a:cs typeface="Courier New" panose="02070309020205020404" pitchFamily="49" charset="0"/>
            </a:endParaRPr>
          </a:p>
          <a:p>
            <a:r>
              <a:rPr lang="en-IE" sz="800" dirty="0" err="1">
                <a:latin typeface="Courier New" panose="02070309020205020404" pitchFamily="49" charset="0"/>
                <a:cs typeface="Courier New" panose="02070309020205020404" pitchFamily="49" charset="0"/>
              </a:rPr>
              <a:t>setuptools.setup</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name="example-</a:t>
            </a:r>
            <a:r>
              <a:rPr lang="en-IE" sz="800" dirty="0" err="1">
                <a:latin typeface="Courier New" panose="02070309020205020404" pitchFamily="49" charset="0"/>
                <a:cs typeface="Courier New" panose="02070309020205020404" pitchFamily="49" charset="0"/>
              </a:rPr>
              <a:t>pkg</a:t>
            </a:r>
            <a:r>
              <a:rPr lang="en-IE" sz="800" dirty="0">
                <a:latin typeface="Courier New" panose="02070309020205020404" pitchFamily="49" charset="0"/>
                <a:cs typeface="Courier New" panose="02070309020205020404" pitchFamily="49" charset="0"/>
              </a:rPr>
              <a:t>-YOUR-USERNAME-HERE",</a:t>
            </a:r>
          </a:p>
          <a:p>
            <a:r>
              <a:rPr lang="en-IE" sz="800" dirty="0">
                <a:latin typeface="Courier New" panose="02070309020205020404" pitchFamily="49" charset="0"/>
                <a:cs typeface="Courier New" panose="02070309020205020404" pitchFamily="49" charset="0"/>
              </a:rPr>
              <a:t>    version="0.0.1",</a:t>
            </a:r>
          </a:p>
          <a:p>
            <a:r>
              <a:rPr lang="en-IE" sz="800" dirty="0">
                <a:latin typeface="Courier New" panose="02070309020205020404" pitchFamily="49" charset="0"/>
                <a:cs typeface="Courier New" panose="02070309020205020404" pitchFamily="49" charset="0"/>
              </a:rPr>
              <a:t>    author="Example Author",</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author_email</a:t>
            </a:r>
            <a:r>
              <a:rPr lang="en-IE" sz="800" dirty="0">
                <a:latin typeface="Courier New" panose="02070309020205020404" pitchFamily="49" charset="0"/>
                <a:cs typeface="Courier New" panose="02070309020205020404" pitchFamily="49" charset="0"/>
              </a:rPr>
              <a:t>="author@example.com",</a:t>
            </a:r>
          </a:p>
          <a:p>
            <a:r>
              <a:rPr lang="en-IE" sz="800" dirty="0">
                <a:latin typeface="Courier New" panose="02070309020205020404" pitchFamily="49" charset="0"/>
                <a:cs typeface="Courier New" panose="02070309020205020404" pitchFamily="49" charset="0"/>
              </a:rPr>
              <a:t>    description="A small example package",</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long_description_content_type</a:t>
            </a:r>
            <a:r>
              <a:rPr lang="en-IE" sz="800" dirty="0">
                <a:latin typeface="Courier New" panose="02070309020205020404" pitchFamily="49" charset="0"/>
                <a:cs typeface="Courier New" panose="02070309020205020404" pitchFamily="49" charset="0"/>
              </a:rPr>
              <a:t>="text/markdown",</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url</a:t>
            </a:r>
            <a:r>
              <a:rPr lang="en-IE" sz="800" dirty="0">
                <a:latin typeface="Courier New" panose="02070309020205020404" pitchFamily="49" charset="0"/>
                <a:cs typeface="Courier New" panose="02070309020205020404" pitchFamily="49" charset="0"/>
              </a:rPr>
              <a:t>="https://github.com/</a:t>
            </a:r>
            <a:r>
              <a:rPr lang="en-IE" sz="800" dirty="0" err="1">
                <a:latin typeface="Courier New" panose="02070309020205020404" pitchFamily="49" charset="0"/>
                <a:cs typeface="Courier New" panose="02070309020205020404" pitchFamily="49" charset="0"/>
              </a:rPr>
              <a:t>pypa</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sampleproject</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project_urls</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"Bug Tracker": "https://github.com/</a:t>
            </a:r>
            <a:r>
              <a:rPr lang="en-IE" sz="800" dirty="0" err="1">
                <a:latin typeface="Courier New" panose="02070309020205020404" pitchFamily="49" charset="0"/>
                <a:cs typeface="Courier New" panose="02070309020205020404" pitchFamily="49" charset="0"/>
              </a:rPr>
              <a:t>pypa</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sampleproject</a:t>
            </a:r>
            <a:r>
              <a:rPr lang="en-IE" sz="800" dirty="0">
                <a:latin typeface="Courier New" panose="02070309020205020404" pitchFamily="49" charset="0"/>
                <a:cs typeface="Courier New" panose="02070309020205020404" pitchFamily="49" charset="0"/>
              </a:rPr>
              <a:t>/issues",</a:t>
            </a:r>
          </a:p>
          <a:p>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classifiers=[</a:t>
            </a:r>
          </a:p>
          <a:p>
            <a:r>
              <a:rPr lang="en-IE" sz="800" dirty="0">
                <a:latin typeface="Courier New" panose="02070309020205020404" pitchFamily="49" charset="0"/>
                <a:cs typeface="Courier New" panose="02070309020205020404" pitchFamily="49" charset="0"/>
              </a:rPr>
              <a:t>        "Programming Language :: Python :: 3",</a:t>
            </a:r>
          </a:p>
          <a:p>
            <a:r>
              <a:rPr lang="en-IE" sz="800" dirty="0">
                <a:latin typeface="Courier New" panose="02070309020205020404" pitchFamily="49" charset="0"/>
                <a:cs typeface="Courier New" panose="02070309020205020404" pitchFamily="49" charset="0"/>
              </a:rPr>
              <a:t>        "License :: OSI Approved :: MIT License",</a:t>
            </a:r>
          </a:p>
          <a:p>
            <a:r>
              <a:rPr lang="en-IE" sz="800" dirty="0">
                <a:latin typeface="Courier New" panose="02070309020205020404" pitchFamily="49" charset="0"/>
                <a:cs typeface="Courier New" panose="02070309020205020404" pitchFamily="49" charset="0"/>
              </a:rPr>
              <a:t>        "Operating System :: OS Independent",</a:t>
            </a:r>
          </a:p>
          <a:p>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package_dir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src</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packages=</a:t>
            </a:r>
            <a:r>
              <a:rPr lang="en-IE" sz="800" dirty="0" err="1">
                <a:latin typeface="Courier New" panose="02070309020205020404" pitchFamily="49" charset="0"/>
                <a:cs typeface="Courier New" panose="02070309020205020404" pitchFamily="49" charset="0"/>
              </a:rPr>
              <a:t>setuptools.find_packages</a:t>
            </a:r>
            <a:r>
              <a:rPr lang="en-IE" sz="800" dirty="0">
                <a:latin typeface="Courier New" panose="02070309020205020404" pitchFamily="49" charset="0"/>
                <a:cs typeface="Courier New" panose="02070309020205020404" pitchFamily="49" charset="0"/>
              </a:rPr>
              <a:t>(where="</a:t>
            </a:r>
            <a:r>
              <a:rPr lang="en-IE" sz="800" dirty="0" err="1">
                <a:latin typeface="Courier New" panose="02070309020205020404" pitchFamily="49" charset="0"/>
                <a:cs typeface="Courier New" panose="02070309020205020404" pitchFamily="49" charset="0"/>
              </a:rPr>
              <a:t>src</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python_requires</a:t>
            </a:r>
            <a:r>
              <a:rPr lang="en-IE" sz="800" dirty="0">
                <a:latin typeface="Courier New" panose="02070309020205020404" pitchFamily="49" charset="0"/>
                <a:cs typeface="Courier New" panose="02070309020205020404" pitchFamily="49" charset="0"/>
              </a:rPr>
              <a:t>="&gt;=3.6",</a:t>
            </a:r>
          </a:p>
          <a:p>
            <a:r>
              <a:rPr lang="en-IE" sz="8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7B04717B-DF0A-4A29-9A1D-DF78B8DFF631}"/>
              </a:ext>
            </a:extLst>
          </p:cNvPr>
          <p:cNvSpPr/>
          <p:nvPr/>
        </p:nvSpPr>
        <p:spPr>
          <a:xfrm>
            <a:off x="4750566" y="1603986"/>
            <a:ext cx="4572000" cy="3046988"/>
          </a:xfrm>
          <a:prstGeom prst="rect">
            <a:avLst/>
          </a:prstGeom>
        </p:spPr>
        <p:txBody>
          <a:bodyPr>
            <a:spAutoFit/>
          </a:bodyPr>
          <a:lstStyle/>
          <a:p>
            <a:r>
              <a:rPr lang="en-IE" sz="800" dirty="0">
                <a:latin typeface="Courier New" panose="02070309020205020404" pitchFamily="49" charset="0"/>
                <a:cs typeface="Courier New" panose="02070309020205020404" pitchFamily="49" charset="0"/>
              </a:rPr>
              <a:t>[metadata]</a:t>
            </a:r>
          </a:p>
          <a:p>
            <a:r>
              <a:rPr lang="en-IE" sz="800" dirty="0">
                <a:latin typeface="Courier New" panose="02070309020205020404" pitchFamily="49" charset="0"/>
                <a:cs typeface="Courier New" panose="02070309020205020404" pitchFamily="49" charset="0"/>
              </a:rPr>
              <a:t>name = example-</a:t>
            </a:r>
            <a:r>
              <a:rPr lang="en-IE" sz="800" dirty="0" err="1">
                <a:latin typeface="Courier New" panose="02070309020205020404" pitchFamily="49" charset="0"/>
                <a:cs typeface="Courier New" panose="02070309020205020404" pitchFamily="49" charset="0"/>
              </a:rPr>
              <a:t>pkg</a:t>
            </a:r>
            <a:r>
              <a:rPr lang="en-IE" sz="800" dirty="0">
                <a:latin typeface="Courier New" panose="02070309020205020404" pitchFamily="49" charset="0"/>
                <a:cs typeface="Courier New" panose="02070309020205020404" pitchFamily="49" charset="0"/>
              </a:rPr>
              <a:t>-YOUR-USERNAME-HERE</a:t>
            </a:r>
          </a:p>
          <a:p>
            <a:r>
              <a:rPr lang="en-IE" sz="800" dirty="0">
                <a:latin typeface="Courier New" panose="02070309020205020404" pitchFamily="49" charset="0"/>
                <a:cs typeface="Courier New" panose="02070309020205020404" pitchFamily="49" charset="0"/>
              </a:rPr>
              <a:t>version = 0.0.1</a:t>
            </a:r>
          </a:p>
          <a:p>
            <a:r>
              <a:rPr lang="en-IE" sz="800" dirty="0">
                <a:latin typeface="Courier New" panose="02070309020205020404" pitchFamily="49" charset="0"/>
                <a:cs typeface="Courier New" panose="02070309020205020404" pitchFamily="49" charset="0"/>
              </a:rPr>
              <a:t>author = Example Author</a:t>
            </a:r>
          </a:p>
          <a:p>
            <a:r>
              <a:rPr lang="en-IE" sz="800" dirty="0" err="1">
                <a:latin typeface="Courier New" panose="02070309020205020404" pitchFamily="49" charset="0"/>
                <a:cs typeface="Courier New" panose="02070309020205020404" pitchFamily="49" charset="0"/>
              </a:rPr>
              <a:t>author_email</a:t>
            </a:r>
            <a:r>
              <a:rPr lang="en-IE" sz="800" dirty="0">
                <a:latin typeface="Courier New" panose="02070309020205020404" pitchFamily="49" charset="0"/>
                <a:cs typeface="Courier New" panose="02070309020205020404" pitchFamily="49" charset="0"/>
              </a:rPr>
              <a:t> = author@example.com</a:t>
            </a:r>
          </a:p>
          <a:p>
            <a:r>
              <a:rPr lang="en-IE" sz="800" dirty="0">
                <a:latin typeface="Courier New" panose="02070309020205020404" pitchFamily="49" charset="0"/>
                <a:cs typeface="Courier New" panose="02070309020205020404" pitchFamily="49" charset="0"/>
              </a:rPr>
              <a:t>description = A small example package</a:t>
            </a:r>
          </a:p>
          <a:p>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 = file: README.md</a:t>
            </a:r>
          </a:p>
          <a:p>
            <a:r>
              <a:rPr lang="en-IE" sz="800" dirty="0" err="1">
                <a:latin typeface="Courier New" panose="02070309020205020404" pitchFamily="49" charset="0"/>
                <a:cs typeface="Courier New" panose="02070309020205020404" pitchFamily="49" charset="0"/>
              </a:rPr>
              <a:t>long_description_content_type</a:t>
            </a:r>
            <a:r>
              <a:rPr lang="en-IE" sz="800" dirty="0">
                <a:latin typeface="Courier New" panose="02070309020205020404" pitchFamily="49" charset="0"/>
                <a:cs typeface="Courier New" panose="02070309020205020404" pitchFamily="49" charset="0"/>
              </a:rPr>
              <a:t> = text/markdown</a:t>
            </a:r>
          </a:p>
          <a:p>
            <a:r>
              <a:rPr lang="en-IE" sz="800" dirty="0" err="1">
                <a:latin typeface="Courier New" panose="02070309020205020404" pitchFamily="49" charset="0"/>
                <a:cs typeface="Courier New" panose="02070309020205020404" pitchFamily="49" charset="0"/>
              </a:rPr>
              <a:t>url</a:t>
            </a:r>
            <a:r>
              <a:rPr lang="en-IE" sz="800" dirty="0">
                <a:latin typeface="Courier New" panose="02070309020205020404" pitchFamily="49" charset="0"/>
                <a:cs typeface="Courier New" panose="02070309020205020404" pitchFamily="49" charset="0"/>
              </a:rPr>
              <a:t> = https://github.com/pypa/sampleproject</a:t>
            </a:r>
          </a:p>
          <a:p>
            <a:r>
              <a:rPr lang="en-IE" sz="800" dirty="0" err="1">
                <a:latin typeface="Courier New" panose="02070309020205020404" pitchFamily="49" charset="0"/>
                <a:cs typeface="Courier New" panose="02070309020205020404" pitchFamily="49" charset="0"/>
              </a:rPr>
              <a:t>project_urls</a:t>
            </a:r>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Bug Tracker = https://github.com/pypa/sampleproject/issues</a:t>
            </a:r>
          </a:p>
          <a:p>
            <a:r>
              <a:rPr lang="en-IE" sz="800" dirty="0">
                <a:latin typeface="Courier New" panose="02070309020205020404" pitchFamily="49" charset="0"/>
                <a:cs typeface="Courier New" panose="02070309020205020404" pitchFamily="49" charset="0"/>
              </a:rPr>
              <a:t>classifiers =</a:t>
            </a:r>
          </a:p>
          <a:p>
            <a:r>
              <a:rPr lang="en-IE" sz="800" dirty="0">
                <a:latin typeface="Courier New" panose="02070309020205020404" pitchFamily="49" charset="0"/>
                <a:cs typeface="Courier New" panose="02070309020205020404" pitchFamily="49" charset="0"/>
              </a:rPr>
              <a:t>    Programming Language :: Python :: 3</a:t>
            </a:r>
          </a:p>
          <a:p>
            <a:r>
              <a:rPr lang="en-IE" sz="800" dirty="0">
                <a:latin typeface="Courier New" panose="02070309020205020404" pitchFamily="49" charset="0"/>
                <a:cs typeface="Courier New" panose="02070309020205020404" pitchFamily="49" charset="0"/>
              </a:rPr>
              <a:t>    License :: OSI Approved :: MIT License</a:t>
            </a:r>
          </a:p>
          <a:p>
            <a:r>
              <a:rPr lang="en-IE" sz="800" dirty="0">
                <a:latin typeface="Courier New" panose="02070309020205020404" pitchFamily="49" charset="0"/>
                <a:cs typeface="Courier New" panose="02070309020205020404" pitchFamily="49" charset="0"/>
              </a:rPr>
              <a:t>    Operating System :: OS Independent</a:t>
            </a: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[options]</a:t>
            </a:r>
          </a:p>
          <a:p>
            <a:r>
              <a:rPr lang="en-IE" sz="800" dirty="0" err="1">
                <a:latin typeface="Courier New" panose="02070309020205020404" pitchFamily="49" charset="0"/>
                <a:cs typeface="Courier New" panose="02070309020205020404" pitchFamily="49" charset="0"/>
              </a:rPr>
              <a:t>package_dir</a:t>
            </a:r>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src</a:t>
            </a:r>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packages = find:</a:t>
            </a:r>
          </a:p>
          <a:p>
            <a:r>
              <a:rPr lang="en-IE" sz="800" dirty="0" err="1">
                <a:latin typeface="Courier New" panose="02070309020205020404" pitchFamily="49" charset="0"/>
                <a:cs typeface="Courier New" panose="02070309020205020404" pitchFamily="49" charset="0"/>
              </a:rPr>
              <a:t>python_requires</a:t>
            </a:r>
            <a:r>
              <a:rPr lang="en-IE" sz="800" dirty="0">
                <a:latin typeface="Courier New" panose="02070309020205020404" pitchFamily="49" charset="0"/>
                <a:cs typeface="Courier New" panose="02070309020205020404" pitchFamily="49" charset="0"/>
              </a:rPr>
              <a:t> = &gt;=3.6</a:t>
            </a: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options.packages.find</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where = </a:t>
            </a:r>
            <a:r>
              <a:rPr lang="en-IE" sz="800" dirty="0" err="1">
                <a:latin typeface="Courier New" panose="02070309020205020404" pitchFamily="49" charset="0"/>
                <a:cs typeface="Courier New" panose="02070309020205020404" pitchFamily="49" charset="0"/>
              </a:rPr>
              <a:t>src</a:t>
            </a:r>
            <a:endParaRPr lang="en-IE" sz="800" dirty="0">
              <a:latin typeface="Courier New" panose="02070309020205020404" pitchFamily="49" charset="0"/>
              <a:cs typeface="Courier New" panose="02070309020205020404" pitchFamily="49" charset="0"/>
            </a:endParaRPr>
          </a:p>
        </p:txBody>
      </p:sp>
      <p:sp>
        <p:nvSpPr>
          <p:cNvPr id="13" name="Google Shape;123;p16">
            <a:extLst>
              <a:ext uri="{FF2B5EF4-FFF2-40B4-BE49-F238E27FC236}">
                <a16:creationId xmlns:a16="http://schemas.microsoft.com/office/drawing/2014/main" id="{571196C1-A4E1-456B-9624-8DEF3195B8A5}"/>
              </a:ext>
            </a:extLst>
          </p:cNvPr>
          <p:cNvSpPr txBox="1">
            <a:spLocks/>
          </p:cNvSpPr>
          <p:nvPr/>
        </p:nvSpPr>
        <p:spPr>
          <a:xfrm>
            <a:off x="4847512" y="685775"/>
            <a:ext cx="1679319" cy="647700"/>
          </a:xfrm>
          <a:prstGeom prst="rect">
            <a:avLst/>
          </a:prstGeom>
          <a:noFill/>
          <a:ln>
            <a:noFill/>
          </a:ln>
        </p:spPr>
        <p:txBody>
          <a:bodyPr spcFirstLastPara="1" vert="horz" wrap="square" lIns="0" tIns="0" rIns="0" bIns="0" rtlCol="0" anchor="ctr" anchorCtr="0">
            <a:noAutofit/>
          </a:bodyPr>
          <a:lstStyle>
            <a:lvl1pPr lvl="0" algn="l" defTabSz="685800" rtl="0" eaLnBrk="1" latinLnBrk="0" hangingPunct="1">
              <a:lnSpc>
                <a:spcPct val="100000"/>
              </a:lnSpc>
              <a:spcBef>
                <a:spcPts val="0"/>
              </a:spcBef>
              <a:spcAft>
                <a:spcPts val="0"/>
              </a:spcAft>
              <a:buClr>
                <a:srgbClr val="2C363A"/>
              </a:buClr>
              <a:buSzPts val="2600"/>
              <a:buNone/>
              <a:defRPr sz="3750" kern="1200" cap="all" spc="75" baseline="0">
                <a:solidFill>
                  <a:srgbClr val="2C363A"/>
                </a:solidFill>
                <a:latin typeface="+mj-lt"/>
                <a:ea typeface="+mj-ea"/>
                <a:cs typeface="+mj-cs"/>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r>
              <a:rPr lang="en-US" dirty="0"/>
              <a:t>SETUP.CFG</a:t>
            </a:r>
          </a:p>
        </p:txBody>
      </p:sp>
    </p:spTree>
    <p:extLst>
      <p:ext uri="{BB962C8B-B14F-4D97-AF65-F5344CB8AC3E}">
        <p14:creationId xmlns:p14="http://schemas.microsoft.com/office/powerpoint/2010/main" val="328239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909951" y="685775"/>
            <a:ext cx="2613642" cy="6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MANIFEST.in</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11</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E7260304-6433-49B2-A5DE-A0602449A401}"/>
              </a:ext>
            </a:extLst>
          </p:cNvPr>
          <p:cNvSpPr/>
          <p:nvPr/>
        </p:nvSpPr>
        <p:spPr>
          <a:xfrm>
            <a:off x="798159" y="1610545"/>
            <a:ext cx="8290662" cy="1031051"/>
          </a:xfrm>
          <a:prstGeom prst="rect">
            <a:avLst/>
          </a:prstGeom>
        </p:spPr>
        <p:txBody>
          <a:bodyPr wrap="square">
            <a:spAutoFit/>
          </a:bodyPr>
          <a:lstStyle/>
          <a:p>
            <a:r>
              <a:rPr lang="en-US" sz="1400" dirty="0">
                <a:latin typeface="Tw Cen MT (Body)"/>
                <a:cs typeface="Courier New" panose="02070309020205020404" pitchFamily="49" charset="0"/>
              </a:rPr>
              <a:t>Adding &amp; removing files to/from the source distribution is done by writing a MANIFEST.in file at the project root.</a:t>
            </a:r>
          </a:p>
          <a:p>
            <a:endParaRPr lang="en-US" sz="1400" dirty="0">
              <a:latin typeface="Courier New" panose="02070309020205020404" pitchFamily="49" charset="0"/>
              <a:cs typeface="Courier New" panose="02070309020205020404" pitchFamily="49" charset="0"/>
            </a:endParaRPr>
          </a:p>
          <a:p>
            <a:pPr lvl="1"/>
            <a:r>
              <a:rPr lang="en-US" sz="1100" dirty="0">
                <a:latin typeface="Courier New" panose="02070309020205020404" pitchFamily="49" charset="0"/>
                <a:cs typeface="Courier New" panose="02070309020205020404" pitchFamily="49" charset="0"/>
              </a:rPr>
              <a:t>include *.txt</a:t>
            </a:r>
          </a:p>
          <a:p>
            <a:pPr lvl="1"/>
            <a:r>
              <a:rPr lang="en-US" sz="1100" dirty="0">
                <a:latin typeface="Courier New" panose="02070309020205020404" pitchFamily="49" charset="0"/>
                <a:cs typeface="Courier New" panose="02070309020205020404" pitchFamily="49" charset="0"/>
              </a:rPr>
              <a:t>recursive-include examples *.txt *.</a:t>
            </a:r>
            <a:r>
              <a:rPr lang="en-US" sz="1100" dirty="0" err="1">
                <a:latin typeface="Courier New" panose="02070309020205020404" pitchFamily="49" charset="0"/>
                <a:cs typeface="Courier New" panose="02070309020205020404" pitchFamily="49" charset="0"/>
              </a:rPr>
              <a:t>py</a:t>
            </a:r>
            <a:endParaRPr lang="en-US" sz="1100" dirty="0">
              <a:latin typeface="Courier New" panose="02070309020205020404" pitchFamily="49" charset="0"/>
              <a:cs typeface="Courier New" panose="02070309020205020404" pitchFamily="49" charset="0"/>
            </a:endParaRPr>
          </a:p>
          <a:p>
            <a:pPr lvl="1"/>
            <a:r>
              <a:rPr lang="en-US" sz="1100" dirty="0">
                <a:latin typeface="Courier New" panose="02070309020205020404" pitchFamily="49" charset="0"/>
                <a:cs typeface="Courier New" panose="02070309020205020404" pitchFamily="49" charset="0"/>
              </a:rPr>
              <a:t>prune examples/sample?/build</a:t>
            </a:r>
            <a:endParaRPr lang="en-IE"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721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6E20A752-B70B-47AC-81D3-D89BB2695A92}"/>
              </a:ext>
            </a:extLst>
          </p:cNvPr>
          <p:cNvSpPr/>
          <p:nvPr/>
        </p:nvSpPr>
        <p:spPr>
          <a:xfrm>
            <a:off x="1298310" y="3477815"/>
            <a:ext cx="237501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developer</a:t>
            </a:r>
            <a:endParaRPr lang="en-IE" dirty="0"/>
          </a:p>
        </p:txBody>
      </p:sp>
      <p:sp>
        <p:nvSpPr>
          <p:cNvPr id="3" name="Rectangle: Rounded Corners 2">
            <a:extLst>
              <a:ext uri="{FF2B5EF4-FFF2-40B4-BE49-F238E27FC236}">
                <a16:creationId xmlns:a16="http://schemas.microsoft.com/office/drawing/2014/main" id="{6B96D416-EF5B-49AC-8287-68235A3391DB}"/>
              </a:ext>
            </a:extLst>
          </p:cNvPr>
          <p:cNvSpPr/>
          <p:nvPr/>
        </p:nvSpPr>
        <p:spPr>
          <a:xfrm>
            <a:off x="1298310" y="456475"/>
            <a:ext cx="6491539" cy="837618"/>
          </a:xfrm>
          <a:prstGeom prst="round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a:t>
            </a:r>
            <a:r>
              <a:rPr lang="en-US" dirty="0" err="1"/>
              <a:t>PyPI</a:t>
            </a:r>
            <a:r>
              <a:rPr lang="en-US" dirty="0"/>
              <a:t>, …]</a:t>
            </a:r>
            <a:endParaRPr lang="en-IE" dirty="0"/>
          </a:p>
        </p:txBody>
      </p:sp>
      <p:sp>
        <p:nvSpPr>
          <p:cNvPr id="8" name="Rectangle: Rounded Corners 7">
            <a:extLst>
              <a:ext uri="{FF2B5EF4-FFF2-40B4-BE49-F238E27FC236}">
                <a16:creationId xmlns:a16="http://schemas.microsoft.com/office/drawing/2014/main" id="{997FC014-7CA4-4061-873C-DDDCFB689BBD}"/>
              </a:ext>
            </a:extLst>
          </p:cNvPr>
          <p:cNvSpPr/>
          <p:nvPr/>
        </p:nvSpPr>
        <p:spPr>
          <a:xfrm>
            <a:off x="5147863" y="3488139"/>
            <a:ext cx="215252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user</a:t>
            </a:r>
            <a:endParaRPr lang="en-IE" dirty="0"/>
          </a:p>
        </p:txBody>
      </p:sp>
      <p:cxnSp>
        <p:nvCxnSpPr>
          <p:cNvPr id="5" name="Straight Arrow Connector 4">
            <a:extLst>
              <a:ext uri="{FF2B5EF4-FFF2-40B4-BE49-F238E27FC236}">
                <a16:creationId xmlns:a16="http://schemas.microsoft.com/office/drawing/2014/main" id="{26253829-94D8-4FBC-9C2E-3762F84A7E80}"/>
              </a:ext>
            </a:extLst>
          </p:cNvPr>
          <p:cNvCxnSpPr>
            <a:cxnSpLocks/>
            <a:stCxn id="2" idx="0"/>
          </p:cNvCxnSpPr>
          <p:nvPr/>
        </p:nvCxnSpPr>
        <p:spPr>
          <a:xfrm flipH="1" flipV="1">
            <a:off x="2484061" y="1294093"/>
            <a:ext cx="1754" cy="218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E04E67-C17F-41E9-B179-F46E6BA66314}"/>
              </a:ext>
            </a:extLst>
          </p:cNvPr>
          <p:cNvSpPr txBox="1"/>
          <p:nvPr/>
        </p:nvSpPr>
        <p:spPr>
          <a:xfrm>
            <a:off x="178879" y="2271668"/>
            <a:ext cx="2663802" cy="600164"/>
          </a:xfrm>
          <a:prstGeom prst="rect">
            <a:avLst/>
          </a:prstGeom>
          <a:noFill/>
        </p:spPr>
        <p:txBody>
          <a:bodyPr wrap="square" rtlCol="0">
            <a:spAutoFit/>
          </a:bodyPr>
          <a:lstStyle/>
          <a:p>
            <a:r>
              <a:rPr lang="en-US" sz="1100" dirty="0"/>
              <a:t>$ python setup.py </a:t>
            </a:r>
            <a:r>
              <a:rPr lang="en-US" sz="1100" dirty="0" err="1"/>
              <a:t>sdist</a:t>
            </a:r>
            <a:r>
              <a:rPr lang="en-US" sz="1100" dirty="0"/>
              <a:t> upload</a:t>
            </a:r>
            <a:br>
              <a:rPr lang="en-US" sz="1100" dirty="0"/>
            </a:br>
            <a:r>
              <a:rPr lang="en-US" sz="1100" dirty="0"/>
              <a:t>$ python setup.py </a:t>
            </a:r>
            <a:r>
              <a:rPr lang="en-US" sz="1100" dirty="0" err="1"/>
              <a:t>bdist_wheel</a:t>
            </a:r>
            <a:r>
              <a:rPr lang="en-US" sz="1100" dirty="0"/>
              <a:t> upload</a:t>
            </a:r>
            <a:endParaRPr lang="en-IE" sz="1100" dirty="0"/>
          </a:p>
          <a:p>
            <a:endParaRPr lang="en-IE" sz="1100" dirty="0"/>
          </a:p>
        </p:txBody>
      </p:sp>
      <p:cxnSp>
        <p:nvCxnSpPr>
          <p:cNvPr id="12" name="Straight Arrow Connector 11">
            <a:extLst>
              <a:ext uri="{FF2B5EF4-FFF2-40B4-BE49-F238E27FC236}">
                <a16:creationId xmlns:a16="http://schemas.microsoft.com/office/drawing/2014/main" id="{8FC43F2A-16DF-4EC0-A0AD-66C0EF2918DD}"/>
              </a:ext>
            </a:extLst>
          </p:cNvPr>
          <p:cNvCxnSpPr>
            <a:cxnSpLocks/>
            <a:endCxn id="8" idx="0"/>
          </p:cNvCxnSpPr>
          <p:nvPr/>
        </p:nvCxnSpPr>
        <p:spPr>
          <a:xfrm>
            <a:off x="6224123" y="1294093"/>
            <a:ext cx="0" cy="219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06D866-8283-468C-9844-7A58BE8C384D}"/>
              </a:ext>
            </a:extLst>
          </p:cNvPr>
          <p:cNvSpPr txBox="1"/>
          <p:nvPr/>
        </p:nvSpPr>
        <p:spPr>
          <a:xfrm>
            <a:off x="6224123" y="1408763"/>
            <a:ext cx="3056441" cy="1954381"/>
          </a:xfrm>
          <a:prstGeom prst="rect">
            <a:avLst/>
          </a:prstGeom>
          <a:noFill/>
        </p:spPr>
        <p:txBody>
          <a:bodyPr wrap="square" rtlCol="0">
            <a:spAutoFit/>
          </a:bodyPr>
          <a:lstStyle/>
          <a:p>
            <a:r>
              <a:rPr lang="en-US" sz="1100" dirty="0"/>
              <a:t>$ pip install toto</a:t>
            </a:r>
          </a:p>
          <a:p>
            <a:r>
              <a:rPr lang="en-US" sz="1100" dirty="0"/>
              <a:t>Compatible wheel available?</a:t>
            </a:r>
          </a:p>
          <a:p>
            <a:pPr marL="171450" indent="-171450">
              <a:buFont typeface="Arial" panose="020B0604020202020204" pitchFamily="34" charset="0"/>
              <a:buChar char="•"/>
            </a:pPr>
            <a:r>
              <a:rPr lang="en-US" sz="1100" dirty="0"/>
              <a:t>Yes:</a:t>
            </a:r>
          </a:p>
          <a:p>
            <a:pPr marL="628650" lvl="1" indent="-171450">
              <a:buFont typeface="Arial" panose="020B0604020202020204" pitchFamily="34" charset="0"/>
              <a:buChar char="•"/>
            </a:pPr>
            <a:r>
              <a:rPr lang="en-US" sz="1100" dirty="0"/>
              <a:t>download &amp; cache wheel if not cached</a:t>
            </a:r>
          </a:p>
          <a:p>
            <a:pPr marL="628650" lvl="1" indent="-171450">
              <a:buFont typeface="Arial" panose="020B0604020202020204" pitchFamily="34" charset="0"/>
              <a:buChar char="•"/>
            </a:pPr>
            <a:r>
              <a:rPr lang="en-US" sz="1100" dirty="0"/>
              <a:t>install wheel</a:t>
            </a:r>
          </a:p>
          <a:p>
            <a:pPr marL="171450" indent="-171450">
              <a:buFont typeface="Arial" panose="020B0604020202020204" pitchFamily="34" charset="0"/>
              <a:buChar char="•"/>
            </a:pPr>
            <a:r>
              <a:rPr lang="en-US" sz="1100" dirty="0"/>
              <a:t>No:</a:t>
            </a:r>
          </a:p>
          <a:p>
            <a:pPr marL="628650" lvl="1" indent="-171450">
              <a:buFont typeface="Arial" panose="020B0604020202020204" pitchFamily="34" charset="0"/>
              <a:buChar char="•"/>
            </a:pPr>
            <a:r>
              <a:rPr lang="en-US" sz="1100" dirty="0"/>
              <a:t>download </a:t>
            </a:r>
            <a:r>
              <a:rPr lang="en-US" sz="1100" dirty="0" err="1"/>
              <a:t>sdist</a:t>
            </a:r>
            <a:endParaRPr lang="en-US" sz="1100" dirty="0"/>
          </a:p>
          <a:p>
            <a:pPr marL="628650" lvl="1" indent="-171450">
              <a:buFont typeface="Arial" panose="020B0604020202020204" pitchFamily="34" charset="0"/>
              <a:buChar char="•"/>
            </a:pPr>
            <a:r>
              <a:rPr lang="en-US" sz="1100" dirty="0"/>
              <a:t>build wheel from </a:t>
            </a:r>
            <a:r>
              <a:rPr lang="en-US" sz="1100" dirty="0" err="1"/>
              <a:t>sdist</a:t>
            </a:r>
            <a:r>
              <a:rPr lang="en-US" sz="1100" dirty="0"/>
              <a:t> using setup.py</a:t>
            </a:r>
          </a:p>
          <a:p>
            <a:pPr marL="628650" lvl="1" indent="-171450">
              <a:buFont typeface="Arial" panose="020B0604020202020204" pitchFamily="34" charset="0"/>
              <a:buChar char="•"/>
            </a:pPr>
            <a:r>
              <a:rPr lang="en-US" sz="1100" dirty="0"/>
              <a:t>cache wheel</a:t>
            </a:r>
          </a:p>
          <a:p>
            <a:pPr marL="628650" lvl="1" indent="-171450">
              <a:buFont typeface="Arial" panose="020B0604020202020204" pitchFamily="34" charset="0"/>
              <a:buChar char="•"/>
            </a:pPr>
            <a:r>
              <a:rPr lang="en-US" sz="1100" dirty="0"/>
              <a:t>install wheel</a:t>
            </a:r>
          </a:p>
          <a:p>
            <a:endParaRPr lang="en-IE" sz="1100" dirty="0"/>
          </a:p>
        </p:txBody>
      </p:sp>
    </p:spTree>
    <p:extLst>
      <p:ext uri="{BB962C8B-B14F-4D97-AF65-F5344CB8AC3E}">
        <p14:creationId xmlns:p14="http://schemas.microsoft.com/office/powerpoint/2010/main" val="390210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10420"/>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BUT WAIT, THERE IS MORE</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13</a:t>
            </a:fld>
            <a:endParaRPr/>
          </a:p>
        </p:txBody>
      </p:sp>
      <p:sp>
        <p:nvSpPr>
          <p:cNvPr id="212" name="Google Shape;212;p25"/>
          <p:cNvSpPr/>
          <p:nvPr/>
        </p:nvSpPr>
        <p:spPr>
          <a:xfrm>
            <a:off x="570176" y="20909"/>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37;p29">
            <a:extLst>
              <a:ext uri="{FF2B5EF4-FFF2-40B4-BE49-F238E27FC236}">
                <a16:creationId xmlns:a16="http://schemas.microsoft.com/office/drawing/2014/main" id="{0DA9030A-979C-42E8-B072-020BDB67E7C9}"/>
              </a:ext>
            </a:extLst>
          </p:cNvPr>
          <p:cNvGrpSpPr/>
          <p:nvPr/>
        </p:nvGrpSpPr>
        <p:grpSpPr>
          <a:xfrm>
            <a:off x="3717270" y="2555846"/>
            <a:ext cx="1117408" cy="894304"/>
            <a:chOff x="629116" y="2690959"/>
            <a:chExt cx="1326458" cy="894304"/>
          </a:xfrm>
        </p:grpSpPr>
        <p:sp>
          <p:nvSpPr>
            <p:cNvPr id="6" name="Google Shape;338;p29">
              <a:extLst>
                <a:ext uri="{FF2B5EF4-FFF2-40B4-BE49-F238E27FC236}">
                  <a16:creationId xmlns:a16="http://schemas.microsoft.com/office/drawing/2014/main" id="{D2BA55AF-5A5E-4A81-AE51-511EB0B1BD37}"/>
                </a:ext>
              </a:extLst>
            </p:cNvPr>
            <p:cNvSpPr txBox="1"/>
            <p:nvPr/>
          </p:nvSpPr>
          <p:spPr>
            <a:xfrm>
              <a:off x="629116" y="32138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dirty="0">
                  <a:solidFill>
                    <a:schemeClr val="bg1"/>
                  </a:solidFill>
                  <a:latin typeface="Roboto"/>
                  <a:ea typeface="Roboto"/>
                  <a:cs typeface="Roboto"/>
                  <a:sym typeface="Roboto"/>
                </a:rPr>
                <a:t>2004</a:t>
              </a:r>
              <a:endParaRPr sz="1200" b="1" dirty="0">
                <a:solidFill>
                  <a:schemeClr val="bg1"/>
                </a:solidFill>
                <a:latin typeface="Roboto"/>
                <a:ea typeface="Roboto"/>
                <a:cs typeface="Roboto"/>
                <a:sym typeface="Roboto"/>
              </a:endParaRPr>
            </a:p>
          </p:txBody>
        </p:sp>
        <p:grpSp>
          <p:nvGrpSpPr>
            <p:cNvPr id="7" name="Google Shape;339;p29">
              <a:extLst>
                <a:ext uri="{FF2B5EF4-FFF2-40B4-BE49-F238E27FC236}">
                  <a16:creationId xmlns:a16="http://schemas.microsoft.com/office/drawing/2014/main" id="{F7ABCE0F-263A-4EED-A657-A94E0C329C9C}"/>
                </a:ext>
              </a:extLst>
            </p:cNvPr>
            <p:cNvGrpSpPr/>
            <p:nvPr/>
          </p:nvGrpSpPr>
          <p:grpSpPr>
            <a:xfrm>
              <a:off x="881025" y="2800065"/>
              <a:ext cx="92400" cy="411825"/>
              <a:chOff x="845575" y="2563700"/>
              <a:chExt cx="92400" cy="411825"/>
            </a:xfrm>
          </p:grpSpPr>
          <p:cxnSp>
            <p:nvCxnSpPr>
              <p:cNvPr id="9" name="Google Shape;340;p29">
                <a:extLst>
                  <a:ext uri="{FF2B5EF4-FFF2-40B4-BE49-F238E27FC236}">
                    <a16:creationId xmlns:a16="http://schemas.microsoft.com/office/drawing/2014/main" id="{4D7FF1E8-7867-4205-A306-1376FD5D5F74}"/>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 name="Google Shape;341;p29">
                <a:extLst>
                  <a:ext uri="{FF2B5EF4-FFF2-40B4-BE49-F238E27FC236}">
                    <a16:creationId xmlns:a16="http://schemas.microsoft.com/office/drawing/2014/main" id="{DCBB1B37-E7A2-4DCC-93EC-89E1025AB736}"/>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8" name="Google Shape;342;p29">
              <a:extLst>
                <a:ext uri="{FF2B5EF4-FFF2-40B4-BE49-F238E27FC236}">
                  <a16:creationId xmlns:a16="http://schemas.microsoft.com/office/drawing/2014/main" id="{C0AD18C6-BB70-4230-A07B-D9294C7742BB}"/>
                </a:ext>
              </a:extLst>
            </p:cNvPr>
            <p:cNvSpPr txBox="1"/>
            <p:nvPr/>
          </p:nvSpPr>
          <p:spPr>
            <a:xfrm>
              <a:off x="941274" y="2690959"/>
              <a:ext cx="10143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a:solidFill>
                    <a:schemeClr val="bg1"/>
                  </a:solidFill>
                  <a:latin typeface="Roboto"/>
                  <a:ea typeface="Roboto"/>
                  <a:cs typeface="Roboto"/>
                  <a:sym typeface="Roboto"/>
                </a:rPr>
                <a:t>setuptools</a:t>
              </a:r>
              <a:endParaRPr sz="800" b="1">
                <a:solidFill>
                  <a:schemeClr val="bg1"/>
                </a:solidFill>
                <a:latin typeface="Roboto"/>
                <a:ea typeface="Roboto"/>
                <a:cs typeface="Roboto"/>
                <a:sym typeface="Roboto"/>
              </a:endParaRPr>
            </a:p>
          </p:txBody>
        </p:sp>
      </p:grpSp>
      <p:grpSp>
        <p:nvGrpSpPr>
          <p:cNvPr id="11" name="Google Shape;343;p29">
            <a:extLst>
              <a:ext uri="{FF2B5EF4-FFF2-40B4-BE49-F238E27FC236}">
                <a16:creationId xmlns:a16="http://schemas.microsoft.com/office/drawing/2014/main" id="{A32719A6-EB83-4932-93CB-D71DF189BC88}"/>
              </a:ext>
            </a:extLst>
          </p:cNvPr>
          <p:cNvGrpSpPr/>
          <p:nvPr/>
        </p:nvGrpSpPr>
        <p:grpSpPr>
          <a:xfrm>
            <a:off x="2790795" y="2541218"/>
            <a:ext cx="1171978" cy="911206"/>
            <a:chOff x="4526679" y="2675447"/>
            <a:chExt cx="1391237" cy="911206"/>
          </a:xfrm>
        </p:grpSpPr>
        <p:sp>
          <p:nvSpPr>
            <p:cNvPr id="12" name="Google Shape;344;p29">
              <a:extLst>
                <a:ext uri="{FF2B5EF4-FFF2-40B4-BE49-F238E27FC236}">
                  <a16:creationId xmlns:a16="http://schemas.microsoft.com/office/drawing/2014/main" id="{74F554EC-3F14-4A51-A569-6DB9ED03E2B5}"/>
                </a:ext>
              </a:extLst>
            </p:cNvPr>
            <p:cNvSpPr/>
            <p:nvPr/>
          </p:nvSpPr>
          <p:spPr>
            <a:xfrm>
              <a:off x="4849316" y="3079475"/>
              <a:ext cx="1068600" cy="133500"/>
            </a:xfrm>
            <a:prstGeom prst="rect">
              <a:avLst/>
            </a:prstGeom>
            <a:solidFill>
              <a:srgbClr val="8098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13" name="Google Shape;345;p29">
              <a:extLst>
                <a:ext uri="{FF2B5EF4-FFF2-40B4-BE49-F238E27FC236}">
                  <a16:creationId xmlns:a16="http://schemas.microsoft.com/office/drawing/2014/main" id="{BC65E3C0-920C-4B9A-A82A-A8FD13A04F30}"/>
                </a:ext>
              </a:extLst>
            </p:cNvPr>
            <p:cNvGrpSpPr/>
            <p:nvPr/>
          </p:nvGrpSpPr>
          <p:grpSpPr>
            <a:xfrm>
              <a:off x="4526679" y="2675447"/>
              <a:ext cx="1054402" cy="911206"/>
              <a:chOff x="4526679" y="2675447"/>
              <a:chExt cx="1054402" cy="911206"/>
            </a:xfrm>
          </p:grpSpPr>
          <p:grpSp>
            <p:nvGrpSpPr>
              <p:cNvPr id="14" name="Google Shape;346;p29">
                <a:extLst>
                  <a:ext uri="{FF2B5EF4-FFF2-40B4-BE49-F238E27FC236}">
                    <a16:creationId xmlns:a16="http://schemas.microsoft.com/office/drawing/2014/main" id="{FB556B87-83C7-415F-81C3-04EC34CC16B1}"/>
                  </a:ext>
                </a:extLst>
              </p:cNvPr>
              <p:cNvGrpSpPr/>
              <p:nvPr/>
            </p:nvGrpSpPr>
            <p:grpSpPr>
              <a:xfrm>
                <a:off x="4808316" y="2800065"/>
                <a:ext cx="92400" cy="411825"/>
                <a:chOff x="845575" y="2563700"/>
                <a:chExt cx="92400" cy="411825"/>
              </a:xfrm>
            </p:grpSpPr>
            <p:cxnSp>
              <p:nvCxnSpPr>
                <p:cNvPr id="17" name="Google Shape;347;p29">
                  <a:extLst>
                    <a:ext uri="{FF2B5EF4-FFF2-40B4-BE49-F238E27FC236}">
                      <a16:creationId xmlns:a16="http://schemas.microsoft.com/office/drawing/2014/main" id="{145F76A5-AE16-4401-B903-F601A659599E}"/>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 name="Google Shape;348;p29">
                  <a:extLst>
                    <a:ext uri="{FF2B5EF4-FFF2-40B4-BE49-F238E27FC236}">
                      <a16:creationId xmlns:a16="http://schemas.microsoft.com/office/drawing/2014/main" id="{569A16BA-66C3-41B7-A157-2ACEE56CD0E4}"/>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15" name="Google Shape;349;p29">
                <a:extLst>
                  <a:ext uri="{FF2B5EF4-FFF2-40B4-BE49-F238E27FC236}">
                    <a16:creationId xmlns:a16="http://schemas.microsoft.com/office/drawing/2014/main" id="{E5069245-702D-438D-B6BF-B96154FA6212}"/>
                  </a:ext>
                </a:extLst>
              </p:cNvPr>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2000</a:t>
                </a:r>
                <a:endParaRPr sz="1200" b="1">
                  <a:solidFill>
                    <a:schemeClr val="bg1"/>
                  </a:solidFill>
                  <a:latin typeface="Roboto"/>
                  <a:ea typeface="Roboto"/>
                  <a:cs typeface="Roboto"/>
                  <a:sym typeface="Roboto"/>
                </a:endParaRPr>
              </a:p>
            </p:txBody>
          </p:sp>
          <p:sp>
            <p:nvSpPr>
              <p:cNvPr id="16" name="Google Shape;350;p29">
                <a:extLst>
                  <a:ext uri="{FF2B5EF4-FFF2-40B4-BE49-F238E27FC236}">
                    <a16:creationId xmlns:a16="http://schemas.microsoft.com/office/drawing/2014/main" id="{C21D58AB-0260-4688-9210-C7BCAD2F4B1B}"/>
                  </a:ext>
                </a:extLst>
              </p:cNvPr>
              <p:cNvSpPr txBox="1"/>
              <p:nvPr/>
            </p:nvSpPr>
            <p:spPr>
              <a:xfrm>
                <a:off x="4861018" y="2675447"/>
                <a:ext cx="720063" cy="2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err="1">
                    <a:solidFill>
                      <a:schemeClr val="bg1"/>
                    </a:solidFill>
                    <a:latin typeface="Roboto"/>
                    <a:ea typeface="Roboto"/>
                    <a:cs typeface="Roboto"/>
                    <a:sym typeface="Roboto"/>
                  </a:rPr>
                  <a:t>distutils</a:t>
                </a:r>
                <a:endParaRPr sz="800" b="1" dirty="0">
                  <a:solidFill>
                    <a:schemeClr val="bg1"/>
                  </a:solidFill>
                  <a:latin typeface="Roboto"/>
                  <a:ea typeface="Roboto"/>
                  <a:cs typeface="Roboto"/>
                  <a:sym typeface="Roboto"/>
                </a:endParaRPr>
              </a:p>
            </p:txBody>
          </p:sp>
        </p:grpSp>
      </p:grpSp>
      <p:sp>
        <p:nvSpPr>
          <p:cNvPr id="19" name="Google Shape;351;p29">
            <a:extLst>
              <a:ext uri="{FF2B5EF4-FFF2-40B4-BE49-F238E27FC236}">
                <a16:creationId xmlns:a16="http://schemas.microsoft.com/office/drawing/2014/main" id="{BAF34C12-8EF5-4E26-ACAB-EEF0DB89C5F0}"/>
              </a:ext>
            </a:extLst>
          </p:cNvPr>
          <p:cNvSpPr/>
          <p:nvPr/>
        </p:nvSpPr>
        <p:spPr>
          <a:xfrm>
            <a:off x="3968168" y="2945246"/>
            <a:ext cx="10377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0" name="Google Shape;352;p29">
            <a:extLst>
              <a:ext uri="{FF2B5EF4-FFF2-40B4-BE49-F238E27FC236}">
                <a16:creationId xmlns:a16="http://schemas.microsoft.com/office/drawing/2014/main" id="{CC7D1B45-4B88-4EC0-A7F3-04C07864B83A}"/>
              </a:ext>
            </a:extLst>
          </p:cNvPr>
          <p:cNvGrpSpPr/>
          <p:nvPr/>
        </p:nvGrpSpPr>
        <p:grpSpPr>
          <a:xfrm>
            <a:off x="1105082" y="2568367"/>
            <a:ext cx="1957533" cy="1028365"/>
            <a:chOff x="2525595" y="2702596"/>
            <a:chExt cx="2323757" cy="1028365"/>
          </a:xfrm>
        </p:grpSpPr>
        <p:sp>
          <p:nvSpPr>
            <p:cNvPr id="21" name="Google Shape;353;p29">
              <a:extLst>
                <a:ext uri="{FF2B5EF4-FFF2-40B4-BE49-F238E27FC236}">
                  <a16:creationId xmlns:a16="http://schemas.microsoft.com/office/drawing/2014/main" id="{6E98CB77-9946-4353-AB34-450B6446A9F7}"/>
                </a:ext>
              </a:extLst>
            </p:cNvPr>
            <p:cNvSpPr/>
            <p:nvPr/>
          </p:nvSpPr>
          <p:spPr>
            <a:xfrm>
              <a:off x="2890952" y="3079475"/>
              <a:ext cx="19584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2" name="Google Shape;354;p29">
              <a:extLst>
                <a:ext uri="{FF2B5EF4-FFF2-40B4-BE49-F238E27FC236}">
                  <a16:creationId xmlns:a16="http://schemas.microsoft.com/office/drawing/2014/main" id="{61863C14-8053-41FD-B8C2-F3B92F48F61A}"/>
                </a:ext>
              </a:extLst>
            </p:cNvPr>
            <p:cNvGrpSpPr/>
            <p:nvPr/>
          </p:nvGrpSpPr>
          <p:grpSpPr>
            <a:xfrm>
              <a:off x="2525595" y="2702596"/>
              <a:ext cx="2001102" cy="1028365"/>
              <a:chOff x="2525595" y="2702596"/>
              <a:chExt cx="2001102" cy="1028365"/>
            </a:xfrm>
          </p:grpSpPr>
          <p:sp>
            <p:nvSpPr>
              <p:cNvPr id="23" name="Google Shape;355;p29">
                <a:extLst>
                  <a:ext uri="{FF2B5EF4-FFF2-40B4-BE49-F238E27FC236}">
                    <a16:creationId xmlns:a16="http://schemas.microsoft.com/office/drawing/2014/main" id="{8A603292-BB94-4EBA-B25D-4B7E8DEB8266}"/>
                  </a:ext>
                </a:extLst>
              </p:cNvPr>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dirty="0">
                    <a:solidFill>
                      <a:schemeClr val="bg1"/>
                    </a:solidFill>
                    <a:latin typeface="Roboto"/>
                    <a:ea typeface="Roboto"/>
                    <a:cs typeface="Roboto"/>
                    <a:sym typeface="Roboto"/>
                  </a:rPr>
                  <a:t>1991</a:t>
                </a:r>
                <a:endParaRPr sz="1200" b="1" dirty="0">
                  <a:solidFill>
                    <a:schemeClr val="bg1"/>
                  </a:solidFill>
                  <a:latin typeface="Roboto"/>
                  <a:ea typeface="Roboto"/>
                  <a:cs typeface="Roboto"/>
                  <a:sym typeface="Roboto"/>
                </a:endParaRPr>
              </a:p>
            </p:txBody>
          </p:sp>
          <p:grpSp>
            <p:nvGrpSpPr>
              <p:cNvPr id="24" name="Google Shape;356;p29">
                <a:extLst>
                  <a:ext uri="{FF2B5EF4-FFF2-40B4-BE49-F238E27FC236}">
                    <a16:creationId xmlns:a16="http://schemas.microsoft.com/office/drawing/2014/main" id="{F05FA5D8-E5CB-47C9-BC0E-1D7F0226ED4C}"/>
                  </a:ext>
                </a:extLst>
              </p:cNvPr>
              <p:cNvGrpSpPr/>
              <p:nvPr/>
            </p:nvGrpSpPr>
            <p:grpSpPr>
              <a:xfrm rot="10800000">
                <a:off x="2849073" y="3079467"/>
                <a:ext cx="92400" cy="411825"/>
                <a:chOff x="2070100" y="2563700"/>
                <a:chExt cx="92400" cy="411825"/>
              </a:xfrm>
            </p:grpSpPr>
            <p:cxnSp>
              <p:nvCxnSpPr>
                <p:cNvPr id="26" name="Google Shape;357;p29">
                  <a:extLst>
                    <a:ext uri="{FF2B5EF4-FFF2-40B4-BE49-F238E27FC236}">
                      <a16:creationId xmlns:a16="http://schemas.microsoft.com/office/drawing/2014/main" id="{BE9161FB-7DAD-4164-A9D4-0E0A19154A73}"/>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Google Shape;358;p29">
                  <a:extLst>
                    <a:ext uri="{FF2B5EF4-FFF2-40B4-BE49-F238E27FC236}">
                      <a16:creationId xmlns:a16="http://schemas.microsoft.com/office/drawing/2014/main" id="{E585F031-E338-4C07-B6BB-190289571F94}"/>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25" name="Google Shape;359;p29">
                <a:extLst>
                  <a:ext uri="{FF2B5EF4-FFF2-40B4-BE49-F238E27FC236}">
                    <a16:creationId xmlns:a16="http://schemas.microsoft.com/office/drawing/2014/main" id="{CAFC7BC3-7761-4396-8DF2-403CE8288C0E}"/>
                  </a:ext>
                </a:extLst>
              </p:cNvPr>
              <p:cNvSpPr txBox="1"/>
              <p:nvPr/>
            </p:nvSpPr>
            <p:spPr>
              <a:xfrm>
                <a:off x="2863797" y="3307062"/>
                <a:ext cx="16629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chemeClr val="bg1"/>
                    </a:solidFill>
                    <a:latin typeface="Roboto"/>
                    <a:ea typeface="Roboto"/>
                    <a:cs typeface="Roboto"/>
                    <a:sym typeface="Roboto"/>
                  </a:rPr>
                  <a:t>Python creation</a:t>
                </a:r>
                <a:endParaRPr sz="800" b="1" dirty="0">
                  <a:solidFill>
                    <a:schemeClr val="bg1"/>
                  </a:solidFill>
                  <a:latin typeface="Roboto"/>
                  <a:ea typeface="Roboto"/>
                  <a:cs typeface="Roboto"/>
                  <a:sym typeface="Roboto"/>
                </a:endParaRPr>
              </a:p>
            </p:txBody>
          </p:sp>
        </p:grpSp>
      </p:grpSp>
      <p:sp>
        <p:nvSpPr>
          <p:cNvPr id="28" name="Google Shape;360;p29">
            <a:extLst>
              <a:ext uri="{FF2B5EF4-FFF2-40B4-BE49-F238E27FC236}">
                <a16:creationId xmlns:a16="http://schemas.microsoft.com/office/drawing/2014/main" id="{D0E95C7A-5504-406B-9237-4842A0C64A7E}"/>
              </a:ext>
            </a:extLst>
          </p:cNvPr>
          <p:cNvSpPr/>
          <p:nvPr/>
        </p:nvSpPr>
        <p:spPr>
          <a:xfrm>
            <a:off x="5006468" y="2946849"/>
            <a:ext cx="1649700" cy="133500"/>
          </a:xfrm>
          <a:prstGeom prst="rect">
            <a:avLst/>
          </a:prstGeom>
          <a:solidFill>
            <a:srgbClr val="8098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361;p29">
            <a:extLst>
              <a:ext uri="{FF2B5EF4-FFF2-40B4-BE49-F238E27FC236}">
                <a16:creationId xmlns:a16="http://schemas.microsoft.com/office/drawing/2014/main" id="{25CBA859-1291-4FA8-94FC-C1717628768B}"/>
              </a:ext>
            </a:extLst>
          </p:cNvPr>
          <p:cNvSpPr/>
          <p:nvPr/>
        </p:nvSpPr>
        <p:spPr>
          <a:xfrm>
            <a:off x="6655997" y="2945246"/>
            <a:ext cx="10377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1" name="Google Shape;363;p29">
            <a:extLst>
              <a:ext uri="{FF2B5EF4-FFF2-40B4-BE49-F238E27FC236}">
                <a16:creationId xmlns:a16="http://schemas.microsoft.com/office/drawing/2014/main" id="{CF1B6B0C-EB99-4B1F-B6EF-E9D3E2BD18FA}"/>
              </a:ext>
            </a:extLst>
          </p:cNvPr>
          <p:cNvSpPr txBox="1"/>
          <p:nvPr/>
        </p:nvSpPr>
        <p:spPr>
          <a:xfrm>
            <a:off x="7330561" y="3081944"/>
            <a:ext cx="733899"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2021</a:t>
            </a:r>
            <a:endParaRPr sz="1200" b="1">
              <a:solidFill>
                <a:schemeClr val="bg1"/>
              </a:solidFill>
              <a:latin typeface="Roboto"/>
              <a:ea typeface="Roboto"/>
              <a:cs typeface="Roboto"/>
              <a:sym typeface="Roboto"/>
            </a:endParaRPr>
          </a:p>
        </p:txBody>
      </p:sp>
      <p:grpSp>
        <p:nvGrpSpPr>
          <p:cNvPr id="36" name="Google Shape;368;p29">
            <a:extLst>
              <a:ext uri="{FF2B5EF4-FFF2-40B4-BE49-F238E27FC236}">
                <a16:creationId xmlns:a16="http://schemas.microsoft.com/office/drawing/2014/main" id="{0EECEDB6-C1D7-4976-9A2C-E5D66301A140}"/>
              </a:ext>
            </a:extLst>
          </p:cNvPr>
          <p:cNvGrpSpPr/>
          <p:nvPr/>
        </p:nvGrpSpPr>
        <p:grpSpPr>
          <a:xfrm>
            <a:off x="5770983" y="2555846"/>
            <a:ext cx="1898433" cy="522444"/>
            <a:chOff x="349144" y="2689446"/>
            <a:chExt cx="2253601" cy="522444"/>
          </a:xfrm>
        </p:grpSpPr>
        <p:grpSp>
          <p:nvGrpSpPr>
            <p:cNvPr id="37" name="Google Shape;369;p29">
              <a:extLst>
                <a:ext uri="{FF2B5EF4-FFF2-40B4-BE49-F238E27FC236}">
                  <a16:creationId xmlns:a16="http://schemas.microsoft.com/office/drawing/2014/main" id="{38886A76-6552-4CAB-8F51-408F6B00CDC9}"/>
                </a:ext>
              </a:extLst>
            </p:cNvPr>
            <p:cNvGrpSpPr/>
            <p:nvPr/>
          </p:nvGrpSpPr>
          <p:grpSpPr>
            <a:xfrm>
              <a:off x="881025" y="2800065"/>
              <a:ext cx="92400" cy="411825"/>
              <a:chOff x="845575" y="2563700"/>
              <a:chExt cx="92400" cy="411825"/>
            </a:xfrm>
          </p:grpSpPr>
          <p:cxnSp>
            <p:nvCxnSpPr>
              <p:cNvPr id="39" name="Google Shape;370;p29">
                <a:extLst>
                  <a:ext uri="{FF2B5EF4-FFF2-40B4-BE49-F238E27FC236}">
                    <a16:creationId xmlns:a16="http://schemas.microsoft.com/office/drawing/2014/main" id="{9BB92B98-C020-4A4D-858C-217F0C3D7FD4}"/>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0" name="Google Shape;371;p29">
                <a:extLst>
                  <a:ext uri="{FF2B5EF4-FFF2-40B4-BE49-F238E27FC236}">
                    <a16:creationId xmlns:a16="http://schemas.microsoft.com/office/drawing/2014/main" id="{8A75DB15-2D66-4DBB-8FBE-DE0CA29945ED}"/>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38" name="Google Shape;372;p29">
              <a:extLst>
                <a:ext uri="{FF2B5EF4-FFF2-40B4-BE49-F238E27FC236}">
                  <a16:creationId xmlns:a16="http://schemas.microsoft.com/office/drawing/2014/main" id="{F8A061C3-76F3-4344-8611-321C57325A69}"/>
                </a:ext>
              </a:extLst>
            </p:cNvPr>
            <p:cNvSpPr txBox="1"/>
            <p:nvPr/>
          </p:nvSpPr>
          <p:spPr>
            <a:xfrm>
              <a:off x="349144" y="2689446"/>
              <a:ext cx="2253601"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a:solidFill>
                    <a:schemeClr val="bg1"/>
                  </a:solidFill>
                  <a:latin typeface="Roboto"/>
                  <a:ea typeface="Roboto"/>
                  <a:cs typeface="Roboto"/>
                  <a:sym typeface="Roboto"/>
                </a:rPr>
                <a:t>wheels</a:t>
              </a:r>
              <a:endParaRPr sz="800" b="1" dirty="0">
                <a:solidFill>
                  <a:schemeClr val="bg1"/>
                </a:solidFill>
                <a:latin typeface="Roboto"/>
                <a:ea typeface="Roboto"/>
                <a:cs typeface="Roboto"/>
                <a:sym typeface="Roboto"/>
              </a:endParaRPr>
            </a:p>
          </p:txBody>
        </p:sp>
      </p:grpSp>
      <p:grpSp>
        <p:nvGrpSpPr>
          <p:cNvPr id="41" name="Google Shape;373;p29">
            <a:extLst>
              <a:ext uri="{FF2B5EF4-FFF2-40B4-BE49-F238E27FC236}">
                <a16:creationId xmlns:a16="http://schemas.microsoft.com/office/drawing/2014/main" id="{FF688E88-DDC3-418D-9F33-589E9F804F26}"/>
              </a:ext>
            </a:extLst>
          </p:cNvPr>
          <p:cNvGrpSpPr/>
          <p:nvPr/>
        </p:nvGrpSpPr>
        <p:grpSpPr>
          <a:xfrm>
            <a:off x="4697458" y="2566690"/>
            <a:ext cx="823959" cy="991572"/>
            <a:chOff x="2525595" y="2702596"/>
            <a:chExt cx="978109" cy="991572"/>
          </a:xfrm>
        </p:grpSpPr>
        <p:grpSp>
          <p:nvGrpSpPr>
            <p:cNvPr id="42" name="Google Shape;374;p29">
              <a:extLst>
                <a:ext uri="{FF2B5EF4-FFF2-40B4-BE49-F238E27FC236}">
                  <a16:creationId xmlns:a16="http://schemas.microsoft.com/office/drawing/2014/main" id="{31C47E87-A607-4D07-9107-ACE5BA133B38}"/>
                </a:ext>
              </a:extLst>
            </p:cNvPr>
            <p:cNvGrpSpPr/>
            <p:nvPr/>
          </p:nvGrpSpPr>
          <p:grpSpPr>
            <a:xfrm rot="10800000">
              <a:off x="2849073" y="3079467"/>
              <a:ext cx="92400" cy="411825"/>
              <a:chOff x="2070100" y="2563700"/>
              <a:chExt cx="92400" cy="411825"/>
            </a:xfrm>
          </p:grpSpPr>
          <p:cxnSp>
            <p:nvCxnSpPr>
              <p:cNvPr id="45" name="Google Shape;375;p29">
                <a:extLst>
                  <a:ext uri="{FF2B5EF4-FFF2-40B4-BE49-F238E27FC236}">
                    <a16:creationId xmlns:a16="http://schemas.microsoft.com/office/drawing/2014/main" id="{951596A1-CDD8-4DDF-8E9D-E89E31861C97}"/>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6" name="Google Shape;376;p29">
                <a:extLst>
                  <a:ext uri="{FF2B5EF4-FFF2-40B4-BE49-F238E27FC236}">
                    <a16:creationId xmlns:a16="http://schemas.microsoft.com/office/drawing/2014/main" id="{54C4811E-6565-4AFC-BF3F-03DB02ED88B2}"/>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43" name="Google Shape;377;p29">
              <a:extLst>
                <a:ext uri="{FF2B5EF4-FFF2-40B4-BE49-F238E27FC236}">
                  <a16:creationId xmlns:a16="http://schemas.microsoft.com/office/drawing/2014/main" id="{29203FB2-1D38-4569-A0A6-0B9C56C40BD3}"/>
                </a:ext>
              </a:extLst>
            </p:cNvPr>
            <p:cNvSpPr txBox="1"/>
            <p:nvPr/>
          </p:nvSpPr>
          <p:spPr>
            <a:xfrm>
              <a:off x="2895274" y="3270268"/>
              <a:ext cx="60843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chemeClr val="bg1"/>
                  </a:solidFill>
                  <a:latin typeface="Roboto"/>
                  <a:ea typeface="Roboto"/>
                  <a:cs typeface="Roboto"/>
                  <a:sym typeface="Roboto"/>
                </a:rPr>
                <a:t>pip</a:t>
              </a:r>
              <a:endParaRPr sz="800" b="1" dirty="0">
                <a:solidFill>
                  <a:schemeClr val="bg1"/>
                </a:solidFill>
                <a:latin typeface="Roboto"/>
                <a:ea typeface="Roboto"/>
                <a:cs typeface="Roboto"/>
                <a:sym typeface="Roboto"/>
              </a:endParaRPr>
            </a:p>
          </p:txBody>
        </p:sp>
        <p:sp>
          <p:nvSpPr>
            <p:cNvPr id="44" name="Google Shape;378;p29">
              <a:extLst>
                <a:ext uri="{FF2B5EF4-FFF2-40B4-BE49-F238E27FC236}">
                  <a16:creationId xmlns:a16="http://schemas.microsoft.com/office/drawing/2014/main" id="{6AFC7037-9AD7-4441-A288-C106F8BEE173}"/>
                </a:ext>
              </a:extLst>
            </p:cNvPr>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2008</a:t>
              </a:r>
              <a:endParaRPr sz="1200" b="1">
                <a:solidFill>
                  <a:schemeClr val="bg1"/>
                </a:solidFill>
                <a:latin typeface="Roboto"/>
                <a:ea typeface="Roboto"/>
                <a:cs typeface="Roboto"/>
                <a:sym typeface="Roboto"/>
              </a:endParaRPr>
            </a:p>
          </p:txBody>
        </p:sp>
      </p:grpSp>
      <p:grpSp>
        <p:nvGrpSpPr>
          <p:cNvPr id="47" name="Google Shape;379;p29">
            <a:extLst>
              <a:ext uri="{FF2B5EF4-FFF2-40B4-BE49-F238E27FC236}">
                <a16:creationId xmlns:a16="http://schemas.microsoft.com/office/drawing/2014/main" id="{EC7F8D1A-F66C-4AC9-B2B7-9CBE66BE50CC}"/>
              </a:ext>
            </a:extLst>
          </p:cNvPr>
          <p:cNvGrpSpPr/>
          <p:nvPr/>
        </p:nvGrpSpPr>
        <p:grpSpPr>
          <a:xfrm>
            <a:off x="3273628" y="2945238"/>
            <a:ext cx="572769" cy="514174"/>
            <a:chOff x="6172510" y="3079467"/>
            <a:chExt cx="679925" cy="514174"/>
          </a:xfrm>
        </p:grpSpPr>
        <p:grpSp>
          <p:nvGrpSpPr>
            <p:cNvPr id="48" name="Google Shape;380;p29">
              <a:extLst>
                <a:ext uri="{FF2B5EF4-FFF2-40B4-BE49-F238E27FC236}">
                  <a16:creationId xmlns:a16="http://schemas.microsoft.com/office/drawing/2014/main" id="{B7607E4F-19FD-4F19-992B-62E6066E3B13}"/>
                </a:ext>
              </a:extLst>
            </p:cNvPr>
            <p:cNvGrpSpPr/>
            <p:nvPr/>
          </p:nvGrpSpPr>
          <p:grpSpPr>
            <a:xfrm rot="10800000">
              <a:off x="6760035" y="3079467"/>
              <a:ext cx="92400" cy="411825"/>
              <a:chOff x="2070100" y="2563700"/>
              <a:chExt cx="92400" cy="411825"/>
            </a:xfrm>
          </p:grpSpPr>
          <p:cxnSp>
            <p:nvCxnSpPr>
              <p:cNvPr id="50" name="Google Shape;381;p29">
                <a:extLst>
                  <a:ext uri="{FF2B5EF4-FFF2-40B4-BE49-F238E27FC236}">
                    <a16:creationId xmlns:a16="http://schemas.microsoft.com/office/drawing/2014/main" id="{217500CA-A96E-4AB1-B49E-9C2B6B16EE44}"/>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1" name="Google Shape;382;p29">
                <a:extLst>
                  <a:ext uri="{FF2B5EF4-FFF2-40B4-BE49-F238E27FC236}">
                    <a16:creationId xmlns:a16="http://schemas.microsoft.com/office/drawing/2014/main" id="{FDEDED1E-5AC7-4D1F-A21F-072F8FDA66BB}"/>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49" name="Google Shape;383;p29">
              <a:extLst>
                <a:ext uri="{FF2B5EF4-FFF2-40B4-BE49-F238E27FC236}">
                  <a16:creationId xmlns:a16="http://schemas.microsoft.com/office/drawing/2014/main" id="{037E3876-2CC5-4B3A-90E3-EB43480220F5}"/>
                </a:ext>
              </a:extLst>
            </p:cNvPr>
            <p:cNvSpPr txBox="1"/>
            <p:nvPr/>
          </p:nvSpPr>
          <p:spPr>
            <a:xfrm>
              <a:off x="6172510" y="3280741"/>
              <a:ext cx="679925" cy="3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a:solidFill>
                    <a:schemeClr val="bg1"/>
                  </a:solidFill>
                  <a:latin typeface="Roboto"/>
                  <a:ea typeface="Roboto"/>
                  <a:cs typeface="Roboto"/>
                  <a:sym typeface="Roboto"/>
                </a:rPr>
                <a:t>pypi.org</a:t>
              </a:r>
              <a:endParaRPr sz="800" b="1" dirty="0">
                <a:solidFill>
                  <a:schemeClr val="bg1"/>
                </a:solidFill>
                <a:latin typeface="Roboto"/>
                <a:ea typeface="Roboto"/>
                <a:cs typeface="Roboto"/>
                <a:sym typeface="Roboto"/>
              </a:endParaRPr>
            </a:p>
          </p:txBody>
        </p:sp>
      </p:grpSp>
      <p:grpSp>
        <p:nvGrpSpPr>
          <p:cNvPr id="52" name="Google Shape;384;p29">
            <a:extLst>
              <a:ext uri="{FF2B5EF4-FFF2-40B4-BE49-F238E27FC236}">
                <a16:creationId xmlns:a16="http://schemas.microsoft.com/office/drawing/2014/main" id="{B82218F4-AEFD-473D-9561-76E58EF17DEB}"/>
              </a:ext>
            </a:extLst>
          </p:cNvPr>
          <p:cNvGrpSpPr/>
          <p:nvPr/>
        </p:nvGrpSpPr>
        <p:grpSpPr>
          <a:xfrm>
            <a:off x="6275019" y="2571750"/>
            <a:ext cx="2470215" cy="998662"/>
            <a:chOff x="2435139" y="2702596"/>
            <a:chExt cx="2932353" cy="998662"/>
          </a:xfrm>
        </p:grpSpPr>
        <p:sp>
          <p:nvSpPr>
            <p:cNvPr id="53" name="Google Shape;385;p29">
              <a:extLst>
                <a:ext uri="{FF2B5EF4-FFF2-40B4-BE49-F238E27FC236}">
                  <a16:creationId xmlns:a16="http://schemas.microsoft.com/office/drawing/2014/main" id="{D7F146C5-042B-4266-91F8-93153E5BA6BD}"/>
                </a:ext>
              </a:extLst>
            </p:cNvPr>
            <p:cNvSpPr txBox="1"/>
            <p:nvPr/>
          </p:nvSpPr>
          <p:spPr>
            <a:xfrm>
              <a:off x="2435139"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2016</a:t>
              </a:r>
              <a:endParaRPr sz="1200" b="1">
                <a:solidFill>
                  <a:schemeClr val="bg1"/>
                </a:solidFill>
                <a:latin typeface="Roboto"/>
                <a:ea typeface="Roboto"/>
                <a:cs typeface="Roboto"/>
                <a:sym typeface="Roboto"/>
              </a:endParaRPr>
            </a:p>
          </p:txBody>
        </p:sp>
        <p:grpSp>
          <p:nvGrpSpPr>
            <p:cNvPr id="54" name="Google Shape;386;p29">
              <a:extLst>
                <a:ext uri="{FF2B5EF4-FFF2-40B4-BE49-F238E27FC236}">
                  <a16:creationId xmlns:a16="http://schemas.microsoft.com/office/drawing/2014/main" id="{D91ACA44-F2CE-4196-90EE-CF8648A65472}"/>
                </a:ext>
              </a:extLst>
            </p:cNvPr>
            <p:cNvGrpSpPr/>
            <p:nvPr/>
          </p:nvGrpSpPr>
          <p:grpSpPr>
            <a:xfrm rot="10800000">
              <a:off x="2849073" y="3079467"/>
              <a:ext cx="92400" cy="411825"/>
              <a:chOff x="2070100" y="2563700"/>
              <a:chExt cx="92400" cy="411825"/>
            </a:xfrm>
          </p:grpSpPr>
          <p:cxnSp>
            <p:nvCxnSpPr>
              <p:cNvPr id="56" name="Google Shape;387;p29">
                <a:extLst>
                  <a:ext uri="{FF2B5EF4-FFF2-40B4-BE49-F238E27FC236}">
                    <a16:creationId xmlns:a16="http://schemas.microsoft.com/office/drawing/2014/main" id="{1CFF1543-0E6C-45A0-BD77-EB972A56F77F}"/>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7" name="Google Shape;388;p29">
                <a:extLst>
                  <a:ext uri="{FF2B5EF4-FFF2-40B4-BE49-F238E27FC236}">
                    <a16:creationId xmlns:a16="http://schemas.microsoft.com/office/drawing/2014/main" id="{6DA771E6-FCDE-497A-9BE4-6C4AFFB3D99E}"/>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55" name="Google Shape;389;p29">
              <a:extLst>
                <a:ext uri="{FF2B5EF4-FFF2-40B4-BE49-F238E27FC236}">
                  <a16:creationId xmlns:a16="http://schemas.microsoft.com/office/drawing/2014/main" id="{031AAB86-4B64-4AD8-8C06-0D973E22280A}"/>
                </a:ext>
              </a:extLst>
            </p:cNvPr>
            <p:cNvSpPr txBox="1"/>
            <p:nvPr/>
          </p:nvSpPr>
          <p:spPr>
            <a:xfrm>
              <a:off x="2887392" y="3277358"/>
              <a:ext cx="24801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err="1">
                  <a:solidFill>
                    <a:schemeClr val="bg1"/>
                  </a:solidFill>
                  <a:latin typeface="Roboto"/>
                  <a:ea typeface="Roboto"/>
                  <a:cs typeface="Roboto"/>
                  <a:sym typeface="Roboto"/>
                </a:rPr>
                <a:t>pyproject.toml</a:t>
              </a:r>
              <a:endParaRPr sz="800" b="1" dirty="0">
                <a:solidFill>
                  <a:schemeClr val="bg1"/>
                </a:solidFill>
                <a:latin typeface="Roboto"/>
                <a:ea typeface="Roboto"/>
                <a:cs typeface="Roboto"/>
                <a:sym typeface="Roboto"/>
              </a:endParaRPr>
            </a:p>
          </p:txBody>
        </p:sp>
      </p:grpSp>
    </p:spTree>
    <p:extLst>
      <p:ext uri="{BB962C8B-B14F-4D97-AF65-F5344CB8AC3E}">
        <p14:creationId xmlns:p14="http://schemas.microsoft.com/office/powerpoint/2010/main" val="123131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101600" lvl="0" indent="0"/>
            <a:r>
              <a:rPr lang="en-US" sz="1600" dirty="0"/>
              <a:t>Extract from PEP517:</a:t>
            </a:r>
          </a:p>
          <a:p>
            <a:pPr marL="101600" lvl="0" indent="0"/>
            <a:r>
              <a:rPr lang="en-US" sz="1600" dirty="0"/>
              <a:t>You can't execute a setup.py file without knowing its dependencies, but currently there is no standard way to know what those dependencies are in an automated fashion without executing the setup.py file, where that information is stored. It's a catch-22 of a file not being runnable without knowing its own contents which can't be known programmatically unless you run the file.</a:t>
            </a: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Issue with setup.py</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7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800" dirty="0"/>
              <a:t>A way to specify the </a:t>
            </a:r>
            <a:r>
              <a:rPr lang="en-US" sz="1800" b="1" dirty="0"/>
              <a:t>build</a:t>
            </a:r>
            <a:r>
              <a:rPr lang="en-US" sz="1800" dirty="0"/>
              <a:t> tools</a:t>
            </a:r>
          </a:p>
          <a:p>
            <a:pPr marL="387350" lvl="0" indent="-285750">
              <a:buFont typeface="Arial" panose="020B0604020202020204" pitchFamily="34" charset="0"/>
              <a:buChar char="•"/>
            </a:pPr>
            <a:r>
              <a:rPr lang="en-US" sz="1800" dirty="0"/>
              <a:t>The mere presence of </a:t>
            </a:r>
            <a:r>
              <a:rPr lang="en-US" sz="1800" dirty="0" err="1"/>
              <a:t>pyproject.toml</a:t>
            </a:r>
            <a:r>
              <a:rPr lang="en-US" sz="1800" dirty="0"/>
              <a:t> in the directory changes the </a:t>
            </a:r>
            <a:r>
              <a:rPr lang="en-US" sz="1800" dirty="0" err="1"/>
              <a:t>sdist</a:t>
            </a:r>
            <a:r>
              <a:rPr lang="en-US" sz="1800" dirty="0"/>
              <a:t> layout, and needs pip 10+ to be installed</a:t>
            </a:r>
          </a:p>
          <a:p>
            <a:pPr marL="1016000" lvl="2" indent="0">
              <a:buNone/>
            </a:pPr>
            <a:r>
              <a:rPr lang="en-US" sz="1100" dirty="0">
                <a:latin typeface="Courier New" panose="02070309020205020404" pitchFamily="49" charset="0"/>
                <a:cs typeface="Courier New" panose="02070309020205020404" pitchFamily="49" charset="0"/>
              </a:rPr>
              <a:t>[build-system]</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requires = ["</a:t>
            </a:r>
            <a:r>
              <a:rPr lang="en-US" sz="1100" dirty="0" err="1">
                <a:latin typeface="Courier New" panose="02070309020205020404" pitchFamily="49" charset="0"/>
                <a:cs typeface="Courier New" panose="02070309020205020404" pitchFamily="49" charset="0"/>
              </a:rPr>
              <a:t>setuptools</a:t>
            </a:r>
            <a:r>
              <a:rPr lang="en-US" sz="1100" dirty="0">
                <a:latin typeface="Courier New" panose="02070309020205020404" pitchFamily="49" charset="0"/>
                <a:cs typeface="Courier New" panose="02070309020205020404" pitchFamily="49" charset="0"/>
              </a:rPr>
              <a:t>&gt;=42", "wheel"]</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build-backend = "</a:t>
            </a:r>
            <a:r>
              <a:rPr lang="en-US" sz="1100" dirty="0" err="1">
                <a:latin typeface="Courier New" panose="02070309020205020404" pitchFamily="49" charset="0"/>
                <a:cs typeface="Courier New" panose="02070309020205020404" pitchFamily="49" charset="0"/>
              </a:rPr>
              <a:t>setuptools.build_meta</a:t>
            </a:r>
            <a:r>
              <a:rPr lang="en-US" sz="1100" dirty="0">
                <a:latin typeface="Courier New" panose="02070309020205020404" pitchFamily="49" charset="0"/>
                <a:cs typeface="Courier New" panose="02070309020205020404" pitchFamily="49" charset="0"/>
              </a:rPr>
              <a:t>"</a:t>
            </a:r>
          </a:p>
          <a:p>
            <a:pPr marL="514350" indent="-285750">
              <a:buFont typeface="Arial" panose="020B0604020202020204" pitchFamily="34" charset="0"/>
              <a:buChar char="•"/>
            </a:pPr>
            <a:r>
              <a:rPr lang="en-US" sz="1800" dirty="0"/>
              <a:t>And now other build tools can be used!</a:t>
            </a:r>
          </a:p>
          <a:p>
            <a:pPr marL="971550" lvl="1" indent="-285750">
              <a:buFont typeface="Arial" panose="020B0604020202020204" pitchFamily="34" charset="0"/>
              <a:buChar char="•"/>
            </a:pPr>
            <a:r>
              <a:rPr lang="en-US" sz="1500" dirty="0"/>
              <a:t>poetry</a:t>
            </a:r>
          </a:p>
          <a:p>
            <a:pPr marL="971550" lvl="1" indent="-285750">
              <a:buFont typeface="Arial" panose="020B0604020202020204" pitchFamily="34" charset="0"/>
              <a:buChar char="•"/>
            </a:pPr>
            <a:r>
              <a:rPr lang="en-US" sz="1500" dirty="0"/>
              <a:t>flit</a:t>
            </a:r>
          </a:p>
          <a:p>
            <a:pPr marL="1473200" lvl="3" indent="0">
              <a:buNone/>
            </a:pPr>
            <a:endParaRPr lang="en-US" sz="1100" dirty="0">
              <a:latin typeface="Courier New" panose="02070309020205020404" pitchFamily="49" charset="0"/>
              <a:cs typeface="Courier New" panose="02070309020205020404" pitchFamily="49" charset="0"/>
            </a:endParaRP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PEP 517 &amp; PEP 518: </a:t>
            </a:r>
            <a:r>
              <a:rPr lang="en-US" dirty="0" err="1"/>
              <a:t>pyproject.toml</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4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6E20A752-B70B-47AC-81D3-D89BB2695A92}"/>
              </a:ext>
            </a:extLst>
          </p:cNvPr>
          <p:cNvSpPr/>
          <p:nvPr/>
        </p:nvSpPr>
        <p:spPr>
          <a:xfrm>
            <a:off x="1298310" y="3477815"/>
            <a:ext cx="237501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developer</a:t>
            </a:r>
            <a:endParaRPr lang="en-IE" dirty="0"/>
          </a:p>
        </p:txBody>
      </p:sp>
      <p:sp>
        <p:nvSpPr>
          <p:cNvPr id="3" name="Rectangle: Rounded Corners 2">
            <a:extLst>
              <a:ext uri="{FF2B5EF4-FFF2-40B4-BE49-F238E27FC236}">
                <a16:creationId xmlns:a16="http://schemas.microsoft.com/office/drawing/2014/main" id="{6B96D416-EF5B-49AC-8287-68235A3391DB}"/>
              </a:ext>
            </a:extLst>
          </p:cNvPr>
          <p:cNvSpPr/>
          <p:nvPr/>
        </p:nvSpPr>
        <p:spPr>
          <a:xfrm>
            <a:off x="1298310" y="456475"/>
            <a:ext cx="6491539" cy="837618"/>
          </a:xfrm>
          <a:prstGeom prst="round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a:t>
            </a:r>
            <a:r>
              <a:rPr lang="en-US" dirty="0" err="1"/>
              <a:t>PyPI</a:t>
            </a:r>
            <a:r>
              <a:rPr lang="en-US" dirty="0"/>
              <a:t>, …]</a:t>
            </a:r>
            <a:endParaRPr lang="en-IE" dirty="0"/>
          </a:p>
        </p:txBody>
      </p:sp>
      <p:sp>
        <p:nvSpPr>
          <p:cNvPr id="8" name="Rectangle: Rounded Corners 7">
            <a:extLst>
              <a:ext uri="{FF2B5EF4-FFF2-40B4-BE49-F238E27FC236}">
                <a16:creationId xmlns:a16="http://schemas.microsoft.com/office/drawing/2014/main" id="{997FC014-7CA4-4061-873C-DDDCFB689BBD}"/>
              </a:ext>
            </a:extLst>
          </p:cNvPr>
          <p:cNvSpPr/>
          <p:nvPr/>
        </p:nvSpPr>
        <p:spPr>
          <a:xfrm>
            <a:off x="5147863" y="3488139"/>
            <a:ext cx="215252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user</a:t>
            </a:r>
            <a:endParaRPr lang="en-IE" dirty="0"/>
          </a:p>
        </p:txBody>
      </p:sp>
      <p:cxnSp>
        <p:nvCxnSpPr>
          <p:cNvPr id="5" name="Straight Arrow Connector 4">
            <a:extLst>
              <a:ext uri="{FF2B5EF4-FFF2-40B4-BE49-F238E27FC236}">
                <a16:creationId xmlns:a16="http://schemas.microsoft.com/office/drawing/2014/main" id="{26253829-94D8-4FBC-9C2E-3762F84A7E80}"/>
              </a:ext>
            </a:extLst>
          </p:cNvPr>
          <p:cNvCxnSpPr>
            <a:cxnSpLocks/>
            <a:stCxn id="2" idx="0"/>
          </p:cNvCxnSpPr>
          <p:nvPr/>
        </p:nvCxnSpPr>
        <p:spPr>
          <a:xfrm flipH="1" flipV="1">
            <a:off x="2484061" y="1294093"/>
            <a:ext cx="1754" cy="218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C43F2A-16DF-4EC0-A0AD-66C0EF2918DD}"/>
              </a:ext>
            </a:extLst>
          </p:cNvPr>
          <p:cNvCxnSpPr>
            <a:cxnSpLocks/>
            <a:endCxn id="8" idx="0"/>
          </p:cNvCxnSpPr>
          <p:nvPr/>
        </p:nvCxnSpPr>
        <p:spPr>
          <a:xfrm>
            <a:off x="6224123" y="1294093"/>
            <a:ext cx="0" cy="219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06D866-8283-468C-9844-7A58BE8C384D}"/>
              </a:ext>
            </a:extLst>
          </p:cNvPr>
          <p:cNvSpPr txBox="1"/>
          <p:nvPr/>
        </p:nvSpPr>
        <p:spPr>
          <a:xfrm>
            <a:off x="6224123" y="1369871"/>
            <a:ext cx="2989262" cy="2292935"/>
          </a:xfrm>
          <a:prstGeom prst="rect">
            <a:avLst/>
          </a:prstGeom>
          <a:noFill/>
        </p:spPr>
        <p:txBody>
          <a:bodyPr wrap="square" rtlCol="0">
            <a:spAutoFit/>
          </a:bodyPr>
          <a:lstStyle/>
          <a:p>
            <a:r>
              <a:rPr lang="en-US" sz="1100" dirty="0"/>
              <a:t>$ pip install toto</a:t>
            </a:r>
          </a:p>
          <a:p>
            <a:r>
              <a:rPr lang="en-US" sz="1100" dirty="0"/>
              <a:t>Compatible wheel available?</a:t>
            </a:r>
          </a:p>
          <a:p>
            <a:pPr marL="171450" indent="-171450">
              <a:buFont typeface="Arial" panose="020B0604020202020204" pitchFamily="34" charset="0"/>
              <a:buChar char="•"/>
            </a:pPr>
            <a:r>
              <a:rPr lang="en-US" sz="1100" dirty="0"/>
              <a:t>Yes:</a:t>
            </a:r>
          </a:p>
          <a:p>
            <a:pPr marL="628650" lvl="1" indent="-171450">
              <a:buFont typeface="Arial" panose="020B0604020202020204" pitchFamily="34" charset="0"/>
              <a:buChar char="•"/>
            </a:pPr>
            <a:r>
              <a:rPr lang="en-US" sz="1100" dirty="0"/>
              <a:t>download &amp; cache wheel if not cached</a:t>
            </a:r>
          </a:p>
          <a:p>
            <a:pPr marL="628650" lvl="1" indent="-171450">
              <a:buFont typeface="Arial" panose="020B0604020202020204" pitchFamily="34" charset="0"/>
              <a:buChar char="•"/>
            </a:pPr>
            <a:r>
              <a:rPr lang="en-US" sz="1100" dirty="0"/>
              <a:t>install wheel</a:t>
            </a:r>
          </a:p>
          <a:p>
            <a:pPr marL="171450" indent="-171450">
              <a:buFont typeface="Arial" panose="020B0604020202020204" pitchFamily="34" charset="0"/>
              <a:buChar char="•"/>
            </a:pPr>
            <a:r>
              <a:rPr lang="en-US" sz="1100" dirty="0"/>
              <a:t>No:</a:t>
            </a:r>
          </a:p>
          <a:p>
            <a:pPr marL="628650" lvl="1" indent="-171450">
              <a:buFont typeface="Arial" panose="020B0604020202020204" pitchFamily="34" charset="0"/>
              <a:buChar char="•"/>
            </a:pPr>
            <a:r>
              <a:rPr lang="en-US" sz="1100" dirty="0"/>
              <a:t>download </a:t>
            </a:r>
            <a:r>
              <a:rPr lang="en-US" sz="1100" dirty="0" err="1"/>
              <a:t>sdist</a:t>
            </a:r>
            <a:endParaRPr lang="en-US" sz="1100" dirty="0"/>
          </a:p>
          <a:p>
            <a:pPr marL="628650" lvl="1" indent="-171450">
              <a:buFont typeface="Arial" panose="020B0604020202020204" pitchFamily="34" charset="0"/>
              <a:buChar char="•"/>
            </a:pPr>
            <a:r>
              <a:rPr lang="en-US" sz="1100" b="1" dirty="0"/>
              <a:t>use </a:t>
            </a:r>
            <a:r>
              <a:rPr lang="en-US" sz="1100" b="1" dirty="0" err="1"/>
              <a:t>pyproject.toml</a:t>
            </a:r>
            <a:r>
              <a:rPr lang="en-US" sz="1100" b="1" dirty="0"/>
              <a:t> build-backend data to install build dependencies</a:t>
            </a:r>
          </a:p>
          <a:p>
            <a:pPr marL="628650" lvl="1" indent="-171450">
              <a:buFont typeface="Arial" panose="020B0604020202020204" pitchFamily="34" charset="0"/>
              <a:buChar char="•"/>
            </a:pPr>
            <a:r>
              <a:rPr lang="en-US" sz="1100" dirty="0"/>
              <a:t>build wheel from </a:t>
            </a:r>
            <a:r>
              <a:rPr lang="en-US" sz="1100" dirty="0" err="1"/>
              <a:t>sdist</a:t>
            </a:r>
            <a:r>
              <a:rPr lang="en-US" sz="1100" dirty="0"/>
              <a:t> </a:t>
            </a:r>
            <a:r>
              <a:rPr lang="en-US" sz="1100" b="1" dirty="0"/>
              <a:t>using build tool</a:t>
            </a:r>
          </a:p>
          <a:p>
            <a:pPr marL="628650" lvl="1" indent="-171450">
              <a:buFont typeface="Arial" panose="020B0604020202020204" pitchFamily="34" charset="0"/>
              <a:buChar char="•"/>
            </a:pPr>
            <a:r>
              <a:rPr lang="en-US" sz="1100" dirty="0"/>
              <a:t>cache wheel</a:t>
            </a:r>
          </a:p>
          <a:p>
            <a:pPr marL="628650" lvl="1" indent="-171450">
              <a:buFont typeface="Arial" panose="020B0604020202020204" pitchFamily="34" charset="0"/>
              <a:buChar char="•"/>
            </a:pPr>
            <a:r>
              <a:rPr lang="en-US" sz="1100" dirty="0"/>
              <a:t>install wheel</a:t>
            </a:r>
          </a:p>
          <a:p>
            <a:endParaRPr lang="en-IE" sz="1100" dirty="0"/>
          </a:p>
        </p:txBody>
      </p:sp>
      <p:sp>
        <p:nvSpPr>
          <p:cNvPr id="11" name="TextBox 10">
            <a:extLst>
              <a:ext uri="{FF2B5EF4-FFF2-40B4-BE49-F238E27FC236}">
                <a16:creationId xmlns:a16="http://schemas.microsoft.com/office/drawing/2014/main" id="{0BB36795-869B-44A4-AE1A-CF83521F3F84}"/>
              </a:ext>
            </a:extLst>
          </p:cNvPr>
          <p:cNvSpPr txBox="1"/>
          <p:nvPr/>
        </p:nvSpPr>
        <p:spPr>
          <a:xfrm>
            <a:off x="178879" y="2084611"/>
            <a:ext cx="2663802" cy="1107996"/>
          </a:xfrm>
          <a:prstGeom prst="rect">
            <a:avLst/>
          </a:prstGeom>
          <a:noFill/>
        </p:spPr>
        <p:txBody>
          <a:bodyPr wrap="square" rtlCol="0">
            <a:spAutoFit/>
          </a:bodyPr>
          <a:lstStyle/>
          <a:p>
            <a:r>
              <a:rPr lang="en-US" sz="1100" dirty="0"/>
              <a:t>$ python setup.py </a:t>
            </a:r>
            <a:r>
              <a:rPr lang="en-US" sz="1100" dirty="0" err="1"/>
              <a:t>sdist</a:t>
            </a:r>
            <a:r>
              <a:rPr lang="en-US" sz="1100" dirty="0"/>
              <a:t> upload</a:t>
            </a:r>
            <a:br>
              <a:rPr lang="en-US" sz="1100" dirty="0"/>
            </a:br>
            <a:r>
              <a:rPr lang="en-US" sz="1100" dirty="0"/>
              <a:t>$ python setup.py </a:t>
            </a:r>
            <a:r>
              <a:rPr lang="en-US" sz="1100" dirty="0" err="1"/>
              <a:t>bdist_wheel</a:t>
            </a:r>
            <a:r>
              <a:rPr lang="en-US" sz="1100" dirty="0"/>
              <a:t> upload</a:t>
            </a:r>
          </a:p>
          <a:p>
            <a:r>
              <a:rPr lang="en-US" sz="1100" b="1" dirty="0"/>
              <a:t>$ poetry publish</a:t>
            </a:r>
          </a:p>
          <a:p>
            <a:r>
              <a:rPr lang="en-US" sz="1100" b="1" dirty="0"/>
              <a:t>$ flit publish</a:t>
            </a:r>
          </a:p>
          <a:p>
            <a:r>
              <a:rPr lang="en-US" sz="1100" b="1" dirty="0"/>
              <a:t>$ python -m build</a:t>
            </a:r>
            <a:endParaRPr lang="en-IE" sz="1100" b="1" dirty="0"/>
          </a:p>
          <a:p>
            <a:endParaRPr lang="en-IE" sz="1100" dirty="0"/>
          </a:p>
        </p:txBody>
      </p:sp>
    </p:spTree>
    <p:extLst>
      <p:ext uri="{BB962C8B-B14F-4D97-AF65-F5344CB8AC3E}">
        <p14:creationId xmlns:p14="http://schemas.microsoft.com/office/powerpoint/2010/main" val="122056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800" dirty="0"/>
              <a:t>Also used to store tools config, like Black &amp; </a:t>
            </a:r>
            <a:r>
              <a:rPr lang="en-US" sz="1800" dirty="0" err="1"/>
              <a:t>pytest</a:t>
            </a:r>
            <a:endParaRPr lang="en-US" sz="1800" dirty="0"/>
          </a:p>
          <a:p>
            <a:pPr marL="387350" lvl="0" indent="-285750">
              <a:buFont typeface="Arial" panose="020B0604020202020204" pitchFamily="34" charset="0"/>
              <a:buChar char="•"/>
            </a:pPr>
            <a:r>
              <a:rPr lang="en-US" sz="1800" dirty="0"/>
              <a:t>Tox </a:t>
            </a:r>
            <a:r>
              <a:rPr lang="en-IE" b="1" dirty="0" err="1"/>
              <a:t>isolated_build</a:t>
            </a:r>
            <a:r>
              <a:rPr lang="en-IE" b="1" dirty="0"/>
              <a:t>=true </a:t>
            </a:r>
            <a:r>
              <a:rPr lang="en-IE" dirty="0"/>
              <a:t>will use it</a:t>
            </a:r>
            <a:endParaRPr lang="en-US" sz="1800" dirty="0"/>
          </a:p>
          <a:p>
            <a:pPr marL="387350" lvl="0" indent="-285750">
              <a:buFont typeface="Arial" panose="020B0604020202020204" pitchFamily="34" charset="0"/>
              <a:buChar char="•"/>
            </a:pPr>
            <a:r>
              <a:rPr lang="en-US" sz="1800" dirty="0"/>
              <a:t>Wait, can’t we store data from </a:t>
            </a:r>
            <a:r>
              <a:rPr lang="en-US" sz="1800" dirty="0" err="1"/>
              <a:t>setup.cfg</a:t>
            </a:r>
            <a:r>
              <a:rPr lang="en-US" sz="1800" dirty="0"/>
              <a:t>? Almost!</a:t>
            </a:r>
          </a:p>
          <a:p>
            <a:pPr marL="844550" lvl="1" indent="-285750">
              <a:buFont typeface="Arial" panose="020B0604020202020204" pitchFamily="34" charset="0"/>
              <a:buChar char="•"/>
            </a:pPr>
            <a:r>
              <a:rPr lang="en-US" sz="1200" dirty="0">
                <a:hlinkClick r:id="rId3"/>
              </a:rPr>
              <a:t>PEP 621 -- Storing project metadata in </a:t>
            </a:r>
            <a:r>
              <a:rPr lang="en-US" sz="1200" dirty="0" err="1">
                <a:hlinkClick r:id="rId3"/>
              </a:rPr>
              <a:t>pyproject.toml</a:t>
            </a:r>
            <a:endParaRPr lang="en-US" sz="1200" dirty="0">
              <a:hlinkClick r:id="rId3"/>
            </a:endParaRPr>
          </a:p>
          <a:p>
            <a:pPr marL="844550" lvl="1" indent="-285750">
              <a:buFont typeface="Arial" panose="020B0604020202020204" pitchFamily="34" charset="0"/>
              <a:buChar char="•"/>
            </a:pPr>
            <a:r>
              <a:rPr lang="en-US" sz="1200" dirty="0"/>
              <a:t>Not currently supported by </a:t>
            </a:r>
            <a:r>
              <a:rPr lang="en-US" sz="1200" dirty="0" err="1"/>
              <a:t>setuptools</a:t>
            </a:r>
            <a:r>
              <a:rPr lang="en-US" sz="1200" dirty="0"/>
              <a:t> </a:t>
            </a:r>
            <a:r>
              <a:rPr lang="en-US" sz="1200" dirty="0">
                <a:sym typeface="Wingdings" panose="05000000000000000000" pitchFamily="2" charset="2"/>
              </a:rPr>
              <a:t></a:t>
            </a:r>
          </a:p>
          <a:p>
            <a:pPr marL="844550" lvl="1" indent="-285750">
              <a:buFont typeface="Arial" panose="020B0604020202020204" pitchFamily="34" charset="0"/>
              <a:buChar char="•"/>
            </a:pPr>
            <a:r>
              <a:rPr lang="en-US" sz="1200" dirty="0">
                <a:sym typeface="Wingdings" panose="05000000000000000000" pitchFamily="2" charset="2"/>
              </a:rPr>
              <a:t>Other build tools like poetry already use </a:t>
            </a:r>
            <a:r>
              <a:rPr lang="en-US" sz="1200" dirty="0" err="1">
                <a:sym typeface="Wingdings" panose="05000000000000000000" pitchFamily="2" charset="2"/>
              </a:rPr>
              <a:t>pyproject.toml</a:t>
            </a:r>
            <a:r>
              <a:rPr lang="en-US" sz="1200" dirty="0">
                <a:sym typeface="Wingdings" panose="05000000000000000000" pitchFamily="2" charset="2"/>
              </a:rPr>
              <a:t> as config file</a:t>
            </a:r>
            <a:endParaRPr lang="en-US" sz="1200" dirty="0"/>
          </a:p>
          <a:p>
            <a:pPr marL="844550" lvl="1" indent="-285750">
              <a:buFont typeface="Arial" panose="020B0604020202020204" pitchFamily="34" charset="0"/>
              <a:buChar char="•"/>
            </a:pPr>
            <a:endParaRPr lang="en-US" sz="1200" dirty="0"/>
          </a:p>
          <a:p>
            <a:pPr marL="1473200" lvl="3" indent="0">
              <a:buNone/>
            </a:pPr>
            <a:endParaRPr lang="en-US" sz="1100" dirty="0">
              <a:latin typeface="Courier New" panose="02070309020205020404" pitchFamily="49" charset="0"/>
              <a:cs typeface="Courier New" panose="02070309020205020404" pitchFamily="49" charset="0"/>
            </a:endParaRP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PEP 517 &amp; PEP 518: </a:t>
            </a:r>
            <a:r>
              <a:rPr lang="en-US" dirty="0" err="1"/>
              <a:t>pyproject.toml</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17</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133;p17">
            <a:extLst>
              <a:ext uri="{FF2B5EF4-FFF2-40B4-BE49-F238E27FC236}">
                <a16:creationId xmlns:a16="http://schemas.microsoft.com/office/drawing/2014/main" id="{DA7C2065-D217-44DC-B28C-89E450946F71}"/>
              </a:ext>
            </a:extLst>
          </p:cNvPr>
          <p:cNvPicPr preferRelativeResize="0"/>
          <p:nvPr/>
        </p:nvPicPr>
        <p:blipFill>
          <a:blip r:embed="rId4">
            <a:alphaModFix/>
          </a:blip>
          <a:stretch>
            <a:fillRect/>
          </a:stretch>
        </p:blipFill>
        <p:spPr>
          <a:xfrm>
            <a:off x="5637533" y="1406325"/>
            <a:ext cx="1372626" cy="503300"/>
          </a:xfrm>
          <a:prstGeom prst="rect">
            <a:avLst/>
          </a:prstGeom>
          <a:noFill/>
          <a:ln>
            <a:noFill/>
          </a:ln>
        </p:spPr>
      </p:pic>
      <p:pic>
        <p:nvPicPr>
          <p:cNvPr id="7" name="Google Shape;134;p17">
            <a:extLst>
              <a:ext uri="{FF2B5EF4-FFF2-40B4-BE49-F238E27FC236}">
                <a16:creationId xmlns:a16="http://schemas.microsoft.com/office/drawing/2014/main" id="{CBC22843-F678-4BE3-A935-2E23A449D7D0}"/>
              </a:ext>
            </a:extLst>
          </p:cNvPr>
          <p:cNvPicPr preferRelativeResize="0"/>
          <p:nvPr/>
        </p:nvPicPr>
        <p:blipFill>
          <a:blip r:embed="rId5">
            <a:alphaModFix/>
          </a:blip>
          <a:stretch>
            <a:fillRect/>
          </a:stretch>
        </p:blipFill>
        <p:spPr>
          <a:xfrm>
            <a:off x="7197800" y="1524247"/>
            <a:ext cx="895273" cy="305802"/>
          </a:xfrm>
          <a:prstGeom prst="rect">
            <a:avLst/>
          </a:prstGeom>
          <a:noFill/>
          <a:ln>
            <a:noFill/>
          </a:ln>
        </p:spPr>
      </p:pic>
      <p:pic>
        <p:nvPicPr>
          <p:cNvPr id="8" name="Google Shape;135;p17">
            <a:extLst>
              <a:ext uri="{FF2B5EF4-FFF2-40B4-BE49-F238E27FC236}">
                <a16:creationId xmlns:a16="http://schemas.microsoft.com/office/drawing/2014/main" id="{45D991C2-D2F7-41F9-A33F-75BF59066AA6}"/>
              </a:ext>
            </a:extLst>
          </p:cNvPr>
          <p:cNvPicPr preferRelativeResize="0"/>
          <p:nvPr/>
        </p:nvPicPr>
        <p:blipFill>
          <a:blip r:embed="rId6">
            <a:alphaModFix/>
          </a:blip>
          <a:stretch>
            <a:fillRect/>
          </a:stretch>
        </p:blipFill>
        <p:spPr>
          <a:xfrm>
            <a:off x="8173270" y="1830049"/>
            <a:ext cx="366132" cy="349037"/>
          </a:xfrm>
          <a:prstGeom prst="rect">
            <a:avLst/>
          </a:prstGeom>
          <a:noFill/>
          <a:ln>
            <a:noFill/>
          </a:ln>
        </p:spPr>
      </p:pic>
      <p:pic>
        <p:nvPicPr>
          <p:cNvPr id="9" name="Google Shape;136;p17">
            <a:extLst>
              <a:ext uri="{FF2B5EF4-FFF2-40B4-BE49-F238E27FC236}">
                <a16:creationId xmlns:a16="http://schemas.microsoft.com/office/drawing/2014/main" id="{B5C40432-05AE-4B6B-A3A0-01973D253C11}"/>
              </a:ext>
            </a:extLst>
          </p:cNvPr>
          <p:cNvPicPr preferRelativeResize="0"/>
          <p:nvPr/>
        </p:nvPicPr>
        <p:blipFill>
          <a:blip r:embed="rId7">
            <a:alphaModFix/>
          </a:blip>
          <a:stretch>
            <a:fillRect/>
          </a:stretch>
        </p:blipFill>
        <p:spPr>
          <a:xfrm>
            <a:off x="6751471" y="1830050"/>
            <a:ext cx="366132" cy="349036"/>
          </a:xfrm>
          <a:prstGeom prst="rect">
            <a:avLst/>
          </a:prstGeom>
          <a:noFill/>
          <a:ln>
            <a:noFill/>
          </a:ln>
        </p:spPr>
      </p:pic>
    </p:spTree>
    <p:extLst>
      <p:ext uri="{BB962C8B-B14F-4D97-AF65-F5344CB8AC3E}">
        <p14:creationId xmlns:p14="http://schemas.microsoft.com/office/powerpoint/2010/main" val="351315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CONCLUSION</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18</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57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787320" cy="3295505"/>
          </a:xfrm>
          <a:prstGeom prst="rect">
            <a:avLst/>
          </a:prstGeom>
        </p:spPr>
        <p:txBody>
          <a:bodyPr spcFirstLastPara="1" wrap="square" lIns="0" tIns="0" rIns="0" bIns="0" anchor="t" anchorCtr="0">
            <a:noAutofit/>
          </a:bodyPr>
          <a:lstStyle/>
          <a:p>
            <a:pPr marL="387350" indent="-285750">
              <a:buFont typeface="Arial" panose="020B0604020202020204" pitchFamily="34" charset="0"/>
              <a:buChar char="•"/>
            </a:pPr>
            <a:r>
              <a:rPr lang="en-US" sz="1600" dirty="0"/>
              <a:t>Always use the latest pip</a:t>
            </a:r>
          </a:p>
          <a:p>
            <a:pPr marL="387350" indent="-285750">
              <a:buFont typeface="Arial" panose="020B0604020202020204" pitchFamily="34" charset="0"/>
              <a:buChar char="•"/>
            </a:pPr>
            <a:r>
              <a:rPr lang="en-US" sz="1600" dirty="0"/>
              <a:t>Publish </a:t>
            </a:r>
            <a:r>
              <a:rPr lang="en-US" sz="1600" dirty="0" err="1"/>
              <a:t>sdist</a:t>
            </a:r>
            <a:r>
              <a:rPr lang="en-US" sz="1600" dirty="0"/>
              <a:t> &amp; wheels</a:t>
            </a:r>
          </a:p>
          <a:p>
            <a:pPr marL="387350" lvl="0" indent="-285750">
              <a:buFont typeface="Arial" panose="020B0604020202020204" pitchFamily="34" charset="0"/>
              <a:buChar char="•"/>
            </a:pPr>
            <a:r>
              <a:rPr lang="en-US" sz="1600" dirty="0"/>
              <a:t>Use a </a:t>
            </a:r>
            <a:r>
              <a:rPr lang="en-US" sz="1600" dirty="0" err="1"/>
              <a:t>pyproject.toml</a:t>
            </a:r>
            <a:r>
              <a:rPr lang="en-US" sz="1600" dirty="0"/>
              <a:t> to leverage PEP517 </a:t>
            </a:r>
            <a:r>
              <a:rPr lang="en-US" sz="1600" dirty="0" err="1"/>
              <a:t>sdist</a:t>
            </a:r>
            <a:endParaRPr lang="en-US" sz="1600" dirty="0"/>
          </a:p>
          <a:p>
            <a:pPr marL="387350" lvl="0" indent="-285750">
              <a:buFont typeface="Arial" panose="020B0604020202020204" pitchFamily="34" charset="0"/>
              <a:buChar char="•"/>
            </a:pPr>
            <a:r>
              <a:rPr lang="en-US" sz="1600" dirty="0"/>
              <a:t>For now, store metadata in </a:t>
            </a:r>
            <a:r>
              <a:rPr lang="en-US" sz="1600" dirty="0" err="1"/>
              <a:t>setup.cfg</a:t>
            </a:r>
            <a:r>
              <a:rPr lang="en-US" sz="1600" dirty="0"/>
              <a:t>, and keep an empty setup.py for compatibility(*)</a:t>
            </a:r>
          </a:p>
          <a:p>
            <a:pPr marL="387350" lvl="0" indent="-285750">
              <a:buFont typeface="Arial" panose="020B0604020202020204" pitchFamily="34" charset="0"/>
              <a:buChar char="•"/>
            </a:pPr>
            <a:r>
              <a:rPr lang="en-US" sz="1600" dirty="0"/>
              <a:t>Don’t use Alpine Linux for containers (yet)</a:t>
            </a:r>
            <a:endParaRPr lang="en-US" dirty="0">
              <a:latin typeface="Courier New" panose="02070309020205020404" pitchFamily="49" charset="0"/>
              <a:cs typeface="Courier New" panose="02070309020205020404" pitchFamily="49" charset="0"/>
            </a:endParaRPr>
          </a:p>
          <a:p>
            <a:pPr marL="1473200" lvl="3" indent="0">
              <a:buNone/>
            </a:pPr>
            <a:endParaRPr lang="en-US" dirty="0">
              <a:latin typeface="Courier New" panose="02070309020205020404" pitchFamily="49" charset="0"/>
              <a:cs typeface="Courier New" panose="02070309020205020404" pitchFamily="49" charset="0"/>
            </a:endParaRPr>
          </a:p>
          <a:p>
            <a:pPr marL="1473200" lvl="3" indent="0">
              <a:buNone/>
            </a:pPr>
            <a:endParaRPr lang="en-US" dirty="0">
              <a:latin typeface="Courier New" panose="02070309020205020404" pitchFamily="49" charset="0"/>
              <a:cs typeface="Courier New" panose="02070309020205020404" pitchFamily="49" charset="0"/>
            </a:endParaRPr>
          </a:p>
          <a:p>
            <a:pPr marL="1473200" lvl="3" indent="0">
              <a:buNone/>
            </a:pPr>
            <a:endParaRPr lang="en-US" dirty="0">
              <a:latin typeface="Courier New" panose="02070309020205020404" pitchFamily="49" charset="0"/>
              <a:cs typeface="Courier New" panose="02070309020205020404" pitchFamily="49" charset="0"/>
            </a:endParaRPr>
          </a:p>
          <a:p>
            <a:pPr marL="101600" lvl="0" indent="0"/>
            <a:r>
              <a:rPr lang="en-US" sz="1600" dirty="0"/>
              <a:t>(*) Also, for editable installations which are being worked on (pip install -e)</a:t>
            </a:r>
            <a:endParaRPr sz="16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Modern packaging guidelines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19</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IE" dirty="0"/>
              <a:t>Import mechanism</a:t>
            </a:r>
          </a:p>
          <a:p>
            <a:pPr marL="387350" lvl="0" indent="-285750">
              <a:buFont typeface="Arial" panose="020B0604020202020204" pitchFamily="34" charset="0"/>
              <a:buChar char="•"/>
            </a:pPr>
            <a:r>
              <a:rPr lang="en-IE" dirty="0"/>
              <a:t>Libraries vs applications</a:t>
            </a:r>
          </a:p>
          <a:p>
            <a:pPr marL="387350" lvl="0" indent="-285750">
              <a:buFont typeface="Arial" panose="020B0604020202020204" pitchFamily="34" charset="0"/>
              <a:buChar char="•"/>
            </a:pPr>
            <a:r>
              <a:rPr lang="en-IE" dirty="0"/>
              <a:t>Wheels</a:t>
            </a:r>
          </a:p>
          <a:p>
            <a:pPr marL="387350" lvl="0" indent="-285750">
              <a:buFont typeface="Arial" panose="020B0604020202020204" pitchFamily="34" charset="0"/>
              <a:buChar char="•"/>
            </a:pPr>
            <a:r>
              <a:rPr lang="en-IE" dirty="0" err="1"/>
              <a:t>Manylinux</a:t>
            </a:r>
            <a:endParaRPr lang="en-IE" dirty="0"/>
          </a:p>
          <a:p>
            <a:pPr marL="387350" lvl="0" indent="-285750">
              <a:buFont typeface="Arial" panose="020B0604020202020204" pitchFamily="34" charset="0"/>
              <a:buChar char="•"/>
            </a:pPr>
            <a:r>
              <a:rPr lang="en-IE" dirty="0"/>
              <a:t>Packaging with </a:t>
            </a:r>
            <a:r>
              <a:rPr lang="en-IE" dirty="0" err="1"/>
              <a:t>setuptools</a:t>
            </a:r>
            <a:endParaRPr lang="en-IE" dirty="0"/>
          </a:p>
          <a:p>
            <a:pPr marL="387350" lvl="0" indent="-285750">
              <a:buFont typeface="Arial" panose="020B0604020202020204" pitchFamily="34" charset="0"/>
              <a:buChar char="•"/>
            </a:pPr>
            <a:r>
              <a:rPr lang="en-IE" dirty="0"/>
              <a:t>PEP 517</a:t>
            </a:r>
          </a:p>
          <a:p>
            <a:pPr marL="387350" lvl="0" indent="-285750">
              <a:buFont typeface="Arial" panose="020B0604020202020204" pitchFamily="34" charset="0"/>
              <a:buChar char="•"/>
            </a:pPr>
            <a:r>
              <a:rPr lang="en-IE" dirty="0" err="1"/>
              <a:t>setuptools_scm</a:t>
            </a:r>
            <a:endParaRPr lang="en-IE" dirty="0"/>
          </a:p>
          <a:p>
            <a:pPr marL="387350" lvl="0" indent="-285750">
              <a:buFont typeface="Arial" panose="020B0604020202020204" pitchFamily="34" charset="0"/>
              <a:buChar char="•"/>
            </a:pPr>
            <a:r>
              <a:rPr lang="en-IE" dirty="0"/>
              <a:t>poetry, flit, </a:t>
            </a:r>
            <a:r>
              <a:rPr lang="en-IE" dirty="0" err="1"/>
              <a:t>pipenv</a:t>
            </a:r>
            <a:r>
              <a:rPr lang="en-IE" dirty="0"/>
              <a:t>, </a:t>
            </a:r>
            <a:r>
              <a:rPr lang="en-IE" dirty="0" err="1"/>
              <a:t>pipx</a:t>
            </a:r>
            <a:r>
              <a:rPr lang="en-IE" dirty="0"/>
              <a:t>, </a:t>
            </a:r>
            <a:r>
              <a:rPr lang="en-IE" dirty="0" err="1"/>
              <a:t>conda</a:t>
            </a:r>
            <a:endParaRPr lang="en-IE" dirty="0"/>
          </a:p>
          <a:p>
            <a:pPr marL="387350" lvl="0" indent="-285750">
              <a:buFont typeface="Arial" panose="020B0604020202020204" pitchFamily="34" charset="0"/>
              <a:buChar char="•"/>
            </a:pPr>
            <a:endParaRPr lang="en-IE"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Things we will discuss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723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BUT WAIT, THERE IS MORE</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20</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2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340590" cy="3295505"/>
          </a:xfrm>
          <a:prstGeom prst="rect">
            <a:avLst/>
          </a:prstGeom>
        </p:spPr>
        <p:txBody>
          <a:bodyPr spcFirstLastPara="1" wrap="square" lIns="0" tIns="0" rIns="0" bIns="0" anchor="t" anchorCtr="0">
            <a:noAutofit/>
          </a:bodyPr>
          <a:lstStyle/>
          <a:p>
            <a:pPr marL="101600" indent="0"/>
            <a:r>
              <a:rPr lang="en-US" sz="1600" dirty="0"/>
              <a:t>Tracking the version information in multiple locations is error prone:</a:t>
            </a:r>
          </a:p>
          <a:p>
            <a:pPr marL="844550" lvl="1" indent="-285750">
              <a:buFont typeface="Arial" panose="020B0604020202020204" pitchFamily="34" charset="0"/>
              <a:buChar char="•"/>
            </a:pPr>
            <a:r>
              <a:rPr lang="en-US" sz="1400" dirty="0"/>
              <a:t>In build metadata like </a:t>
            </a:r>
            <a:r>
              <a:rPr lang="en-US" sz="1400" dirty="0" err="1"/>
              <a:t>setup.cfg</a:t>
            </a:r>
            <a:endParaRPr lang="en-US" sz="1400" dirty="0"/>
          </a:p>
          <a:p>
            <a:pPr marL="844550" lvl="1" indent="-285750">
              <a:buFont typeface="Arial" panose="020B0604020202020204" pitchFamily="34" charset="0"/>
              <a:buChar char="•"/>
            </a:pPr>
            <a:r>
              <a:rPr lang="en-US" sz="1400" dirty="0"/>
              <a:t>Sometimes, within source for introspection: </a:t>
            </a:r>
            <a:r>
              <a:rPr lang="en-US" sz="1400" dirty="0" err="1"/>
              <a:t>library.__version</a:t>
            </a:r>
            <a:r>
              <a:rPr lang="en-US" sz="1400" dirty="0"/>
              <a:t>__</a:t>
            </a:r>
          </a:p>
          <a:p>
            <a:pPr marL="844550" lvl="1" indent="-285750">
              <a:buFont typeface="Arial" panose="020B0604020202020204" pitchFamily="34" charset="0"/>
              <a:buChar char="•"/>
            </a:pPr>
            <a:r>
              <a:rPr lang="en-US" sz="1400" dirty="0"/>
              <a:t>Sometimes, in git tags, to be able to install from the git repo &amp; trigger CI/CD</a:t>
            </a:r>
          </a:p>
          <a:p>
            <a:pPr marL="844550" lvl="1" indent="-285750">
              <a:buFont typeface="Arial" panose="020B0604020202020204" pitchFamily="34" charset="0"/>
              <a:buChar char="•"/>
            </a:pPr>
            <a:endParaRPr lang="en-US" sz="14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Issue with versioning</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21</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79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503800" cy="3295505"/>
          </a:xfrm>
          <a:prstGeom prst="rect">
            <a:avLst/>
          </a:prstGeom>
        </p:spPr>
        <p:txBody>
          <a:bodyPr spcFirstLastPara="1" wrap="square" lIns="0" tIns="0" rIns="0" bIns="0" anchor="t" anchorCtr="0">
            <a:noAutofit/>
          </a:bodyPr>
          <a:lstStyle/>
          <a:p>
            <a:pPr marL="387350" indent="-285750">
              <a:buFont typeface="Arial" panose="020B0604020202020204" pitchFamily="34" charset="0"/>
              <a:buChar char="•"/>
            </a:pPr>
            <a:r>
              <a:rPr lang="en-US" sz="1600" dirty="0" err="1"/>
              <a:t>setuptools_scm</a:t>
            </a:r>
            <a:r>
              <a:rPr lang="en-US" sz="1600" dirty="0"/>
              <a:t> is an alternative to </a:t>
            </a:r>
            <a:r>
              <a:rPr lang="en-US" sz="1600" dirty="0" err="1"/>
              <a:t>setuptools</a:t>
            </a:r>
            <a:r>
              <a:rPr lang="en-US" sz="1600"/>
              <a:t> (thanks PEP517!)</a:t>
            </a:r>
            <a:endParaRPr lang="en-US" sz="1600" dirty="0"/>
          </a:p>
          <a:p>
            <a:pPr marL="387350" indent="-285750">
              <a:buFont typeface="Arial" panose="020B0604020202020204" pitchFamily="34" charset="0"/>
              <a:buChar char="•"/>
            </a:pPr>
            <a:r>
              <a:rPr lang="en-US" sz="1600" dirty="0" err="1"/>
              <a:t>setuptools_scm</a:t>
            </a:r>
            <a:r>
              <a:rPr lang="en-US" sz="1600" dirty="0"/>
              <a:t> unifies the 3 typical version locations:</a:t>
            </a:r>
          </a:p>
          <a:p>
            <a:pPr marL="844550" lvl="1" indent="-285750">
              <a:buFont typeface="Arial" panose="020B0604020202020204" pitchFamily="34" charset="0"/>
              <a:buChar char="•"/>
            </a:pPr>
            <a:r>
              <a:rPr lang="en-US" sz="1400" dirty="0"/>
              <a:t>Dynamically computes version info from git/</a:t>
            </a:r>
            <a:r>
              <a:rPr lang="en-US" sz="1400" dirty="0" err="1"/>
              <a:t>svn</a:t>
            </a:r>
            <a:r>
              <a:rPr lang="en-US" sz="1400" dirty="0"/>
              <a:t>/hg, at </a:t>
            </a:r>
            <a:r>
              <a:rPr lang="en-US" sz="1400" dirty="0" err="1"/>
              <a:t>sdist</a:t>
            </a:r>
            <a:r>
              <a:rPr lang="en-US" sz="1400" dirty="0"/>
              <a:t>/wheel creation time</a:t>
            </a:r>
          </a:p>
          <a:p>
            <a:pPr marL="844550" lvl="1" indent="-285750">
              <a:buFont typeface="Arial" panose="020B0604020202020204" pitchFamily="34" charset="0"/>
              <a:buChar char="•"/>
            </a:pPr>
            <a:r>
              <a:rPr lang="en-US" sz="1400" dirty="0"/>
              <a:t>Can write “version file” in sources</a:t>
            </a:r>
          </a:p>
          <a:p>
            <a:pPr marL="844550" lvl="1" indent="-285750">
              <a:buFont typeface="Arial" panose="020B0604020202020204" pitchFamily="34" charset="0"/>
              <a:buChar char="•"/>
            </a:pPr>
            <a:r>
              <a:rPr lang="en-US" sz="1400" dirty="0"/>
              <a:t>Completely transparent for consumers of the packages</a:t>
            </a:r>
          </a:p>
          <a:p>
            <a:pPr marL="387350" indent="-285750">
              <a:buFont typeface="Arial" panose="020B0604020202020204" pitchFamily="34" charset="0"/>
              <a:buChar char="•"/>
            </a:pPr>
            <a:r>
              <a:rPr lang="en-US" sz="1600" dirty="0"/>
              <a:t>Also, </a:t>
            </a:r>
            <a:r>
              <a:rPr lang="en-US" sz="1600" dirty="0" err="1"/>
              <a:t>setuptools_scm</a:t>
            </a:r>
            <a:r>
              <a:rPr lang="en-US" sz="1600" dirty="0"/>
              <a:t> handles the role of the MANIFEST.in based on versioned files (you can override it still)</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SETUPTOOLS_SCM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88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SETUPTOOLS_SCM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3A2A52F-D240-43D9-9AB6-9CA7E30E509A}"/>
              </a:ext>
            </a:extLst>
          </p:cNvPr>
          <p:cNvSpPr/>
          <p:nvPr/>
        </p:nvSpPr>
        <p:spPr>
          <a:xfrm>
            <a:off x="909951" y="1935955"/>
            <a:ext cx="4572000" cy="1938992"/>
          </a:xfrm>
          <a:prstGeom prst="rect">
            <a:avLst/>
          </a:prstGeom>
        </p:spPr>
        <p:txBody>
          <a:bodyPr>
            <a:spAutoFit/>
          </a:bodyPr>
          <a:lstStyle/>
          <a:p>
            <a:r>
              <a:rPr lang="en-IE" sz="1000" dirty="0">
                <a:latin typeface="Courier New" panose="02070309020205020404" pitchFamily="49" charset="0"/>
                <a:cs typeface="Courier New" panose="02070309020205020404" pitchFamily="49" charset="0"/>
              </a:rPr>
              <a:t># Example of </a:t>
            </a:r>
            <a:r>
              <a:rPr lang="en-IE" sz="1000" dirty="0" err="1">
                <a:latin typeface="Courier New" panose="02070309020205020404" pitchFamily="49" charset="0"/>
                <a:cs typeface="Courier New" panose="02070309020205020404" pitchFamily="49" charset="0"/>
              </a:rPr>
              <a:t>pyproject.toml</a:t>
            </a:r>
            <a:r>
              <a:rPr lang="en-IE" sz="1000" dirty="0">
                <a:latin typeface="Courier New" panose="02070309020205020404" pitchFamily="49" charset="0"/>
                <a:cs typeface="Courier New" panose="02070309020205020404" pitchFamily="49" charset="0"/>
              </a:rPr>
              <a:t> with </a:t>
            </a:r>
            <a:r>
              <a:rPr lang="en-IE" sz="1000" dirty="0" err="1">
                <a:latin typeface="Courier New" panose="02070309020205020404" pitchFamily="49" charset="0"/>
                <a:cs typeface="Courier New" panose="02070309020205020404" pitchFamily="49" charset="0"/>
              </a:rPr>
              <a:t>setuptools_scm</a:t>
            </a:r>
            <a:endParaRPr lang="en-IE" sz="1000" dirty="0">
              <a:latin typeface="Courier New" panose="02070309020205020404" pitchFamily="49" charset="0"/>
              <a:cs typeface="Courier New" panose="02070309020205020404" pitchFamily="49" charset="0"/>
            </a:endParaRPr>
          </a:p>
          <a:p>
            <a:endParaRPr lang="en-IE" sz="1000" dirty="0">
              <a:latin typeface="Courier New" panose="02070309020205020404" pitchFamily="49" charset="0"/>
              <a:cs typeface="Courier New" panose="02070309020205020404" pitchFamily="49" charset="0"/>
            </a:endParaRPr>
          </a:p>
          <a:p>
            <a:r>
              <a:rPr lang="en-IE" sz="1000" dirty="0">
                <a:latin typeface="Courier New" panose="02070309020205020404" pitchFamily="49" charset="0"/>
                <a:cs typeface="Courier New" panose="02070309020205020404" pitchFamily="49" charset="0"/>
              </a:rPr>
              <a:t>[build-system]</a:t>
            </a:r>
          </a:p>
          <a:p>
            <a:r>
              <a:rPr lang="en-IE" sz="1000" dirty="0">
                <a:latin typeface="Courier New" panose="02070309020205020404" pitchFamily="49" charset="0"/>
                <a:cs typeface="Courier New" panose="02070309020205020404" pitchFamily="49" charset="0"/>
              </a:rPr>
              <a:t>requires = [</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setuptools</a:t>
            </a:r>
            <a:r>
              <a:rPr lang="en-IE" sz="1000" dirty="0">
                <a:latin typeface="Courier New" panose="02070309020205020404" pitchFamily="49" charset="0"/>
                <a:cs typeface="Courier New" panose="02070309020205020404" pitchFamily="49" charset="0"/>
              </a:rPr>
              <a:t>&gt;=42",</a:t>
            </a:r>
          </a:p>
          <a:p>
            <a:r>
              <a:rPr lang="en-IE" sz="1000" dirty="0">
                <a:latin typeface="Courier New" panose="02070309020205020404" pitchFamily="49" charset="0"/>
                <a:cs typeface="Courier New" panose="02070309020205020404" pitchFamily="49" charset="0"/>
              </a:rPr>
              <a:t>    "wheel",</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setuptools_scm</a:t>
            </a:r>
            <a:r>
              <a:rPr lang="en-IE" sz="1000" dirty="0">
                <a:latin typeface="Courier New" panose="02070309020205020404" pitchFamily="49" charset="0"/>
                <a:cs typeface="Courier New" panose="02070309020205020404" pitchFamily="49" charset="0"/>
              </a:rPr>
              <a:t>[</a:t>
            </a:r>
            <a:r>
              <a:rPr lang="en-IE" sz="1000" dirty="0" err="1">
                <a:latin typeface="Courier New" panose="02070309020205020404" pitchFamily="49" charset="0"/>
                <a:cs typeface="Courier New" panose="02070309020205020404" pitchFamily="49" charset="0"/>
              </a:rPr>
              <a:t>toml</a:t>
            </a:r>
            <a:r>
              <a:rPr lang="en-IE" sz="1000" dirty="0">
                <a:latin typeface="Courier New" panose="02070309020205020404" pitchFamily="49" charset="0"/>
                <a:cs typeface="Courier New" panose="02070309020205020404" pitchFamily="49" charset="0"/>
              </a:rPr>
              <a:t>]&gt;=3.4"</a:t>
            </a:r>
          </a:p>
          <a:p>
            <a:r>
              <a:rPr lang="en-IE" sz="1000" dirty="0">
                <a:latin typeface="Courier New" panose="02070309020205020404" pitchFamily="49" charset="0"/>
                <a:cs typeface="Courier New" panose="02070309020205020404" pitchFamily="49" charset="0"/>
              </a:rPr>
              <a:t>]</a:t>
            </a:r>
          </a:p>
          <a:p>
            <a:r>
              <a:rPr lang="en-IE" sz="1000" dirty="0">
                <a:latin typeface="Courier New" panose="02070309020205020404" pitchFamily="49" charset="0"/>
                <a:cs typeface="Courier New" panose="02070309020205020404" pitchFamily="49" charset="0"/>
              </a:rPr>
              <a:t>build-backend = "</a:t>
            </a:r>
            <a:r>
              <a:rPr lang="en-IE" sz="1000" dirty="0" err="1">
                <a:latin typeface="Courier New" panose="02070309020205020404" pitchFamily="49" charset="0"/>
                <a:cs typeface="Courier New" panose="02070309020205020404" pitchFamily="49" charset="0"/>
              </a:rPr>
              <a:t>setuptools.build_meta</a:t>
            </a:r>
            <a:r>
              <a:rPr lang="en-IE" sz="1000" dirty="0">
                <a:latin typeface="Courier New" panose="02070309020205020404" pitchFamily="49" charset="0"/>
                <a:cs typeface="Courier New" panose="02070309020205020404" pitchFamily="49" charset="0"/>
              </a:rPr>
              <a:t>"</a:t>
            </a:r>
          </a:p>
          <a:p>
            <a:endParaRPr lang="en-IE" sz="1000" dirty="0">
              <a:latin typeface="Courier New" panose="02070309020205020404" pitchFamily="49" charset="0"/>
              <a:cs typeface="Courier New" panose="02070309020205020404" pitchFamily="49" charset="0"/>
            </a:endParaRPr>
          </a:p>
          <a:p>
            <a:r>
              <a:rPr lang="en-IE" sz="1000" dirty="0">
                <a:latin typeface="Courier New" panose="02070309020205020404" pitchFamily="49" charset="0"/>
                <a:cs typeface="Courier New" panose="02070309020205020404" pitchFamily="49" charset="0"/>
              </a:rPr>
              <a:t>[</a:t>
            </a:r>
            <a:r>
              <a:rPr lang="en-IE" sz="1000" dirty="0" err="1">
                <a:latin typeface="Courier New" panose="02070309020205020404" pitchFamily="49" charset="0"/>
                <a:cs typeface="Courier New" panose="02070309020205020404" pitchFamily="49" charset="0"/>
              </a:rPr>
              <a:t>tool.setuptools_scm</a:t>
            </a:r>
            <a:r>
              <a:rPr lang="en-IE" sz="1000" dirty="0">
                <a:latin typeface="Courier New" panose="02070309020205020404" pitchFamily="49" charset="0"/>
                <a:cs typeface="Courier New" panose="02070309020205020404" pitchFamily="49" charset="0"/>
              </a:rPr>
              <a:t>]</a:t>
            </a:r>
          </a:p>
          <a:p>
            <a:r>
              <a:rPr lang="en-IE" sz="1000" dirty="0" err="1">
                <a:latin typeface="Courier New" panose="02070309020205020404" pitchFamily="49" charset="0"/>
                <a:cs typeface="Courier New" panose="02070309020205020404" pitchFamily="49" charset="0"/>
              </a:rPr>
              <a:t>write_to</a:t>
            </a:r>
            <a:r>
              <a:rPr lang="en-IE" sz="1000" dirty="0">
                <a:latin typeface="Courier New" panose="02070309020205020404" pitchFamily="49" charset="0"/>
                <a:cs typeface="Courier New" panose="02070309020205020404" pitchFamily="49" charset="0"/>
              </a:rPr>
              <a:t> = "toto/_version.py"</a:t>
            </a:r>
          </a:p>
        </p:txBody>
      </p:sp>
    </p:spTree>
    <p:extLst>
      <p:ext uri="{BB962C8B-B14F-4D97-AF65-F5344CB8AC3E}">
        <p14:creationId xmlns:p14="http://schemas.microsoft.com/office/powerpoint/2010/main" val="273111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“OTHERS”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24</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57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err="1"/>
              <a:t>Conda</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161D4F6F-D46F-4141-8952-AEFABB9EDDF3}"/>
              </a:ext>
            </a:extLst>
          </p:cNvPr>
          <p:cNvSpPr/>
          <p:nvPr/>
        </p:nvSpPr>
        <p:spPr>
          <a:xfrm>
            <a:off x="687800" y="1641613"/>
            <a:ext cx="4572000" cy="923330"/>
          </a:xfrm>
          <a:prstGeom prst="rect">
            <a:avLst/>
          </a:prstGeom>
        </p:spPr>
        <p:txBody>
          <a:bodyPr>
            <a:spAutoFit/>
          </a:bodyPr>
          <a:lstStyle/>
          <a:p>
            <a:pPr marL="387350" indent="-285750">
              <a:buFont typeface="Arial" panose="020B0604020202020204" pitchFamily="34" charset="0"/>
              <a:buChar char="•"/>
            </a:pPr>
            <a:r>
              <a:rPr lang="en-US" dirty="0"/>
              <a:t>Another packaging system</a:t>
            </a:r>
          </a:p>
          <a:p>
            <a:pPr marL="387350" indent="-285750">
              <a:buFont typeface="Arial" panose="020B0604020202020204" pitchFamily="34" charset="0"/>
              <a:buChar char="•"/>
            </a:pPr>
            <a:r>
              <a:rPr lang="en-US" dirty="0"/>
              <a:t>Completely separated from </a:t>
            </a:r>
            <a:r>
              <a:rPr lang="en-US" dirty="0" err="1"/>
              <a:t>PyPI</a:t>
            </a:r>
            <a:endParaRPr lang="en-US" dirty="0"/>
          </a:p>
          <a:p>
            <a:pPr marL="387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6548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err="1"/>
              <a:t>pipx</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161D4F6F-D46F-4141-8952-AEFABB9EDDF3}"/>
              </a:ext>
            </a:extLst>
          </p:cNvPr>
          <p:cNvSpPr/>
          <p:nvPr/>
        </p:nvSpPr>
        <p:spPr>
          <a:xfrm>
            <a:off x="687799" y="1641613"/>
            <a:ext cx="7928056" cy="2031325"/>
          </a:xfrm>
          <a:prstGeom prst="rect">
            <a:avLst/>
          </a:prstGeom>
        </p:spPr>
        <p:txBody>
          <a:bodyPr wrap="square">
            <a:spAutoFit/>
          </a:bodyPr>
          <a:lstStyle/>
          <a:p>
            <a:pPr marL="101600"/>
            <a:r>
              <a:rPr lang="en-US" dirty="0"/>
              <a:t>Install and run applications in isolated virtual environments:</a:t>
            </a:r>
          </a:p>
          <a:p>
            <a:pPr marL="101600"/>
            <a:endParaRPr lang="en-US" dirty="0"/>
          </a:p>
          <a:p>
            <a:pPr marL="558800" lvl="1"/>
            <a:r>
              <a:rPr lang="en-US" sz="1200" dirty="0">
                <a:latin typeface="Courier New" panose="02070309020205020404" pitchFamily="49" charset="0"/>
                <a:cs typeface="Courier New" panose="02070309020205020404" pitchFamily="49" charset="0"/>
              </a:rPr>
              <a:t>python3 -m pip install --user wheel </a:t>
            </a:r>
            <a:r>
              <a:rPr lang="en-US" sz="1200" dirty="0" err="1">
                <a:latin typeface="Courier New" panose="02070309020205020404" pitchFamily="49" charset="0"/>
                <a:cs typeface="Courier New" panose="02070309020205020404" pitchFamily="49" charset="0"/>
              </a:rPr>
              <a:t>pipx</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a:t>
            </a:r>
            <a:r>
              <a:rPr lang="en-US" sz="1200" dirty="0" err="1">
                <a:latin typeface="Courier New" panose="02070309020205020404" pitchFamily="49" charset="0"/>
                <a:cs typeface="Courier New" panose="02070309020205020404" pitchFamily="49" charset="0"/>
              </a:rPr>
              <a:t>virtualenv</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tox</a:t>
            </a: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black</a:t>
            </a: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a:t>
            </a:r>
            <a:r>
              <a:rPr lang="en-US" sz="1200" dirty="0" err="1">
                <a:latin typeface="Courier New" panose="02070309020205020404" pitchFamily="49" charset="0"/>
                <a:cs typeface="Courier New" panose="02070309020205020404" pitchFamily="49" charset="0"/>
              </a:rPr>
              <a:t>pylint</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flake8</a:t>
            </a:r>
          </a:p>
          <a:p>
            <a:pPr marL="387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195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QUESTIONS?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27</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5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29553" cy="3189000"/>
          </a:xfrm>
          <a:prstGeom prst="rect">
            <a:avLst/>
          </a:prstGeom>
        </p:spPr>
        <p:txBody>
          <a:bodyPr spcFirstLastPara="1" wrap="square" lIns="0" tIns="0" rIns="0" bIns="0" anchor="t" anchorCtr="0">
            <a:noAutofit/>
          </a:bodyPr>
          <a:lstStyle/>
          <a:p>
            <a:pPr marL="101600" lvl="0" indent="0"/>
            <a:r>
              <a:rPr lang="en-US" sz="1600" dirty="0"/>
              <a:t>Python looks for imports in a list of directories in </a:t>
            </a:r>
            <a:r>
              <a:rPr lang="en-US" sz="1600" dirty="0" err="1"/>
              <a:t>sys.path</a:t>
            </a:r>
            <a:r>
              <a:rPr lang="en-US" sz="1600" dirty="0"/>
              <a:t>, configurable with $PYTHONPATH</a:t>
            </a:r>
          </a:p>
          <a:p>
            <a:pPr marL="101600" lvl="0" indent="0"/>
            <a:r>
              <a:rPr lang="en-US" sz="1600" dirty="0"/>
              <a:t>Typically:</a:t>
            </a:r>
          </a:p>
          <a:p>
            <a:pPr marL="387350" lvl="0" indent="-285750">
              <a:buFont typeface="Arial" panose="020B0604020202020204" pitchFamily="34" charset="0"/>
              <a:buChar char="•"/>
            </a:pPr>
            <a:r>
              <a:rPr lang="en-US" sz="1600" dirty="0"/>
              <a:t>Local directory</a:t>
            </a:r>
          </a:p>
          <a:p>
            <a:pPr marL="387350" lvl="0" indent="-285750">
              <a:buFont typeface="Arial" panose="020B0604020202020204" pitchFamily="34" charset="0"/>
              <a:buChar char="•"/>
            </a:pPr>
            <a:r>
              <a:rPr lang="en-US" sz="1600" dirty="0"/>
              <a:t>Standard library: /</a:t>
            </a:r>
            <a:r>
              <a:rPr lang="en-US" sz="1600" dirty="0" err="1"/>
              <a:t>usr</a:t>
            </a:r>
            <a:r>
              <a:rPr lang="en-US" sz="1600" dirty="0"/>
              <a:t>/lib[64]/python3.X</a:t>
            </a:r>
          </a:p>
          <a:p>
            <a:pPr marL="387350" lvl="0" indent="-285750">
              <a:buFont typeface="Arial" panose="020B0604020202020204" pitchFamily="34" charset="0"/>
              <a:buChar char="•"/>
            </a:pPr>
            <a:r>
              <a:rPr lang="en-US" sz="1600" dirty="0"/>
              <a:t>User site-packages: $USER/.local/lib/python3.X/site-packages</a:t>
            </a:r>
          </a:p>
          <a:p>
            <a:pPr marL="387350" lvl="0" indent="-285750">
              <a:buFont typeface="Arial" panose="020B0604020202020204" pitchFamily="34" charset="0"/>
              <a:buChar char="•"/>
            </a:pPr>
            <a:r>
              <a:rPr lang="en-US" sz="1600" dirty="0"/>
              <a:t>Global site-packages: /</a:t>
            </a:r>
            <a:r>
              <a:rPr lang="en-US" sz="1600" dirty="0" err="1"/>
              <a:t>usr</a:t>
            </a:r>
            <a:r>
              <a:rPr lang="en-US" sz="1600" dirty="0"/>
              <a:t>/lib[64]/python3.X/site-packages</a:t>
            </a:r>
          </a:p>
          <a:p>
            <a:pPr marL="387350" lvl="0" indent="-285750">
              <a:buFont typeface="Arial" panose="020B0604020202020204" pitchFamily="34" charset="0"/>
              <a:buChar char="•"/>
            </a:pPr>
            <a:r>
              <a:rPr lang="en-US" sz="1600" dirty="0"/>
              <a:t>When working in a </a:t>
            </a:r>
            <a:r>
              <a:rPr lang="en-US" sz="1600" b="1" dirty="0" err="1"/>
              <a:t>virtualenv</a:t>
            </a:r>
            <a:r>
              <a:rPr lang="en-US" sz="1600" dirty="0"/>
              <a:t>: $VIRTUAL_ENV/lib[64]/python3.X/site-packages</a:t>
            </a:r>
            <a:endParaRPr sz="12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Prelude: Import mechanism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1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ctr" anchorCtr="0">
            <a:noAutofit/>
          </a:bodyPr>
          <a:lstStyle/>
          <a:p>
            <a:pPr marL="101600" lvl="0" indent="0"/>
            <a:r>
              <a:rPr lang="en-US" sz="1600" dirty="0"/>
              <a:t>Are you developing </a:t>
            </a:r>
            <a:r>
              <a:rPr lang="en-US" sz="1600" b="1" dirty="0"/>
              <a:t>libraries</a:t>
            </a:r>
            <a:r>
              <a:rPr lang="en-US" sz="1600" dirty="0"/>
              <a:t>?</a:t>
            </a:r>
          </a:p>
          <a:p>
            <a:pPr marL="558800" lvl="1" indent="0">
              <a:buNone/>
            </a:pPr>
            <a:r>
              <a:rPr lang="en-US" sz="1200" i="1" dirty="0"/>
              <a:t>Declare dependencies constraints, the dependency resolver will work on them during installation. Relevant tools:</a:t>
            </a:r>
          </a:p>
          <a:p>
            <a:pPr marL="1301750" lvl="2" indent="-285750">
              <a:lnSpc>
                <a:spcPct val="100000"/>
              </a:lnSpc>
              <a:buFont typeface="Arial" panose="020B0604020202020204" pitchFamily="34" charset="0"/>
              <a:buChar char="•"/>
            </a:pPr>
            <a:r>
              <a:rPr lang="en-US" sz="1200" dirty="0" err="1"/>
              <a:t>setuptools</a:t>
            </a:r>
            <a:r>
              <a:rPr lang="en-US" sz="1200" dirty="0"/>
              <a:t> (configured with setup.py and/or </a:t>
            </a:r>
            <a:r>
              <a:rPr lang="en-US" sz="1200" dirty="0" err="1"/>
              <a:t>setup.cfg</a:t>
            </a:r>
            <a:r>
              <a:rPr lang="en-US" sz="1200" dirty="0"/>
              <a:t>)</a:t>
            </a:r>
          </a:p>
          <a:p>
            <a:pPr marL="1301750" lvl="2" indent="-285750">
              <a:lnSpc>
                <a:spcPct val="100000"/>
              </a:lnSpc>
              <a:buFont typeface="Arial" panose="020B0604020202020204" pitchFamily="34" charset="0"/>
              <a:buChar char="•"/>
            </a:pPr>
            <a:r>
              <a:rPr lang="en-US" sz="1200" dirty="0"/>
              <a:t>poetry</a:t>
            </a:r>
          </a:p>
          <a:p>
            <a:pPr marL="1301750" lvl="2" indent="-285750">
              <a:lnSpc>
                <a:spcPct val="100000"/>
              </a:lnSpc>
              <a:buFont typeface="Arial" panose="020B0604020202020204" pitchFamily="34" charset="0"/>
              <a:buChar char="•"/>
            </a:pPr>
            <a:r>
              <a:rPr lang="en-US" sz="1200" dirty="0"/>
              <a:t>flit</a:t>
            </a:r>
          </a:p>
          <a:p>
            <a:pPr marL="1301750" lvl="2" indent="-285750">
              <a:buFont typeface="Arial" panose="020B0604020202020204" pitchFamily="34" charset="0"/>
              <a:buChar char="•"/>
            </a:pPr>
            <a:endParaRPr lang="en-US" sz="1200" dirty="0"/>
          </a:p>
          <a:p>
            <a:pPr marL="101600" lvl="0" indent="0"/>
            <a:r>
              <a:rPr lang="en-US" sz="1600" dirty="0"/>
              <a:t>Are you developing </a:t>
            </a:r>
            <a:r>
              <a:rPr lang="en-US" sz="1600" b="1" dirty="0"/>
              <a:t>applications</a:t>
            </a:r>
            <a:r>
              <a:rPr lang="en-US" sz="1600" dirty="0"/>
              <a:t>?</a:t>
            </a:r>
          </a:p>
          <a:p>
            <a:pPr marL="558800" lvl="1" indent="0">
              <a:buNone/>
            </a:pPr>
            <a:r>
              <a:rPr lang="en-US" sz="1200" i="1" dirty="0"/>
              <a:t>Pin exact dependencies to get reproducible builds. Relevant tools:</a:t>
            </a:r>
          </a:p>
          <a:p>
            <a:pPr marL="1301750" lvl="2" indent="-285750">
              <a:buFont typeface="Arial" panose="020B0604020202020204" pitchFamily="34" charset="0"/>
              <a:buChar char="•"/>
            </a:pPr>
            <a:r>
              <a:rPr lang="en-US" sz="1200" dirty="0"/>
              <a:t>requirements.txt</a:t>
            </a:r>
          </a:p>
          <a:p>
            <a:pPr marL="1301750" lvl="2" indent="-285750">
              <a:buFont typeface="Arial" panose="020B0604020202020204" pitchFamily="34" charset="0"/>
              <a:buChar char="•"/>
            </a:pPr>
            <a:r>
              <a:rPr lang="en-US" sz="1200" dirty="0" err="1"/>
              <a:t>pipenv</a:t>
            </a:r>
            <a:r>
              <a:rPr lang="en-US" sz="1200" dirty="0"/>
              <a:t> (</a:t>
            </a:r>
            <a:r>
              <a:rPr lang="en-US" sz="1200" dirty="0" err="1"/>
              <a:t>Pipfile</a:t>
            </a:r>
            <a:r>
              <a:rPr lang="en-US" sz="1200" dirty="0"/>
              <a:t>/</a:t>
            </a:r>
            <a:r>
              <a:rPr lang="en-US" sz="1200" dirty="0" err="1"/>
              <a:t>Pipfile.lock</a:t>
            </a:r>
            <a:r>
              <a:rPr lang="en-US" sz="1200" dirty="0"/>
              <a:t>)</a:t>
            </a:r>
          </a:p>
          <a:p>
            <a:pPr marL="1301750" lvl="2" indent="-285750">
              <a:buFont typeface="Arial" panose="020B0604020202020204" pitchFamily="34" charset="0"/>
              <a:buChar char="•"/>
            </a:pPr>
            <a:r>
              <a:rPr lang="en-US" sz="1200" dirty="0"/>
              <a:t>pip-tools</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2 FLAVOURS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9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a:t>Source distribution, also “</a:t>
            </a:r>
            <a:r>
              <a:rPr lang="en-US" dirty="0" err="1"/>
              <a:t>sdist</a:t>
            </a:r>
            <a:r>
              <a:rPr lang="en-US" dirty="0"/>
              <a:t>”: a distribution format that provides metadata and the essential </a:t>
            </a:r>
            <a:r>
              <a:rPr lang="en-US" b="1" dirty="0"/>
              <a:t>source</a:t>
            </a:r>
            <a:r>
              <a:rPr lang="en-US" dirty="0"/>
              <a:t> files needed for installing by a tool like pip</a:t>
            </a:r>
          </a:p>
          <a:p>
            <a:pPr marL="387350" lvl="0" indent="-285750">
              <a:buFont typeface="Arial" panose="020B0604020202020204" pitchFamily="34" charset="0"/>
              <a:buChar char="•"/>
            </a:pPr>
            <a:r>
              <a:rPr lang="en-US" dirty="0"/>
              <a:t>Wheels: a distribution format that contains </a:t>
            </a:r>
            <a:r>
              <a:rPr lang="en-US" b="1" dirty="0"/>
              <a:t>compiled</a:t>
            </a:r>
            <a:r>
              <a:rPr lang="en-US" dirty="0"/>
              <a:t> code, with a specially formatted filename and the .</a:t>
            </a:r>
            <a:r>
              <a:rPr lang="en-US" dirty="0" err="1"/>
              <a:t>whl</a:t>
            </a:r>
            <a:r>
              <a:rPr lang="en-US" dirty="0"/>
              <a:t> extension:</a:t>
            </a:r>
          </a:p>
          <a:p>
            <a:pPr marL="1016000" lvl="2" indent="0">
              <a:buNone/>
            </a:pPr>
            <a:r>
              <a:rPr lang="en-US" sz="800"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t>
            </a:r>
            <a:r>
              <a:rPr lang="en-US" dirty="0">
                <a:solidFill>
                  <a:schemeClr val="accent4">
                    <a:lumMod val="75000"/>
                  </a:schemeClr>
                </a:solidFill>
                <a:latin typeface="Courier New" panose="02070309020205020404" pitchFamily="49" charset="0"/>
                <a:cs typeface="Courier New" panose="02070309020205020404" pitchFamily="49" charset="0"/>
              </a:rPr>
              <a:t>version</a:t>
            </a:r>
            <a:r>
              <a:rPr lang="en-US" dirty="0">
                <a:latin typeface="Courier New" panose="02070309020205020404" pitchFamily="49" charset="0"/>
                <a:cs typeface="Courier New" panose="02070309020205020404" pitchFamily="49" charset="0"/>
              </a:rPr>
              <a:t>}(-{build})?-{</a:t>
            </a:r>
            <a:r>
              <a:rPr lang="en-US" dirty="0">
                <a:solidFill>
                  <a:srgbClr val="FF0000"/>
                </a:solidFill>
                <a:latin typeface="Courier New" panose="02070309020205020404" pitchFamily="49" charset="0"/>
                <a:cs typeface="Courier New" panose="02070309020205020404" pitchFamily="49" charset="0"/>
              </a:rPr>
              <a:t>python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abi</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platform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whl</a:t>
            </a:r>
            <a:endParaRPr lang="en-US" dirty="0">
              <a:latin typeface="Courier New" panose="02070309020205020404" pitchFamily="49" charset="0"/>
              <a:cs typeface="Courier New" panose="02070309020205020404" pitchFamily="49" charset="0"/>
            </a:endParaRPr>
          </a:p>
          <a:p>
            <a:pPr marL="1016000" lvl="2" indent="0">
              <a:buNone/>
            </a:pPr>
            <a:r>
              <a:rPr lang="en-US" dirty="0">
                <a:solidFill>
                  <a:schemeClr val="accent1">
                    <a:lumMod val="75000"/>
                  </a:schemeClr>
                </a:solidFill>
                <a:latin typeface="Courier New" panose="02070309020205020404" pitchFamily="49" charset="0"/>
                <a:cs typeface="Courier New" panose="02070309020205020404" pitchFamily="49" charset="0"/>
              </a:rPr>
              <a:t>pandas</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4">
                    <a:lumMod val="75000"/>
                  </a:schemeClr>
                </a:solidFill>
                <a:latin typeface="Courier New" panose="02070309020205020404" pitchFamily="49" charset="0"/>
                <a:cs typeface="Courier New" panose="02070309020205020404" pitchFamily="49" charset="0"/>
              </a:rPr>
              <a:t>1.0.3</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cp37-cp37m</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manylinux1_x86_64</a:t>
            </a:r>
            <a:r>
              <a:rPr lang="en-US" dirty="0">
                <a:solidFill>
                  <a:schemeClr val="tx1"/>
                </a:solidFill>
                <a:latin typeface="Courier New" panose="02070309020205020404" pitchFamily="49" charset="0"/>
                <a:cs typeface="Courier New" panose="02070309020205020404" pitchFamily="49" charset="0"/>
              </a:rPr>
              <a:t>.whl</a:t>
            </a:r>
          </a:p>
          <a:p>
            <a:pPr marL="387350" lvl="0" indent="-285750">
              <a:buFont typeface="Arial" panose="020B0604020202020204" pitchFamily="34" charset="0"/>
              <a:buChar char="•"/>
            </a:pPr>
            <a:endParaRPr lang="en-US"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2 TYPES OF PACKAGES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3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633757" cy="2101898"/>
          </a:xfrm>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400" dirty="0"/>
              <a:t>Wheels install faster than source distributions for both pure-Python packages and extension modules.</a:t>
            </a:r>
          </a:p>
          <a:p>
            <a:pPr marL="387350" lvl="0" indent="-285750">
              <a:buFont typeface="Arial" panose="020B0604020202020204" pitchFamily="34" charset="0"/>
              <a:buChar char="•"/>
            </a:pPr>
            <a:r>
              <a:rPr lang="en-US" sz="1400" dirty="0"/>
              <a:t>Wheels are smaller than source distributions. </a:t>
            </a:r>
          </a:p>
          <a:p>
            <a:pPr marL="387350" lvl="0" indent="-285750">
              <a:buFont typeface="Arial" panose="020B0604020202020204" pitchFamily="34" charset="0"/>
              <a:buChar char="•"/>
            </a:pPr>
            <a:r>
              <a:rPr lang="en-US" sz="1400" dirty="0"/>
              <a:t>Wheels can be cached.</a:t>
            </a:r>
          </a:p>
          <a:p>
            <a:pPr marL="387350" lvl="0" indent="-285750">
              <a:buFont typeface="Arial" panose="020B0604020202020204" pitchFamily="34" charset="0"/>
              <a:buChar char="•"/>
            </a:pPr>
            <a:r>
              <a:rPr lang="en-US" sz="1400" dirty="0"/>
              <a:t>No setup.py execution, which is arbitrary code execution.</a:t>
            </a:r>
          </a:p>
          <a:p>
            <a:pPr marL="387350" lvl="0" indent="-285750">
              <a:buFont typeface="Arial" panose="020B0604020202020204" pitchFamily="34" charset="0"/>
              <a:buChar char="•"/>
            </a:pPr>
            <a:r>
              <a:rPr lang="en-US" sz="1400" dirty="0"/>
              <a:t>No need for a compiler to install wheels that contain compiled extension modules. The extension module comes included with the wheel targeting a specific platform and Python version.</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Wheels ARE GREAT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3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45439" cy="3189000"/>
          </a:xfrm>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400" b="1" i="1" dirty="0"/>
              <a:t>A universal wheel </a:t>
            </a:r>
            <a:r>
              <a:rPr lang="en-US" sz="1400" dirty="0"/>
              <a:t>contains </a:t>
            </a:r>
            <a:r>
              <a:rPr lang="en-US" sz="1400" b="1" dirty="0"/>
              <a:t>py2.py3-none-any.whl</a:t>
            </a:r>
            <a:r>
              <a:rPr lang="en-US" sz="1400" dirty="0"/>
              <a:t>. It supports both Python 2 and Python 3 on any OS and platform.</a:t>
            </a:r>
          </a:p>
          <a:p>
            <a:pPr marL="387350" lvl="0" indent="-285750">
              <a:buFont typeface="Arial" panose="020B0604020202020204" pitchFamily="34" charset="0"/>
              <a:buChar char="•"/>
            </a:pPr>
            <a:endParaRPr lang="en-US" sz="1400" dirty="0"/>
          </a:p>
          <a:p>
            <a:pPr marL="387350" lvl="0" indent="-285750">
              <a:buFont typeface="Arial" panose="020B0604020202020204" pitchFamily="34" charset="0"/>
              <a:buChar char="•"/>
            </a:pPr>
            <a:r>
              <a:rPr lang="en-US" sz="1400" b="1" i="1" dirty="0"/>
              <a:t>A pure-Python wheel </a:t>
            </a:r>
            <a:r>
              <a:rPr lang="en-US" sz="1400" dirty="0"/>
              <a:t>contains either </a:t>
            </a:r>
            <a:r>
              <a:rPr lang="en-US" sz="1400" b="1" dirty="0"/>
              <a:t>py3-none-any.whl </a:t>
            </a:r>
            <a:r>
              <a:rPr lang="en-US" sz="1400" dirty="0"/>
              <a:t>or </a:t>
            </a:r>
            <a:r>
              <a:rPr lang="en-US" sz="1400" b="1" dirty="0"/>
              <a:t>py2.none-any.whl</a:t>
            </a:r>
            <a:r>
              <a:rPr lang="en-US" sz="1400" dirty="0"/>
              <a:t>. It supports either Python 3 or Python 2, but not both. It’s otherwise the same as a universal wheel, but it’ll be labeled with either py2 or py3 rather than the py2.py3 label.</a:t>
            </a:r>
          </a:p>
          <a:p>
            <a:pPr marL="387350" lvl="0" indent="-285750">
              <a:buFont typeface="Arial" panose="020B0604020202020204" pitchFamily="34" charset="0"/>
              <a:buChar char="•"/>
            </a:pPr>
            <a:endParaRPr lang="en-US" sz="1400" dirty="0"/>
          </a:p>
          <a:p>
            <a:pPr marL="387350" lvl="0" indent="-285750">
              <a:buFont typeface="Arial" panose="020B0604020202020204" pitchFamily="34" charset="0"/>
              <a:buChar char="•"/>
            </a:pPr>
            <a:r>
              <a:rPr lang="en-US" sz="1400" b="1" i="1" dirty="0"/>
              <a:t>A platform wheel </a:t>
            </a:r>
            <a:r>
              <a:rPr lang="en-US" sz="1400" dirty="0"/>
              <a:t>supports a specific Python version and platform. It contains segments indicating a specific Python version, ABI, operating system, or architecture.</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TYPES OF Wheels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7</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99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45439" cy="3189000"/>
          </a:xfrm>
          <a:prstGeom prst="rect">
            <a:avLst/>
          </a:prstGeom>
        </p:spPr>
        <p:txBody>
          <a:bodyPr spcFirstLastPara="1" wrap="square" lIns="0" tIns="0" rIns="0" bIns="0" anchor="t" anchorCtr="0">
            <a:noAutofit/>
          </a:bodyPr>
          <a:lstStyle/>
          <a:p>
            <a:pPr marL="101600" indent="0"/>
            <a:r>
              <a:rPr lang="en-IE" sz="1400" b="1" dirty="0"/>
              <a:t>manylinux1, manylinux2010, manylinux2014, </a:t>
            </a:r>
            <a:r>
              <a:rPr lang="en-IE" sz="1400" b="1" dirty="0" err="1"/>
              <a:t>manylinux_x_y</a:t>
            </a:r>
            <a:r>
              <a:rPr lang="en-IE" sz="1400" dirty="0"/>
              <a:t>… are platform tags that define compatibility for </a:t>
            </a:r>
            <a:r>
              <a:rPr lang="en-IE" sz="1400" dirty="0" err="1"/>
              <a:t>linux</a:t>
            </a:r>
            <a:r>
              <a:rPr lang="en-IE" sz="1400" dirty="0"/>
              <a:t> variations.</a:t>
            </a:r>
          </a:p>
          <a:p>
            <a:pPr marL="101600" lvl="0" indent="0"/>
            <a:r>
              <a:rPr lang="en-US" sz="1400" dirty="0"/>
              <a:t>At its core, </a:t>
            </a:r>
            <a:r>
              <a:rPr lang="en-US" sz="1400" dirty="0" err="1"/>
              <a:t>manylinux</a:t>
            </a:r>
            <a:r>
              <a:rPr lang="en-US" sz="1400" dirty="0"/>
              <a:t> is a Docker image built off a certain version of the CentOS operating system. It comes bundled with a compiler suite, multiple versions of Python and pip, and an allowed set of shared libraries.</a:t>
            </a:r>
          </a:p>
          <a:p>
            <a:pPr marL="101600" lvl="0" indent="0"/>
            <a:endParaRPr lang="en-US" sz="1400" dirty="0"/>
          </a:p>
          <a:p>
            <a:pPr marL="101600" lvl="0" indent="0"/>
            <a:endParaRPr lang="en-US" sz="14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MANYLINUX</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8</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064F1433-0F10-4A42-885C-142D03ED83F0}"/>
              </a:ext>
            </a:extLst>
          </p:cNvPr>
          <p:cNvGraphicFramePr>
            <a:graphicFrameLocks noGrp="1"/>
          </p:cNvGraphicFramePr>
          <p:nvPr>
            <p:extLst>
              <p:ext uri="{D42A27DB-BD31-4B8C-83A1-F6EECF244321}">
                <p14:modId xmlns:p14="http://schemas.microsoft.com/office/powerpoint/2010/main" val="2729909854"/>
              </p:ext>
            </p:extLst>
          </p:nvPr>
        </p:nvGraphicFramePr>
        <p:xfrm>
          <a:off x="1340750" y="2991890"/>
          <a:ext cx="7070895" cy="1537284"/>
        </p:xfrm>
        <a:graphic>
          <a:graphicData uri="http://schemas.openxmlformats.org/drawingml/2006/table">
            <a:tbl>
              <a:tblPr/>
              <a:tblGrid>
                <a:gridCol w="2356965">
                  <a:extLst>
                    <a:ext uri="{9D8B030D-6E8A-4147-A177-3AD203B41FA5}">
                      <a16:colId xmlns:a16="http://schemas.microsoft.com/office/drawing/2014/main" val="3147469211"/>
                    </a:ext>
                  </a:extLst>
                </a:gridCol>
                <a:gridCol w="1588965">
                  <a:extLst>
                    <a:ext uri="{9D8B030D-6E8A-4147-A177-3AD203B41FA5}">
                      <a16:colId xmlns:a16="http://schemas.microsoft.com/office/drawing/2014/main" val="2641852278"/>
                    </a:ext>
                  </a:extLst>
                </a:gridCol>
                <a:gridCol w="3124965">
                  <a:extLst>
                    <a:ext uri="{9D8B030D-6E8A-4147-A177-3AD203B41FA5}">
                      <a16:colId xmlns:a16="http://schemas.microsoft.com/office/drawing/2014/main" val="2095262656"/>
                    </a:ext>
                  </a:extLst>
                </a:gridCol>
              </a:tblGrid>
              <a:tr h="279318">
                <a:tc>
                  <a:txBody>
                    <a:bodyPr/>
                    <a:lstStyle/>
                    <a:p>
                      <a:pPr algn="l" fontAlgn="b"/>
                      <a:r>
                        <a:rPr lang="en-IE">
                          <a:effectLst/>
                        </a:rPr>
                        <a:t>manylinux Tag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E">
                          <a:effectLst/>
                        </a:rPr>
                        <a:t>Architecture</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E">
                          <a:effectLst/>
                        </a:rPr>
                        <a:t>Docker Image</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40923788"/>
                  </a:ext>
                </a:extLst>
              </a:tr>
              <a:tr h="279318">
                <a:tc>
                  <a:txBody>
                    <a:bodyPr/>
                    <a:lstStyle/>
                    <a:p>
                      <a:pPr fontAlgn="t"/>
                      <a:r>
                        <a:rPr lang="en-IE">
                          <a:effectLst/>
                        </a:rPr>
                        <a:t>manylinux1</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x86-64</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3"/>
                        </a:rPr>
                        <a:t>quay.io/pypa/manylinux1_x86_64</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31857445"/>
                  </a:ext>
                </a:extLst>
              </a:tr>
              <a:tr h="279318">
                <a:tc>
                  <a:txBody>
                    <a:bodyPr/>
                    <a:lstStyle/>
                    <a:p>
                      <a:pPr fontAlgn="t"/>
                      <a:r>
                        <a:rPr lang="en-IE">
                          <a:effectLst/>
                        </a:rPr>
                        <a:t>manylinux1</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i686</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4"/>
                        </a:rPr>
                        <a:t>quay.io/pypa/manylinux1_i686</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0821141"/>
                  </a:ext>
                </a:extLst>
              </a:tr>
              <a:tr h="348564">
                <a:tc>
                  <a:txBody>
                    <a:bodyPr/>
                    <a:lstStyle/>
                    <a:p>
                      <a:pPr fontAlgn="t"/>
                      <a:r>
                        <a:rPr lang="en-IE">
                          <a:effectLst/>
                        </a:rPr>
                        <a:t>manylinux2010</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x86-64</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5"/>
                        </a:rPr>
                        <a:t>quay.io/pypa/manylinux2010_x86_64</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08455244"/>
                  </a:ext>
                </a:extLst>
              </a:tr>
              <a:tr h="279318">
                <a:tc>
                  <a:txBody>
                    <a:bodyPr/>
                    <a:lstStyle/>
                    <a:p>
                      <a:pPr fontAlgn="t"/>
                      <a:r>
                        <a:rPr lang="en-IE">
                          <a:effectLst/>
                        </a:rPr>
                        <a:t>manylinux2010</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E">
                          <a:effectLst/>
                        </a:rPr>
                        <a:t>i686</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E" u="none" strike="noStrike" dirty="0">
                          <a:solidFill>
                            <a:srgbClr val="619CCD"/>
                          </a:solidFill>
                          <a:effectLst/>
                          <a:hlinkClick r:id="rId6"/>
                        </a:rPr>
                        <a:t>quay.io/</a:t>
                      </a:r>
                      <a:r>
                        <a:rPr lang="en-IE" u="none" strike="noStrike" dirty="0" err="1">
                          <a:solidFill>
                            <a:srgbClr val="619CCD"/>
                          </a:solidFill>
                          <a:effectLst/>
                          <a:hlinkClick r:id="rId6"/>
                        </a:rPr>
                        <a:t>pypa</a:t>
                      </a:r>
                      <a:r>
                        <a:rPr lang="en-IE" u="none" strike="noStrike" dirty="0">
                          <a:solidFill>
                            <a:srgbClr val="619CCD"/>
                          </a:solidFill>
                          <a:effectLst/>
                          <a:hlinkClick r:id="rId6"/>
                        </a:rPr>
                        <a:t>/manylinux2010_i686</a:t>
                      </a:r>
                      <a:endParaRPr lang="en-IE"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16814931"/>
                  </a:ext>
                </a:extLst>
              </a:tr>
            </a:tbl>
          </a:graphicData>
        </a:graphic>
      </p:graphicFrame>
    </p:spTree>
    <p:extLst>
      <p:ext uri="{BB962C8B-B14F-4D97-AF65-F5344CB8AC3E}">
        <p14:creationId xmlns:p14="http://schemas.microsoft.com/office/powerpoint/2010/main" val="288792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PACKAGING WITH SETUPTOOLS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9</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61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5161</TotalTime>
  <Words>1673</Words>
  <Application>Microsoft Office PowerPoint</Application>
  <PresentationFormat>On-screen Show (16:9)</PresentationFormat>
  <Paragraphs>271</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Thin</vt:lpstr>
      <vt:lpstr>Tw Cen MT</vt:lpstr>
      <vt:lpstr>Roboto</vt:lpstr>
      <vt:lpstr>Courier New</vt:lpstr>
      <vt:lpstr>Arial</vt:lpstr>
      <vt:lpstr>Tw Cen MT Condensed</vt:lpstr>
      <vt:lpstr>Tw Cen MT (Body)</vt:lpstr>
      <vt:lpstr>Wingdings 3</vt:lpstr>
      <vt:lpstr>Integral</vt:lpstr>
      <vt:lpstr>Python PACKAGING, in 2021</vt:lpstr>
      <vt:lpstr>Things we will discuss</vt:lpstr>
      <vt:lpstr>Prelude: Import mechanism</vt:lpstr>
      <vt:lpstr>2 FLAVOURS</vt:lpstr>
      <vt:lpstr>2 TYPES OF PACKAGES</vt:lpstr>
      <vt:lpstr>Wheels ARE GREAT</vt:lpstr>
      <vt:lpstr>TYPES OF Wheels</vt:lpstr>
      <vt:lpstr>MANYLINUX</vt:lpstr>
      <vt:lpstr>PACKAGING WITH SETUPTOOLS</vt:lpstr>
      <vt:lpstr>SETUP.PY</vt:lpstr>
      <vt:lpstr>MANIFEST.in</vt:lpstr>
      <vt:lpstr>PowerPoint Presentation</vt:lpstr>
      <vt:lpstr>BUT WAIT, THERE IS MORE</vt:lpstr>
      <vt:lpstr>Issue with setup.py</vt:lpstr>
      <vt:lpstr>PEP 517 &amp; PEP 518: pyproject.toml</vt:lpstr>
      <vt:lpstr>PowerPoint Presentation</vt:lpstr>
      <vt:lpstr>PEP 517 &amp; PEP 518: pyproject.toml</vt:lpstr>
      <vt:lpstr>CONCLUSION</vt:lpstr>
      <vt:lpstr>Modern packaging guidelines</vt:lpstr>
      <vt:lpstr>BUT WAIT, THERE IS MORE</vt:lpstr>
      <vt:lpstr>Issue with versioning</vt:lpstr>
      <vt:lpstr>SETUPTOOLS_SCM</vt:lpstr>
      <vt:lpstr>SETUPTOOLS_SCM</vt:lpstr>
      <vt:lpstr>“OTHERS”</vt:lpstr>
      <vt:lpstr>Conda</vt:lpstr>
      <vt:lpstr>pipx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Python in 2021</dc:title>
  <dc:creator>Alex PRENGERE</dc:creator>
  <cp:lastModifiedBy>Alex PRENGERE</cp:lastModifiedBy>
  <cp:revision>63</cp:revision>
  <dcterms:modified xsi:type="dcterms:W3CDTF">2021-06-11T14:55:11Z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0ea3bf-098d-497f-9948-5e528bb54b39_Enabled">
    <vt:lpwstr>True</vt:lpwstr>
  </property>
  <property fmtid="{D5CDD505-2E9C-101B-9397-08002B2CF9AE}" pid="3" name="MSIP_Label_7f0ea3bf-098d-497f-9948-5e528bb54b39_SiteId">
    <vt:lpwstr>b3f4f7c2-72ce-4192-aba4-d6c7719b5766</vt:lpwstr>
  </property>
  <property fmtid="{D5CDD505-2E9C-101B-9397-08002B2CF9AE}" pid="4" name="MSIP_Label_7f0ea3bf-098d-497f-9948-5e528bb54b39_Owner">
    <vt:lpwstr>alex.prengere@amadeus.com</vt:lpwstr>
  </property>
  <property fmtid="{D5CDD505-2E9C-101B-9397-08002B2CF9AE}" pid="5" name="MSIP_Label_7f0ea3bf-098d-497f-9948-5e528bb54b39_SetDate">
    <vt:lpwstr>2021-06-07T15:46:09.0823841Z</vt:lpwstr>
  </property>
  <property fmtid="{D5CDD505-2E9C-101B-9397-08002B2CF9AE}" pid="6" name="MSIP_Label_7f0ea3bf-098d-497f-9948-5e528bb54b39_Name">
    <vt:lpwstr>Public</vt:lpwstr>
  </property>
  <property fmtid="{D5CDD505-2E9C-101B-9397-08002B2CF9AE}" pid="7" name="MSIP_Label_7f0ea3bf-098d-497f-9948-5e528bb54b39_Application">
    <vt:lpwstr>Microsoft Azure Information Protection</vt:lpwstr>
  </property>
  <property fmtid="{D5CDD505-2E9C-101B-9397-08002B2CF9AE}" pid="8" name="MSIP_Label_7f0ea3bf-098d-497f-9948-5e528bb54b39_ActionId">
    <vt:lpwstr>896af7a9-082f-4aff-895b-7ddd5ff8b181</vt:lpwstr>
  </property>
  <property fmtid="{D5CDD505-2E9C-101B-9397-08002B2CF9AE}" pid="9" name="MSIP_Label_7f0ea3bf-098d-497f-9948-5e528bb54b39_Extended_MSFT_Method">
    <vt:lpwstr>Manual</vt:lpwstr>
  </property>
  <property fmtid="{D5CDD505-2E9C-101B-9397-08002B2CF9AE}" pid="10" name="Sensitivity">
    <vt:lpwstr>Public</vt:lpwstr>
  </property>
</Properties>
</file>