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media/image10.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95" r:id="rId2"/>
    <p:sldId id="296" r:id="rId3"/>
    <p:sldId id="264" r:id="rId4"/>
    <p:sldId id="269" r:id="rId5"/>
    <p:sldId id="281" r:id="rId6"/>
    <p:sldId id="276" r:id="rId7"/>
    <p:sldId id="285" r:id="rId8"/>
    <p:sldId id="282" r:id="rId9"/>
    <p:sldId id="283" r:id="rId10"/>
    <p:sldId id="284" r:id="rId11"/>
    <p:sldId id="290" r:id="rId12"/>
    <p:sldId id="288" r:id="rId13"/>
    <p:sldId id="291" r:id="rId14"/>
    <p:sldId id="289" r:id="rId15"/>
    <p:sldId id="292" r:id="rId16"/>
    <p:sldId id="293" r:id="rId17"/>
    <p:sldId id="294" r:id="rId18"/>
    <p:sldId id="268" r:id="rId19"/>
    <p:sldId id="270" r:id="rId20"/>
    <p:sldId id="280" r:id="rId21"/>
    <p:sldId id="274"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1" d="100"/>
          <a:sy n="51" d="100"/>
        </p:scale>
        <p:origin x="12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9940A-E5DB-47A8-8AFD-C17C4739B1DA}"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DF981-8B6D-4E51-AA86-BEBD692E0199}" type="slidenum">
              <a:rPr lang="en-US" smtClean="0"/>
              <a:t>‹#›</a:t>
            </a:fld>
            <a:endParaRPr lang="en-US"/>
          </a:p>
        </p:txBody>
      </p:sp>
    </p:spTree>
    <p:extLst>
      <p:ext uri="{BB962C8B-B14F-4D97-AF65-F5344CB8AC3E}">
        <p14:creationId xmlns:p14="http://schemas.microsoft.com/office/powerpoint/2010/main" val="370180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413742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4288506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13</a:t>
            </a:fld>
            <a:endParaRPr lang="en-US"/>
          </a:p>
        </p:txBody>
      </p:sp>
    </p:spTree>
    <p:extLst>
      <p:ext uri="{BB962C8B-B14F-4D97-AF65-F5344CB8AC3E}">
        <p14:creationId xmlns:p14="http://schemas.microsoft.com/office/powerpoint/2010/main" val="322740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14</a:t>
            </a:fld>
            <a:endParaRPr lang="en-US"/>
          </a:p>
        </p:txBody>
      </p:sp>
    </p:spTree>
    <p:extLst>
      <p:ext uri="{BB962C8B-B14F-4D97-AF65-F5344CB8AC3E}">
        <p14:creationId xmlns:p14="http://schemas.microsoft.com/office/powerpoint/2010/main" val="382524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15</a:t>
            </a:fld>
            <a:endParaRPr lang="en-US"/>
          </a:p>
        </p:txBody>
      </p:sp>
    </p:spTree>
    <p:extLst>
      <p:ext uri="{BB962C8B-B14F-4D97-AF65-F5344CB8AC3E}">
        <p14:creationId xmlns:p14="http://schemas.microsoft.com/office/powerpoint/2010/main" val="102549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16</a:t>
            </a:fld>
            <a:endParaRPr lang="en-US"/>
          </a:p>
        </p:txBody>
      </p:sp>
    </p:spTree>
    <p:extLst>
      <p:ext uri="{BB962C8B-B14F-4D97-AF65-F5344CB8AC3E}">
        <p14:creationId xmlns:p14="http://schemas.microsoft.com/office/powerpoint/2010/main" val="8716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17</a:t>
            </a:fld>
            <a:endParaRPr lang="en-US"/>
          </a:p>
        </p:txBody>
      </p:sp>
    </p:spTree>
    <p:extLst>
      <p:ext uri="{BB962C8B-B14F-4D97-AF65-F5344CB8AC3E}">
        <p14:creationId xmlns:p14="http://schemas.microsoft.com/office/powerpoint/2010/main" val="2962604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DE1D7-2E7E-4C70-A8E3-6DDAB5128EB6}"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296410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DE1D7-2E7E-4C70-A8E3-6DDAB5128EB6}"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260877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DE1D7-2E7E-4C70-A8E3-6DDAB5128EB6}"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1757965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DE1D7-2E7E-4C70-A8E3-6DDAB5128EB6}"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59A6-9DB6-423D-89A9-14057E7FD85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6444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DE1D7-2E7E-4C70-A8E3-6DDAB5128EB6}"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1434682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8DE1D7-2E7E-4C70-A8E3-6DDAB5128EB6}"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3293479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8DE1D7-2E7E-4C70-A8E3-6DDAB5128EB6}"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330239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DE1D7-2E7E-4C70-A8E3-6DDAB5128EB6}"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161622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DE1D7-2E7E-4C70-A8E3-6DDAB5128EB6}"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127062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F4F7-3A21-47FD-A915-B9C035C605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A95AE-7791-40C7-8132-AE8BD1D71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66367-152F-4F8B-9966-18667679EBF8}"/>
              </a:ext>
            </a:extLst>
          </p:cNvPr>
          <p:cNvSpPr>
            <a:spLocks noGrp="1"/>
          </p:cNvSpPr>
          <p:nvPr>
            <p:ph type="dt" sz="half" idx="10"/>
          </p:nvPr>
        </p:nvSpPr>
        <p:spPr/>
        <p:txBody>
          <a:bodyPr/>
          <a:lstStyle/>
          <a:p>
            <a:fld id="{D68DE1D7-2E7E-4C70-A8E3-6DDAB5128EB6}" type="datetimeFigureOut">
              <a:rPr lang="en-US" smtClean="0"/>
              <a:t>1/19/2020</a:t>
            </a:fld>
            <a:endParaRPr lang="en-US"/>
          </a:p>
        </p:txBody>
      </p:sp>
      <p:sp>
        <p:nvSpPr>
          <p:cNvPr id="5" name="Footer Placeholder 4">
            <a:extLst>
              <a:ext uri="{FF2B5EF4-FFF2-40B4-BE49-F238E27FC236}">
                <a16:creationId xmlns:a16="http://schemas.microsoft.com/office/drawing/2014/main" id="{6E333064-B316-4F62-BE77-6956DE68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6CB1F-E7D0-46B8-BCAE-EBA310E612EF}"/>
              </a:ext>
            </a:extLst>
          </p:cNvPr>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193628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E137-2C23-49C7-8688-B7F0543C6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21EBC-D84F-4877-A842-429B293D4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025FC-8CB3-47A3-A3DC-5ACFD3D38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637A30-9ADE-43CA-A118-5870675DA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03AC3-BCCF-4F50-A639-AEF94E94A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19460D-4C66-4287-9C8E-22DEE3237E1B}"/>
              </a:ext>
            </a:extLst>
          </p:cNvPr>
          <p:cNvSpPr>
            <a:spLocks noGrp="1"/>
          </p:cNvSpPr>
          <p:nvPr>
            <p:ph type="dt" sz="half" idx="10"/>
          </p:nvPr>
        </p:nvSpPr>
        <p:spPr/>
        <p:txBody>
          <a:bodyPr/>
          <a:lstStyle/>
          <a:p>
            <a:fld id="{D68DE1D7-2E7E-4C70-A8E3-6DDAB5128EB6}" type="datetimeFigureOut">
              <a:rPr lang="en-US" smtClean="0"/>
              <a:t>1/19/2020</a:t>
            </a:fld>
            <a:endParaRPr lang="en-US"/>
          </a:p>
        </p:txBody>
      </p:sp>
      <p:sp>
        <p:nvSpPr>
          <p:cNvPr id="8" name="Footer Placeholder 7">
            <a:extLst>
              <a:ext uri="{FF2B5EF4-FFF2-40B4-BE49-F238E27FC236}">
                <a16:creationId xmlns:a16="http://schemas.microsoft.com/office/drawing/2014/main" id="{59BB312E-6682-4836-9610-F5D4B9D37D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4A14E0-7836-42C3-97C3-5966ED14A650}"/>
              </a:ext>
            </a:extLst>
          </p:cNvPr>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279119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DE1D7-2E7E-4C70-A8E3-6DDAB5128EB6}"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2589197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3632-2FEB-46F6-A78F-EDE8E0541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83BA3F-DA0F-4B57-BC00-4EDAAAD71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C2F9A5-0AC0-4B3A-9824-03ECC04C4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ED84F3-3F6E-4F4A-ADB9-F2927B9ED7EE}"/>
              </a:ext>
            </a:extLst>
          </p:cNvPr>
          <p:cNvSpPr>
            <a:spLocks noGrp="1"/>
          </p:cNvSpPr>
          <p:nvPr>
            <p:ph type="dt" sz="half" idx="10"/>
          </p:nvPr>
        </p:nvSpPr>
        <p:spPr/>
        <p:txBody>
          <a:bodyPr/>
          <a:lstStyle/>
          <a:p>
            <a:fld id="{D68DE1D7-2E7E-4C70-A8E3-6DDAB5128EB6}" type="datetimeFigureOut">
              <a:rPr lang="en-US" smtClean="0"/>
              <a:t>1/19/2020</a:t>
            </a:fld>
            <a:endParaRPr lang="en-US"/>
          </a:p>
        </p:txBody>
      </p:sp>
      <p:sp>
        <p:nvSpPr>
          <p:cNvPr id="6" name="Footer Placeholder 5">
            <a:extLst>
              <a:ext uri="{FF2B5EF4-FFF2-40B4-BE49-F238E27FC236}">
                <a16:creationId xmlns:a16="http://schemas.microsoft.com/office/drawing/2014/main" id="{88CCDF00-87D2-4E18-900B-0CD2999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445806-DA5D-4848-9669-D7BCBAF5984F}"/>
              </a:ext>
            </a:extLst>
          </p:cNvPr>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94071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DE1D7-2E7E-4C70-A8E3-6DDAB5128EB6}"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102426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DE1D7-2E7E-4C70-A8E3-6DDAB5128EB6}"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148331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DE1D7-2E7E-4C70-A8E3-6DDAB5128EB6}"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424811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E1D7-2E7E-4C70-A8E3-6DDAB5128EB6}"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290399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68DE1D7-2E7E-4C70-A8E3-6DDAB5128EB6}"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64448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DE1D7-2E7E-4C70-A8E3-6DDAB5128EB6}"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7976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DE1D7-2E7E-4C70-A8E3-6DDAB5128EB6}"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59A6-9DB6-423D-89A9-14057E7FD85F}" type="slidenum">
              <a:rPr lang="en-US" smtClean="0"/>
              <a:t>‹#›</a:t>
            </a:fld>
            <a:endParaRPr lang="en-US"/>
          </a:p>
        </p:txBody>
      </p:sp>
    </p:spTree>
    <p:extLst>
      <p:ext uri="{BB962C8B-B14F-4D97-AF65-F5344CB8AC3E}">
        <p14:creationId xmlns:p14="http://schemas.microsoft.com/office/powerpoint/2010/main" val="344923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68DE1D7-2E7E-4C70-A8E3-6DDAB5128EB6}" type="datetimeFigureOut">
              <a:rPr lang="en-US" smtClean="0"/>
              <a:t>1/19/2020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55659A6-9DB6-423D-89A9-14057E7FD85F}" type="slidenum">
              <a:rPr lang="en-US" smtClean="0"/>
              <a:t>‹#›</a:t>
            </a:fld>
            <a:endParaRPr lang="en-US"/>
          </a:p>
        </p:txBody>
      </p:sp>
    </p:spTree>
    <p:extLst>
      <p:ext uri="{BB962C8B-B14F-4D97-AF65-F5344CB8AC3E}">
        <p14:creationId xmlns:p14="http://schemas.microsoft.com/office/powerpoint/2010/main" val="2810830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97" y="203200"/>
            <a:ext cx="10157354" cy="939800"/>
          </a:xfrm>
        </p:spPr>
        <p:txBody>
          <a:bodyPr/>
          <a:lstStyle/>
          <a:p>
            <a:r>
              <a:rPr lang="en-US" dirty="0"/>
              <a:t>What seems to be a problem?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5256" y="1600200"/>
            <a:ext cx="6197778" cy="4133918"/>
          </a:xfrm>
          <a:prstGeom prst="rect">
            <a:avLst/>
          </a:prstGeom>
          <a:ln>
            <a:noFill/>
          </a:ln>
          <a:effectLst>
            <a:softEdge rad="112500"/>
          </a:effectLst>
        </p:spPr>
      </p:pic>
      <p:sp>
        <p:nvSpPr>
          <p:cNvPr id="6" name="Content Placeholder 13"/>
          <p:cNvSpPr txBox="1">
            <a:spLocks/>
          </p:cNvSpPr>
          <p:nvPr/>
        </p:nvSpPr>
        <p:spPr>
          <a:xfrm>
            <a:off x="6469234" y="1600200"/>
            <a:ext cx="5494166" cy="51054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u="sng" dirty="0"/>
              <a:t>Imagine yourself:</a:t>
            </a:r>
          </a:p>
          <a:p>
            <a:pPr marL="342900" indent="-342900"/>
            <a:r>
              <a:rPr lang="en-US" dirty="0"/>
              <a:t>Stuck with a math problem for the last few days</a:t>
            </a:r>
          </a:p>
          <a:p>
            <a:pPr marL="342900" indent="-342900"/>
            <a:r>
              <a:rPr lang="en-US" dirty="0"/>
              <a:t>Have a deadline for an assignment approaching</a:t>
            </a:r>
          </a:p>
          <a:p>
            <a:pPr marL="342900" indent="-342900"/>
            <a:r>
              <a:rPr lang="en-US" dirty="0"/>
              <a:t>Missed group tutoring or couldn’t attend a session</a:t>
            </a:r>
          </a:p>
          <a:p>
            <a:pPr marL="342900" indent="-342900"/>
            <a:r>
              <a:rPr lang="en-US" dirty="0"/>
              <a:t>Seems like everyone in class gets a concept but you</a:t>
            </a:r>
          </a:p>
          <a:p>
            <a:pPr marL="342900" indent="-342900"/>
            <a:r>
              <a:rPr lang="en-US" dirty="0"/>
              <a:t>Has just a tiny questions not worth attending group 3hr session</a:t>
            </a:r>
          </a:p>
        </p:txBody>
      </p:sp>
    </p:spTree>
    <p:extLst>
      <p:ext uri="{BB962C8B-B14F-4D97-AF65-F5344CB8AC3E}">
        <p14:creationId xmlns:p14="http://schemas.microsoft.com/office/powerpoint/2010/main" val="23538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Safety &amp; Reward measures</a:t>
            </a:r>
          </a:p>
        </p:txBody>
      </p:sp>
      <p:sp>
        <p:nvSpPr>
          <p:cNvPr id="14" name="Content Placeholder 13"/>
          <p:cNvSpPr>
            <a:spLocks noGrp="1"/>
          </p:cNvSpPr>
          <p:nvPr>
            <p:ph idx="1"/>
          </p:nvPr>
        </p:nvSpPr>
        <p:spPr>
          <a:xfrm>
            <a:off x="1118897" y="1701800"/>
            <a:ext cx="10157354" cy="5003800"/>
          </a:xfrm>
        </p:spPr>
        <p:txBody>
          <a:bodyPr>
            <a:normAutofit/>
          </a:bodyPr>
          <a:lstStyle/>
          <a:p>
            <a:r>
              <a:rPr lang="en-US" dirty="0"/>
              <a:t>Agreement for a tutor: no harassment, no personal information, professional behavior, liability for misconduct</a:t>
            </a:r>
          </a:p>
          <a:p>
            <a:r>
              <a:rPr lang="en-US" dirty="0"/>
              <a:t>Waiver of legal responsibility for a college from a student side.</a:t>
            </a:r>
          </a:p>
          <a:p>
            <a:r>
              <a:rPr lang="en-US" dirty="0"/>
              <a:t>Record a session, extra psychological assessment if required.</a:t>
            </a:r>
          </a:p>
          <a:p>
            <a:r>
              <a:rPr lang="en-US" dirty="0"/>
              <a:t>Girl to girl, boy to boy rule if necessary (culturally, religiously).</a:t>
            </a:r>
          </a:p>
          <a:p>
            <a:r>
              <a:rPr lang="en-US" dirty="0"/>
              <a:t>Report a tutor -&gt; not efficient, abusive</a:t>
            </a:r>
          </a:p>
          <a:p>
            <a:r>
              <a:rPr lang="en-US" dirty="0"/>
              <a:t>Rate my tutor -&gt; rate your experience, give feedback, suggestions, ways to improve</a:t>
            </a:r>
          </a:p>
          <a:p>
            <a:r>
              <a:rPr lang="en-US" dirty="0"/>
              <a:t>More satisfied students with improved grades more hours of tutoring -&gt; financial reward, other benefits like job opportunities</a:t>
            </a:r>
          </a:p>
          <a:p>
            <a:r>
              <a:rPr lang="en-US" dirty="0"/>
              <a:t>College credit</a:t>
            </a:r>
          </a:p>
          <a:p>
            <a:pPr marL="0" indent="0">
              <a:buNone/>
            </a:pPr>
            <a:endParaRPr lang="en-US" dirty="0"/>
          </a:p>
        </p:txBody>
      </p:sp>
    </p:spTree>
    <p:extLst>
      <p:ext uri="{BB962C8B-B14F-4D97-AF65-F5344CB8AC3E}">
        <p14:creationId xmlns:p14="http://schemas.microsoft.com/office/powerpoint/2010/main" val="428394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 registration: Step 1</a:t>
            </a:r>
          </a:p>
        </p:txBody>
      </p:sp>
      <p:sp>
        <p:nvSpPr>
          <p:cNvPr id="79" name="Content Placeholder 13"/>
          <p:cNvSpPr>
            <a:spLocks noGrp="1"/>
          </p:cNvSpPr>
          <p:nvPr>
            <p:ph idx="1"/>
          </p:nvPr>
        </p:nvSpPr>
        <p:spPr>
          <a:xfrm>
            <a:off x="4516445" y="2673128"/>
            <a:ext cx="6551851" cy="3041872"/>
          </a:xfrm>
        </p:spPr>
        <p:txBody>
          <a:bodyPr>
            <a:normAutofit/>
          </a:bodyPr>
          <a:lstStyle/>
          <a:p>
            <a:pPr marL="0" indent="0">
              <a:buNone/>
            </a:pPr>
            <a:r>
              <a:rPr lang="en-US" dirty="0"/>
              <a:t>Student signs-in as a tutor with his college ID. The app connects to the server and pulls out his transcript with grades. Program will only allow a student to tutor a course that he got “A” in. It will either hide or disable all the other courses.</a:t>
            </a:r>
          </a:p>
        </p:txBody>
      </p:sp>
      <p:sp>
        <p:nvSpPr>
          <p:cNvPr id="2" name="TextBox 1"/>
          <p:cNvSpPr txBox="1"/>
          <p:nvPr/>
        </p:nvSpPr>
        <p:spPr>
          <a:xfrm>
            <a:off x="762000" y="1828800"/>
            <a:ext cx="681084" cy="369332"/>
          </a:xfrm>
          <a:prstGeom prst="rect">
            <a:avLst/>
          </a:prstGeom>
          <a:noFill/>
        </p:spPr>
        <p:txBody>
          <a:bodyPr wrap="none" rtlCol="0">
            <a:spAutoFit/>
          </a:bodyPr>
          <a:lstStyle/>
          <a:p>
            <a:r>
              <a:rPr lang="en-US" dirty="0"/>
              <a:t>Tutor</a:t>
            </a:r>
          </a:p>
        </p:txBody>
      </p:sp>
      <p:sp>
        <p:nvSpPr>
          <p:cNvPr id="5" name="Rounded Rectangle 4"/>
          <p:cNvSpPr/>
          <p:nvPr/>
        </p:nvSpPr>
        <p:spPr>
          <a:xfrm>
            <a:off x="634899" y="2597426"/>
            <a:ext cx="23101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1381" y="2655715"/>
            <a:ext cx="1238929" cy="646331"/>
          </a:xfrm>
          <a:prstGeom prst="rect">
            <a:avLst/>
          </a:prstGeom>
          <a:noFill/>
        </p:spPr>
        <p:txBody>
          <a:bodyPr wrap="none" rtlCol="0">
            <a:spAutoFit/>
          </a:bodyPr>
          <a:lstStyle/>
          <a:p>
            <a:r>
              <a:rPr lang="en-US" dirty="0"/>
              <a:t>Enter your</a:t>
            </a:r>
          </a:p>
          <a:p>
            <a:r>
              <a:rPr lang="en-US" dirty="0"/>
              <a:t>Student ID:</a:t>
            </a:r>
          </a:p>
        </p:txBody>
      </p:sp>
      <p:cxnSp>
        <p:nvCxnSpPr>
          <p:cNvPr id="8" name="Straight Connector 7"/>
          <p:cNvCxnSpPr/>
          <p:nvPr/>
        </p:nvCxnSpPr>
        <p:spPr>
          <a:xfrm>
            <a:off x="634899" y="3486711"/>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4899" y="40273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98043" y="3544999"/>
            <a:ext cx="1208985" cy="369332"/>
          </a:xfrm>
          <a:prstGeom prst="rect">
            <a:avLst/>
          </a:prstGeom>
          <a:noFill/>
        </p:spPr>
        <p:txBody>
          <a:bodyPr wrap="none" rtlCol="0">
            <a:spAutoFit/>
          </a:bodyPr>
          <a:lstStyle/>
          <a:p>
            <a:r>
              <a:rPr lang="en-US" dirty="0"/>
              <a:t>W1570808</a:t>
            </a:r>
          </a:p>
        </p:txBody>
      </p:sp>
      <p:cxnSp>
        <p:nvCxnSpPr>
          <p:cNvPr id="15" name="Straight Connector 14"/>
          <p:cNvCxnSpPr/>
          <p:nvPr/>
        </p:nvCxnSpPr>
        <p:spPr>
          <a:xfrm>
            <a:off x="634898" y="45607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4898" y="50941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4899" y="56275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899" y="60847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1298" y="4027314"/>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1100" y="4027314"/>
            <a:ext cx="1600199" cy="369332"/>
          </a:xfrm>
          <a:prstGeom prst="rect">
            <a:avLst/>
          </a:prstGeom>
          <a:noFill/>
        </p:spPr>
        <p:txBody>
          <a:bodyPr wrap="square" rtlCol="0">
            <a:spAutoFit/>
          </a:bodyPr>
          <a:lstStyle/>
          <a:p>
            <a:r>
              <a:rPr lang="en-US" dirty="0">
                <a:solidFill>
                  <a:schemeClr val="tx2"/>
                </a:solidFill>
              </a:rPr>
              <a:t>Math 400</a:t>
            </a:r>
          </a:p>
        </p:txBody>
      </p:sp>
      <p:sp>
        <p:nvSpPr>
          <p:cNvPr id="21" name="TextBox 20"/>
          <p:cNvSpPr txBox="1"/>
          <p:nvPr/>
        </p:nvSpPr>
        <p:spPr>
          <a:xfrm>
            <a:off x="711099" y="4632449"/>
            <a:ext cx="1600199" cy="369332"/>
          </a:xfrm>
          <a:prstGeom prst="rect">
            <a:avLst/>
          </a:prstGeom>
          <a:noFill/>
        </p:spPr>
        <p:txBody>
          <a:bodyPr wrap="square" rtlCol="0">
            <a:spAutoFit/>
          </a:bodyPr>
          <a:lstStyle/>
          <a:p>
            <a:r>
              <a:rPr lang="en-US" dirty="0">
                <a:solidFill>
                  <a:schemeClr val="tx2"/>
                </a:solidFill>
              </a:rPr>
              <a:t>Math 401</a:t>
            </a:r>
          </a:p>
        </p:txBody>
      </p:sp>
      <p:sp>
        <p:nvSpPr>
          <p:cNvPr id="22" name="TextBox 21"/>
          <p:cNvSpPr txBox="1"/>
          <p:nvPr/>
        </p:nvSpPr>
        <p:spPr>
          <a:xfrm>
            <a:off x="711099" y="5165848"/>
            <a:ext cx="1600199" cy="369332"/>
          </a:xfrm>
          <a:prstGeom prst="rect">
            <a:avLst/>
          </a:prstGeom>
          <a:noFill/>
        </p:spPr>
        <p:txBody>
          <a:bodyPr wrap="square" rtlCol="0">
            <a:spAutoFit/>
          </a:bodyPr>
          <a:lstStyle/>
          <a:p>
            <a:r>
              <a:rPr lang="en-US" i="1" dirty="0">
                <a:solidFill>
                  <a:schemeClr val="bg1">
                    <a:lumMod val="50000"/>
                  </a:schemeClr>
                </a:solidFill>
              </a:rPr>
              <a:t>Stats 300</a:t>
            </a:r>
          </a:p>
        </p:txBody>
      </p:sp>
      <p:sp>
        <p:nvSpPr>
          <p:cNvPr id="23" name="TextBox 22"/>
          <p:cNvSpPr txBox="1"/>
          <p:nvPr/>
        </p:nvSpPr>
        <p:spPr>
          <a:xfrm>
            <a:off x="711099" y="5623049"/>
            <a:ext cx="1600199" cy="369332"/>
          </a:xfrm>
          <a:prstGeom prst="rect">
            <a:avLst/>
          </a:prstGeom>
          <a:noFill/>
        </p:spPr>
        <p:txBody>
          <a:bodyPr wrap="square" rtlCol="0">
            <a:spAutoFit/>
          </a:bodyPr>
          <a:lstStyle/>
          <a:p>
            <a:r>
              <a:rPr lang="en-US" dirty="0">
                <a:solidFill>
                  <a:schemeClr val="tx2"/>
                </a:solidFill>
              </a:rPr>
              <a:t>CISP 310</a:t>
            </a:r>
          </a:p>
        </p:txBody>
      </p:sp>
      <p:sp>
        <p:nvSpPr>
          <p:cNvPr id="24" name="TextBox 23"/>
          <p:cNvSpPr txBox="1"/>
          <p:nvPr/>
        </p:nvSpPr>
        <p:spPr>
          <a:xfrm>
            <a:off x="2387498" y="4027314"/>
            <a:ext cx="457200" cy="369332"/>
          </a:xfrm>
          <a:prstGeom prst="rect">
            <a:avLst/>
          </a:prstGeom>
          <a:noFill/>
        </p:spPr>
        <p:txBody>
          <a:bodyPr wrap="square" rtlCol="0">
            <a:spAutoFit/>
          </a:bodyPr>
          <a:lstStyle/>
          <a:p>
            <a:r>
              <a:rPr lang="en-US" dirty="0">
                <a:solidFill>
                  <a:schemeClr val="tx2"/>
                </a:solidFill>
              </a:rPr>
              <a:t>A</a:t>
            </a:r>
          </a:p>
        </p:txBody>
      </p:sp>
      <p:sp>
        <p:nvSpPr>
          <p:cNvPr id="25" name="TextBox 24"/>
          <p:cNvSpPr txBox="1"/>
          <p:nvPr/>
        </p:nvSpPr>
        <p:spPr>
          <a:xfrm>
            <a:off x="2387498" y="4560714"/>
            <a:ext cx="457200" cy="369332"/>
          </a:xfrm>
          <a:prstGeom prst="rect">
            <a:avLst/>
          </a:prstGeom>
          <a:noFill/>
        </p:spPr>
        <p:txBody>
          <a:bodyPr wrap="square" rtlCol="0">
            <a:spAutoFit/>
          </a:bodyPr>
          <a:lstStyle/>
          <a:p>
            <a:r>
              <a:rPr lang="en-US" dirty="0">
                <a:solidFill>
                  <a:schemeClr val="tx2"/>
                </a:solidFill>
              </a:rPr>
              <a:t>A</a:t>
            </a:r>
          </a:p>
        </p:txBody>
      </p:sp>
      <p:sp>
        <p:nvSpPr>
          <p:cNvPr id="26" name="TextBox 25"/>
          <p:cNvSpPr txBox="1"/>
          <p:nvPr/>
        </p:nvSpPr>
        <p:spPr>
          <a:xfrm>
            <a:off x="2387498" y="5623049"/>
            <a:ext cx="457200" cy="369332"/>
          </a:xfrm>
          <a:prstGeom prst="rect">
            <a:avLst/>
          </a:prstGeom>
          <a:noFill/>
        </p:spPr>
        <p:txBody>
          <a:bodyPr wrap="square" rtlCol="0">
            <a:spAutoFit/>
          </a:bodyPr>
          <a:lstStyle/>
          <a:p>
            <a:r>
              <a:rPr lang="en-US" dirty="0">
                <a:solidFill>
                  <a:schemeClr val="tx2"/>
                </a:solidFill>
              </a:rPr>
              <a:t>A</a:t>
            </a:r>
          </a:p>
        </p:txBody>
      </p:sp>
      <p:sp>
        <p:nvSpPr>
          <p:cNvPr id="27" name="TextBox 26"/>
          <p:cNvSpPr txBox="1"/>
          <p:nvPr/>
        </p:nvSpPr>
        <p:spPr>
          <a:xfrm>
            <a:off x="2387498" y="5094114"/>
            <a:ext cx="457200" cy="369332"/>
          </a:xfrm>
          <a:prstGeom prst="rect">
            <a:avLst/>
          </a:prstGeom>
          <a:noFill/>
        </p:spPr>
        <p:txBody>
          <a:bodyPr wrap="square" rtlCol="0">
            <a:spAutoFit/>
          </a:bodyPr>
          <a:lstStyle/>
          <a:p>
            <a:r>
              <a:rPr lang="en-US" i="1" dirty="0">
                <a:solidFill>
                  <a:schemeClr val="bg1">
                    <a:lumMod val="50000"/>
                  </a:schemeClr>
                </a:solidFill>
              </a:rPr>
              <a:t>C</a:t>
            </a:r>
          </a:p>
        </p:txBody>
      </p:sp>
      <p:sp>
        <p:nvSpPr>
          <p:cNvPr id="28" name="Oval 27"/>
          <p:cNvSpPr/>
          <p:nvPr/>
        </p:nvSpPr>
        <p:spPr>
          <a:xfrm>
            <a:off x="1649601" y="617882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19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 registration: Step 2</a:t>
            </a:r>
          </a:p>
        </p:txBody>
      </p:sp>
      <p:sp>
        <p:nvSpPr>
          <p:cNvPr id="105" name="Content Placeholder 13"/>
          <p:cNvSpPr>
            <a:spLocks noGrp="1"/>
          </p:cNvSpPr>
          <p:nvPr>
            <p:ph idx="1"/>
          </p:nvPr>
        </p:nvSpPr>
        <p:spPr>
          <a:xfrm>
            <a:off x="7643495" y="2610224"/>
            <a:ext cx="4185986" cy="1907275"/>
          </a:xfrm>
        </p:spPr>
        <p:txBody>
          <a:bodyPr>
            <a:normAutofit/>
          </a:bodyPr>
          <a:lstStyle/>
          <a:p>
            <a:pPr marL="0" indent="0">
              <a:buNone/>
            </a:pPr>
            <a:r>
              <a:rPr lang="en-US" dirty="0"/>
              <a:t>Student selects courses he’s willing to tutor and the time he’s usually available on is on campus</a:t>
            </a:r>
          </a:p>
        </p:txBody>
      </p:sp>
      <p:sp>
        <p:nvSpPr>
          <p:cNvPr id="29" name="Rounded Rectangle 28"/>
          <p:cNvSpPr/>
          <p:nvPr/>
        </p:nvSpPr>
        <p:spPr>
          <a:xfrm>
            <a:off x="609601" y="2606522"/>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09904" y="2758922"/>
            <a:ext cx="1574983" cy="369332"/>
          </a:xfrm>
          <a:prstGeom prst="rect">
            <a:avLst/>
          </a:prstGeom>
          <a:noFill/>
        </p:spPr>
        <p:txBody>
          <a:bodyPr wrap="none" rtlCol="0">
            <a:spAutoFit/>
          </a:bodyPr>
          <a:lstStyle/>
          <a:p>
            <a:r>
              <a:rPr lang="en-US" dirty="0"/>
              <a:t>Select courses:</a:t>
            </a:r>
          </a:p>
        </p:txBody>
      </p:sp>
      <p:cxnSp>
        <p:nvCxnSpPr>
          <p:cNvPr id="31" name="Straight Connector 30"/>
          <p:cNvCxnSpPr/>
          <p:nvPr/>
        </p:nvCxnSpPr>
        <p:spPr>
          <a:xfrm>
            <a:off x="609601" y="3495807"/>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9601" y="403641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0101" y="3547834"/>
            <a:ext cx="1208985" cy="369332"/>
          </a:xfrm>
          <a:prstGeom prst="rect">
            <a:avLst/>
          </a:prstGeom>
          <a:noFill/>
        </p:spPr>
        <p:txBody>
          <a:bodyPr wrap="none" rtlCol="0">
            <a:spAutoFit/>
          </a:bodyPr>
          <a:lstStyle/>
          <a:p>
            <a:r>
              <a:rPr lang="en-US" dirty="0"/>
              <a:t>W1570808</a:t>
            </a:r>
          </a:p>
        </p:txBody>
      </p:sp>
      <p:cxnSp>
        <p:nvCxnSpPr>
          <p:cNvPr id="38" name="Straight Connector 37"/>
          <p:cNvCxnSpPr/>
          <p:nvPr/>
        </p:nvCxnSpPr>
        <p:spPr>
          <a:xfrm>
            <a:off x="2286000" y="4036410"/>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2" y="4036410"/>
            <a:ext cx="1600199" cy="369332"/>
          </a:xfrm>
          <a:prstGeom prst="rect">
            <a:avLst/>
          </a:prstGeom>
          <a:noFill/>
        </p:spPr>
        <p:txBody>
          <a:bodyPr wrap="square" rtlCol="0">
            <a:spAutoFit/>
          </a:bodyPr>
          <a:lstStyle/>
          <a:p>
            <a:r>
              <a:rPr lang="en-US" dirty="0">
                <a:solidFill>
                  <a:schemeClr val="tx2"/>
                </a:solidFill>
              </a:rPr>
              <a:t>Math 400</a:t>
            </a:r>
          </a:p>
        </p:txBody>
      </p:sp>
      <p:sp>
        <p:nvSpPr>
          <p:cNvPr id="40" name="TextBox 39"/>
          <p:cNvSpPr txBox="1"/>
          <p:nvPr/>
        </p:nvSpPr>
        <p:spPr>
          <a:xfrm>
            <a:off x="685801" y="4641545"/>
            <a:ext cx="1600199" cy="369332"/>
          </a:xfrm>
          <a:prstGeom prst="rect">
            <a:avLst/>
          </a:prstGeom>
          <a:noFill/>
        </p:spPr>
        <p:txBody>
          <a:bodyPr wrap="square" rtlCol="0">
            <a:spAutoFit/>
          </a:bodyPr>
          <a:lstStyle/>
          <a:p>
            <a:r>
              <a:rPr lang="en-US" dirty="0">
                <a:solidFill>
                  <a:schemeClr val="tx2"/>
                </a:solidFill>
              </a:rPr>
              <a:t>Math 401</a:t>
            </a:r>
          </a:p>
        </p:txBody>
      </p:sp>
      <p:sp>
        <p:nvSpPr>
          <p:cNvPr id="41" name="TextBox 40"/>
          <p:cNvSpPr txBox="1"/>
          <p:nvPr/>
        </p:nvSpPr>
        <p:spPr>
          <a:xfrm>
            <a:off x="685801" y="5174944"/>
            <a:ext cx="1600199" cy="369332"/>
          </a:xfrm>
          <a:prstGeom prst="rect">
            <a:avLst/>
          </a:prstGeom>
          <a:noFill/>
        </p:spPr>
        <p:txBody>
          <a:bodyPr wrap="square" rtlCol="0">
            <a:spAutoFit/>
          </a:bodyPr>
          <a:lstStyle/>
          <a:p>
            <a:r>
              <a:rPr lang="en-US" i="1" dirty="0">
                <a:solidFill>
                  <a:schemeClr val="bg1">
                    <a:lumMod val="50000"/>
                  </a:schemeClr>
                </a:solidFill>
              </a:rPr>
              <a:t>Stats 300</a:t>
            </a:r>
          </a:p>
        </p:txBody>
      </p:sp>
      <p:sp>
        <p:nvSpPr>
          <p:cNvPr id="42" name="TextBox 41"/>
          <p:cNvSpPr txBox="1"/>
          <p:nvPr/>
        </p:nvSpPr>
        <p:spPr>
          <a:xfrm>
            <a:off x="685801" y="5632145"/>
            <a:ext cx="1600199" cy="369332"/>
          </a:xfrm>
          <a:prstGeom prst="rect">
            <a:avLst/>
          </a:prstGeom>
          <a:noFill/>
        </p:spPr>
        <p:txBody>
          <a:bodyPr wrap="square" rtlCol="0">
            <a:spAutoFit/>
          </a:bodyPr>
          <a:lstStyle/>
          <a:p>
            <a:r>
              <a:rPr lang="en-US" dirty="0">
                <a:solidFill>
                  <a:schemeClr val="tx2"/>
                </a:solidFill>
              </a:rPr>
              <a:t>CISP 310</a:t>
            </a:r>
          </a:p>
        </p:txBody>
      </p:sp>
      <p:sp>
        <p:nvSpPr>
          <p:cNvPr id="43" name="TextBox 42"/>
          <p:cNvSpPr txBox="1"/>
          <p:nvPr/>
        </p:nvSpPr>
        <p:spPr>
          <a:xfrm>
            <a:off x="2362200" y="4036410"/>
            <a:ext cx="457200" cy="369332"/>
          </a:xfrm>
          <a:prstGeom prst="rect">
            <a:avLst/>
          </a:prstGeom>
          <a:noFill/>
        </p:spPr>
        <p:txBody>
          <a:bodyPr wrap="square" rtlCol="0">
            <a:spAutoFit/>
          </a:bodyPr>
          <a:lstStyle/>
          <a:p>
            <a:r>
              <a:rPr lang="en-US" dirty="0">
                <a:solidFill>
                  <a:schemeClr val="tx2"/>
                </a:solidFill>
              </a:rPr>
              <a:t>A</a:t>
            </a:r>
          </a:p>
        </p:txBody>
      </p:sp>
      <p:sp>
        <p:nvSpPr>
          <p:cNvPr id="44" name="TextBox 43"/>
          <p:cNvSpPr txBox="1"/>
          <p:nvPr/>
        </p:nvSpPr>
        <p:spPr>
          <a:xfrm>
            <a:off x="2362200" y="4569810"/>
            <a:ext cx="457200" cy="369332"/>
          </a:xfrm>
          <a:prstGeom prst="rect">
            <a:avLst/>
          </a:prstGeom>
          <a:noFill/>
        </p:spPr>
        <p:txBody>
          <a:bodyPr wrap="square" rtlCol="0">
            <a:spAutoFit/>
          </a:bodyPr>
          <a:lstStyle/>
          <a:p>
            <a:r>
              <a:rPr lang="en-US" dirty="0">
                <a:solidFill>
                  <a:schemeClr val="tx2"/>
                </a:solidFill>
              </a:rPr>
              <a:t>A</a:t>
            </a:r>
          </a:p>
        </p:txBody>
      </p:sp>
      <p:sp>
        <p:nvSpPr>
          <p:cNvPr id="45" name="TextBox 44"/>
          <p:cNvSpPr txBox="1"/>
          <p:nvPr/>
        </p:nvSpPr>
        <p:spPr>
          <a:xfrm>
            <a:off x="2362200" y="5632145"/>
            <a:ext cx="457200" cy="369332"/>
          </a:xfrm>
          <a:prstGeom prst="rect">
            <a:avLst/>
          </a:prstGeom>
          <a:noFill/>
        </p:spPr>
        <p:txBody>
          <a:bodyPr wrap="square" rtlCol="0">
            <a:spAutoFit/>
          </a:bodyPr>
          <a:lstStyle/>
          <a:p>
            <a:r>
              <a:rPr lang="en-US" dirty="0">
                <a:solidFill>
                  <a:schemeClr val="tx2"/>
                </a:solidFill>
              </a:rPr>
              <a:t>A</a:t>
            </a:r>
          </a:p>
        </p:txBody>
      </p:sp>
      <p:sp>
        <p:nvSpPr>
          <p:cNvPr id="47" name="Oval 46"/>
          <p:cNvSpPr/>
          <p:nvPr/>
        </p:nvSpPr>
        <p:spPr>
          <a:xfrm>
            <a:off x="1929103" y="61879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2919704" y="3496818"/>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9601" y="45877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09601" y="51211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09601" y="56545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09601" y="610651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95903" y="4049857"/>
            <a:ext cx="304892" cy="369332"/>
          </a:xfrm>
          <a:prstGeom prst="rect">
            <a:avLst/>
          </a:prstGeom>
          <a:noFill/>
        </p:spPr>
        <p:txBody>
          <a:bodyPr wrap="none" rtlCol="0">
            <a:spAutoFit/>
          </a:bodyPr>
          <a:lstStyle/>
          <a:p>
            <a:r>
              <a:rPr lang="en-US" dirty="0">
                <a:solidFill>
                  <a:schemeClr val="tx2"/>
                </a:solidFill>
              </a:rPr>
              <a:t>X</a:t>
            </a:r>
          </a:p>
        </p:txBody>
      </p:sp>
      <p:sp>
        <p:nvSpPr>
          <p:cNvPr id="68" name="TextBox 67"/>
          <p:cNvSpPr txBox="1"/>
          <p:nvPr/>
        </p:nvSpPr>
        <p:spPr>
          <a:xfrm>
            <a:off x="3004685" y="5650057"/>
            <a:ext cx="304892" cy="369332"/>
          </a:xfrm>
          <a:prstGeom prst="rect">
            <a:avLst/>
          </a:prstGeom>
          <a:noFill/>
        </p:spPr>
        <p:txBody>
          <a:bodyPr wrap="none" rtlCol="0">
            <a:spAutoFit/>
          </a:bodyPr>
          <a:lstStyle/>
          <a:p>
            <a:r>
              <a:rPr lang="en-US" dirty="0">
                <a:solidFill>
                  <a:schemeClr val="tx2"/>
                </a:solidFill>
              </a:rPr>
              <a:t>X</a:t>
            </a:r>
          </a:p>
        </p:txBody>
      </p:sp>
      <p:sp>
        <p:nvSpPr>
          <p:cNvPr id="69" name="Rounded Rectangle 68"/>
          <p:cNvSpPr/>
          <p:nvPr/>
        </p:nvSpPr>
        <p:spPr>
          <a:xfrm>
            <a:off x="4419601" y="2590800"/>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691336" y="2743200"/>
            <a:ext cx="1462260" cy="369332"/>
          </a:xfrm>
          <a:prstGeom prst="rect">
            <a:avLst/>
          </a:prstGeom>
          <a:noFill/>
        </p:spPr>
        <p:txBody>
          <a:bodyPr wrap="none" rtlCol="0">
            <a:spAutoFit/>
          </a:bodyPr>
          <a:lstStyle/>
          <a:p>
            <a:r>
              <a:rPr lang="en-US" dirty="0"/>
              <a:t>Select timing:</a:t>
            </a:r>
          </a:p>
        </p:txBody>
      </p:sp>
      <p:cxnSp>
        <p:nvCxnSpPr>
          <p:cNvPr id="71" name="Straight Connector 70"/>
          <p:cNvCxnSpPr/>
          <p:nvPr/>
        </p:nvCxnSpPr>
        <p:spPr>
          <a:xfrm>
            <a:off x="4419601" y="3480085"/>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419601" y="4020688"/>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501778" y="3538373"/>
            <a:ext cx="625492" cy="369332"/>
          </a:xfrm>
          <a:prstGeom prst="rect">
            <a:avLst/>
          </a:prstGeom>
          <a:noFill/>
        </p:spPr>
        <p:txBody>
          <a:bodyPr wrap="none" rtlCol="0">
            <a:spAutoFit/>
          </a:bodyPr>
          <a:lstStyle/>
          <a:p>
            <a:r>
              <a:rPr lang="en-US" dirty="0">
                <a:solidFill>
                  <a:schemeClr val="tx2"/>
                </a:solidFill>
              </a:rPr>
              <a:t>Mon</a:t>
            </a:r>
          </a:p>
        </p:txBody>
      </p:sp>
      <p:cxnSp>
        <p:nvCxnSpPr>
          <p:cNvPr id="74" name="Straight Connector 73"/>
          <p:cNvCxnSpPr/>
          <p:nvPr/>
        </p:nvCxnSpPr>
        <p:spPr>
          <a:xfrm>
            <a:off x="5586703" y="3480086"/>
            <a:ext cx="0" cy="25980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495509" y="4046835"/>
            <a:ext cx="862303" cy="369332"/>
          </a:xfrm>
          <a:prstGeom prst="rect">
            <a:avLst/>
          </a:prstGeom>
          <a:noFill/>
        </p:spPr>
        <p:txBody>
          <a:bodyPr wrap="square" rtlCol="0">
            <a:spAutoFit/>
          </a:bodyPr>
          <a:lstStyle/>
          <a:p>
            <a:r>
              <a:rPr lang="en-US" dirty="0">
                <a:solidFill>
                  <a:schemeClr val="tx2"/>
                </a:solidFill>
              </a:rPr>
              <a:t>Tue</a:t>
            </a:r>
          </a:p>
        </p:txBody>
      </p:sp>
      <p:sp>
        <p:nvSpPr>
          <p:cNvPr id="76" name="TextBox 75"/>
          <p:cNvSpPr txBox="1"/>
          <p:nvPr/>
        </p:nvSpPr>
        <p:spPr>
          <a:xfrm>
            <a:off x="4503185" y="4625822"/>
            <a:ext cx="931119" cy="369332"/>
          </a:xfrm>
          <a:prstGeom prst="rect">
            <a:avLst/>
          </a:prstGeom>
          <a:noFill/>
        </p:spPr>
        <p:txBody>
          <a:bodyPr wrap="square" rtlCol="0">
            <a:spAutoFit/>
          </a:bodyPr>
          <a:lstStyle/>
          <a:p>
            <a:r>
              <a:rPr lang="en-US" dirty="0">
                <a:solidFill>
                  <a:schemeClr val="tx2"/>
                </a:solidFill>
              </a:rPr>
              <a:t>Wed</a:t>
            </a:r>
          </a:p>
        </p:txBody>
      </p:sp>
      <p:sp>
        <p:nvSpPr>
          <p:cNvPr id="77" name="TextBox 76"/>
          <p:cNvSpPr txBox="1"/>
          <p:nvPr/>
        </p:nvSpPr>
        <p:spPr>
          <a:xfrm>
            <a:off x="4492625" y="5159222"/>
            <a:ext cx="862303" cy="369332"/>
          </a:xfrm>
          <a:prstGeom prst="rect">
            <a:avLst/>
          </a:prstGeom>
          <a:noFill/>
        </p:spPr>
        <p:txBody>
          <a:bodyPr wrap="square" rtlCol="0">
            <a:spAutoFit/>
          </a:bodyPr>
          <a:lstStyle/>
          <a:p>
            <a:r>
              <a:rPr lang="en-US" dirty="0">
                <a:solidFill>
                  <a:schemeClr val="tx2"/>
                </a:solidFill>
              </a:rPr>
              <a:t>Thu</a:t>
            </a:r>
          </a:p>
        </p:txBody>
      </p:sp>
      <p:sp>
        <p:nvSpPr>
          <p:cNvPr id="78" name="TextBox 77"/>
          <p:cNvSpPr txBox="1"/>
          <p:nvPr/>
        </p:nvSpPr>
        <p:spPr>
          <a:xfrm>
            <a:off x="4497471" y="5611209"/>
            <a:ext cx="709903" cy="369332"/>
          </a:xfrm>
          <a:prstGeom prst="rect">
            <a:avLst/>
          </a:prstGeom>
          <a:noFill/>
        </p:spPr>
        <p:txBody>
          <a:bodyPr wrap="square" rtlCol="0">
            <a:spAutoFit/>
          </a:bodyPr>
          <a:lstStyle/>
          <a:p>
            <a:r>
              <a:rPr lang="en-US" dirty="0">
                <a:solidFill>
                  <a:schemeClr val="tx2"/>
                </a:solidFill>
              </a:rPr>
              <a:t>Fri</a:t>
            </a:r>
          </a:p>
        </p:txBody>
      </p:sp>
      <p:sp>
        <p:nvSpPr>
          <p:cNvPr id="83" name="Oval 82"/>
          <p:cNvSpPr/>
          <p:nvPr/>
        </p:nvSpPr>
        <p:spPr>
          <a:xfrm>
            <a:off x="5739103" y="6172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6729704" y="3481096"/>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19601" y="457200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419601" y="510540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19601" y="563880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19601" y="6090788"/>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814685" y="3500735"/>
            <a:ext cx="304892" cy="369332"/>
          </a:xfrm>
          <a:prstGeom prst="rect">
            <a:avLst/>
          </a:prstGeom>
          <a:noFill/>
        </p:spPr>
        <p:txBody>
          <a:bodyPr wrap="none" rtlCol="0">
            <a:spAutoFit/>
          </a:bodyPr>
          <a:lstStyle/>
          <a:p>
            <a:r>
              <a:rPr lang="en-US" dirty="0">
                <a:solidFill>
                  <a:schemeClr val="tx2"/>
                </a:solidFill>
              </a:rPr>
              <a:t>X</a:t>
            </a:r>
          </a:p>
        </p:txBody>
      </p:sp>
      <p:sp>
        <p:nvSpPr>
          <p:cNvPr id="90" name="TextBox 89"/>
          <p:cNvSpPr txBox="1"/>
          <p:nvPr/>
        </p:nvSpPr>
        <p:spPr>
          <a:xfrm>
            <a:off x="6785292" y="5159221"/>
            <a:ext cx="304892" cy="369332"/>
          </a:xfrm>
          <a:prstGeom prst="rect">
            <a:avLst/>
          </a:prstGeom>
          <a:noFill/>
        </p:spPr>
        <p:txBody>
          <a:bodyPr wrap="none" rtlCol="0">
            <a:spAutoFit/>
          </a:bodyPr>
          <a:lstStyle/>
          <a:p>
            <a:r>
              <a:rPr lang="en-US" dirty="0">
                <a:solidFill>
                  <a:schemeClr val="tx2"/>
                </a:solidFill>
              </a:rPr>
              <a:t>X</a:t>
            </a:r>
          </a:p>
        </p:txBody>
      </p:sp>
      <p:sp>
        <p:nvSpPr>
          <p:cNvPr id="92" name="TextBox 91"/>
          <p:cNvSpPr txBox="1"/>
          <p:nvPr/>
        </p:nvSpPr>
        <p:spPr>
          <a:xfrm>
            <a:off x="5662904" y="3505201"/>
            <a:ext cx="970137" cy="307777"/>
          </a:xfrm>
          <a:prstGeom prst="rect">
            <a:avLst/>
          </a:prstGeom>
          <a:noFill/>
        </p:spPr>
        <p:txBody>
          <a:bodyPr wrap="none" rtlCol="0">
            <a:spAutoFit/>
          </a:bodyPr>
          <a:lstStyle/>
          <a:p>
            <a:r>
              <a:rPr lang="en-US" sz="1400" dirty="0">
                <a:solidFill>
                  <a:schemeClr val="tx2"/>
                </a:solidFill>
              </a:rPr>
              <a:t>1000-1030</a:t>
            </a:r>
          </a:p>
        </p:txBody>
      </p:sp>
      <p:sp>
        <p:nvSpPr>
          <p:cNvPr id="93" name="TextBox 92"/>
          <p:cNvSpPr txBox="1"/>
          <p:nvPr/>
        </p:nvSpPr>
        <p:spPr>
          <a:xfrm>
            <a:off x="5662013" y="3735290"/>
            <a:ext cx="970137" cy="307777"/>
          </a:xfrm>
          <a:prstGeom prst="rect">
            <a:avLst/>
          </a:prstGeom>
          <a:noFill/>
        </p:spPr>
        <p:txBody>
          <a:bodyPr wrap="none" rtlCol="0">
            <a:spAutoFit/>
          </a:bodyPr>
          <a:lstStyle/>
          <a:p>
            <a:r>
              <a:rPr lang="en-US" sz="1400" dirty="0">
                <a:solidFill>
                  <a:schemeClr val="tx2"/>
                </a:solidFill>
              </a:rPr>
              <a:t>1500-1530</a:t>
            </a:r>
          </a:p>
        </p:txBody>
      </p:sp>
      <p:sp>
        <p:nvSpPr>
          <p:cNvPr id="94" name="TextBox 93"/>
          <p:cNvSpPr txBox="1"/>
          <p:nvPr/>
        </p:nvSpPr>
        <p:spPr>
          <a:xfrm>
            <a:off x="5690637" y="4038601"/>
            <a:ext cx="970137" cy="307777"/>
          </a:xfrm>
          <a:prstGeom prst="rect">
            <a:avLst/>
          </a:prstGeom>
          <a:noFill/>
        </p:spPr>
        <p:txBody>
          <a:bodyPr wrap="none" rtlCol="0">
            <a:spAutoFit/>
          </a:bodyPr>
          <a:lstStyle/>
          <a:p>
            <a:r>
              <a:rPr lang="en-US" sz="1400" dirty="0">
                <a:solidFill>
                  <a:schemeClr val="tx2"/>
                </a:solidFill>
              </a:rPr>
              <a:t>1000-1030</a:t>
            </a:r>
          </a:p>
        </p:txBody>
      </p:sp>
      <p:sp>
        <p:nvSpPr>
          <p:cNvPr id="95" name="TextBox 94"/>
          <p:cNvSpPr txBox="1"/>
          <p:nvPr/>
        </p:nvSpPr>
        <p:spPr>
          <a:xfrm>
            <a:off x="5681855" y="4264224"/>
            <a:ext cx="970137" cy="307777"/>
          </a:xfrm>
          <a:prstGeom prst="rect">
            <a:avLst/>
          </a:prstGeom>
          <a:noFill/>
        </p:spPr>
        <p:txBody>
          <a:bodyPr wrap="none" rtlCol="0">
            <a:spAutoFit/>
          </a:bodyPr>
          <a:lstStyle/>
          <a:p>
            <a:r>
              <a:rPr lang="en-US" sz="1400" dirty="0">
                <a:solidFill>
                  <a:schemeClr val="tx2"/>
                </a:solidFill>
              </a:rPr>
              <a:t>1500-1530</a:t>
            </a:r>
          </a:p>
        </p:txBody>
      </p:sp>
      <p:sp>
        <p:nvSpPr>
          <p:cNvPr id="96" name="TextBox 95"/>
          <p:cNvSpPr txBox="1"/>
          <p:nvPr/>
        </p:nvSpPr>
        <p:spPr>
          <a:xfrm>
            <a:off x="5662904" y="3505201"/>
            <a:ext cx="970137" cy="307777"/>
          </a:xfrm>
          <a:prstGeom prst="rect">
            <a:avLst/>
          </a:prstGeom>
          <a:noFill/>
        </p:spPr>
        <p:txBody>
          <a:bodyPr wrap="none" rtlCol="0">
            <a:spAutoFit/>
          </a:bodyPr>
          <a:lstStyle/>
          <a:p>
            <a:r>
              <a:rPr lang="en-US" sz="1400" dirty="0">
                <a:solidFill>
                  <a:schemeClr val="tx2"/>
                </a:solidFill>
              </a:rPr>
              <a:t>1000-1030</a:t>
            </a:r>
          </a:p>
        </p:txBody>
      </p:sp>
      <p:sp>
        <p:nvSpPr>
          <p:cNvPr id="98" name="TextBox 97"/>
          <p:cNvSpPr txBox="1"/>
          <p:nvPr/>
        </p:nvSpPr>
        <p:spPr>
          <a:xfrm>
            <a:off x="5662904" y="4572001"/>
            <a:ext cx="970137" cy="307777"/>
          </a:xfrm>
          <a:prstGeom prst="rect">
            <a:avLst/>
          </a:prstGeom>
          <a:noFill/>
        </p:spPr>
        <p:txBody>
          <a:bodyPr wrap="none" rtlCol="0">
            <a:spAutoFit/>
          </a:bodyPr>
          <a:lstStyle/>
          <a:p>
            <a:r>
              <a:rPr lang="en-US" sz="1400" dirty="0">
                <a:solidFill>
                  <a:schemeClr val="tx2"/>
                </a:solidFill>
              </a:rPr>
              <a:t>1000-1030</a:t>
            </a:r>
          </a:p>
        </p:txBody>
      </p:sp>
      <p:sp>
        <p:nvSpPr>
          <p:cNvPr id="99" name="TextBox 98"/>
          <p:cNvSpPr txBox="1"/>
          <p:nvPr/>
        </p:nvSpPr>
        <p:spPr>
          <a:xfrm>
            <a:off x="5662904" y="4797624"/>
            <a:ext cx="970137" cy="307777"/>
          </a:xfrm>
          <a:prstGeom prst="rect">
            <a:avLst/>
          </a:prstGeom>
          <a:noFill/>
        </p:spPr>
        <p:txBody>
          <a:bodyPr wrap="none" rtlCol="0">
            <a:spAutoFit/>
          </a:bodyPr>
          <a:lstStyle/>
          <a:p>
            <a:r>
              <a:rPr lang="en-US" sz="1400" dirty="0">
                <a:solidFill>
                  <a:schemeClr val="tx2"/>
                </a:solidFill>
              </a:rPr>
              <a:t>1500-1530</a:t>
            </a:r>
          </a:p>
        </p:txBody>
      </p:sp>
      <p:sp>
        <p:nvSpPr>
          <p:cNvPr id="100" name="TextBox 99"/>
          <p:cNvSpPr txBox="1"/>
          <p:nvPr/>
        </p:nvSpPr>
        <p:spPr>
          <a:xfrm>
            <a:off x="5662904" y="5105401"/>
            <a:ext cx="970137" cy="307777"/>
          </a:xfrm>
          <a:prstGeom prst="rect">
            <a:avLst/>
          </a:prstGeom>
          <a:noFill/>
        </p:spPr>
        <p:txBody>
          <a:bodyPr wrap="none" rtlCol="0">
            <a:spAutoFit/>
          </a:bodyPr>
          <a:lstStyle/>
          <a:p>
            <a:r>
              <a:rPr lang="en-US" sz="1400" dirty="0">
                <a:solidFill>
                  <a:schemeClr val="tx2"/>
                </a:solidFill>
              </a:rPr>
              <a:t>1000-1030</a:t>
            </a:r>
          </a:p>
        </p:txBody>
      </p:sp>
      <p:sp>
        <p:nvSpPr>
          <p:cNvPr id="101" name="TextBox 100"/>
          <p:cNvSpPr txBox="1"/>
          <p:nvPr/>
        </p:nvSpPr>
        <p:spPr>
          <a:xfrm>
            <a:off x="5662904" y="5331024"/>
            <a:ext cx="970137" cy="307777"/>
          </a:xfrm>
          <a:prstGeom prst="rect">
            <a:avLst/>
          </a:prstGeom>
          <a:noFill/>
        </p:spPr>
        <p:txBody>
          <a:bodyPr wrap="none" rtlCol="0">
            <a:spAutoFit/>
          </a:bodyPr>
          <a:lstStyle/>
          <a:p>
            <a:r>
              <a:rPr lang="en-US" sz="1400" dirty="0">
                <a:solidFill>
                  <a:schemeClr val="tx2"/>
                </a:solidFill>
              </a:rPr>
              <a:t>1500-1530</a:t>
            </a:r>
          </a:p>
        </p:txBody>
      </p:sp>
      <p:sp>
        <p:nvSpPr>
          <p:cNvPr id="102" name="TextBox 101"/>
          <p:cNvSpPr txBox="1"/>
          <p:nvPr/>
        </p:nvSpPr>
        <p:spPr>
          <a:xfrm>
            <a:off x="5629759" y="5609325"/>
            <a:ext cx="970137" cy="307777"/>
          </a:xfrm>
          <a:prstGeom prst="rect">
            <a:avLst/>
          </a:prstGeom>
          <a:noFill/>
        </p:spPr>
        <p:txBody>
          <a:bodyPr wrap="none" rtlCol="0">
            <a:spAutoFit/>
          </a:bodyPr>
          <a:lstStyle/>
          <a:p>
            <a:r>
              <a:rPr lang="en-US" sz="1400" dirty="0">
                <a:solidFill>
                  <a:schemeClr val="tx2"/>
                </a:solidFill>
              </a:rPr>
              <a:t>1000-1030</a:t>
            </a:r>
          </a:p>
        </p:txBody>
      </p:sp>
      <p:sp>
        <p:nvSpPr>
          <p:cNvPr id="103" name="TextBox 102"/>
          <p:cNvSpPr txBox="1"/>
          <p:nvPr/>
        </p:nvSpPr>
        <p:spPr>
          <a:xfrm>
            <a:off x="5666534" y="5834948"/>
            <a:ext cx="970137" cy="307777"/>
          </a:xfrm>
          <a:prstGeom prst="rect">
            <a:avLst/>
          </a:prstGeom>
          <a:noFill/>
        </p:spPr>
        <p:txBody>
          <a:bodyPr wrap="none" rtlCol="0">
            <a:spAutoFit/>
          </a:bodyPr>
          <a:lstStyle/>
          <a:p>
            <a:r>
              <a:rPr lang="en-US" sz="1400" dirty="0">
                <a:solidFill>
                  <a:schemeClr val="tx2"/>
                </a:solidFill>
              </a:rPr>
              <a:t>1500-1530</a:t>
            </a:r>
          </a:p>
        </p:txBody>
      </p:sp>
      <p:sp>
        <p:nvSpPr>
          <p:cNvPr id="104" name="Right Arrow 103"/>
          <p:cNvSpPr/>
          <p:nvPr/>
        </p:nvSpPr>
        <p:spPr>
          <a:xfrm>
            <a:off x="3648556" y="4569810"/>
            <a:ext cx="642746" cy="38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09904" y="2774644"/>
            <a:ext cx="1574983" cy="369332"/>
          </a:xfrm>
          <a:prstGeom prst="rect">
            <a:avLst/>
          </a:prstGeom>
          <a:noFill/>
        </p:spPr>
        <p:txBody>
          <a:bodyPr wrap="none" rtlCol="0">
            <a:spAutoFit/>
          </a:bodyPr>
          <a:lstStyle/>
          <a:p>
            <a:r>
              <a:rPr lang="en-US" dirty="0"/>
              <a:t>Select courses:</a:t>
            </a:r>
          </a:p>
        </p:txBody>
      </p:sp>
      <p:cxnSp>
        <p:nvCxnSpPr>
          <p:cNvPr id="58" name="Straight Connector 57"/>
          <p:cNvCxnSpPr/>
          <p:nvPr/>
        </p:nvCxnSpPr>
        <p:spPr>
          <a:xfrm>
            <a:off x="609601" y="3511529"/>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09601" y="405213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10101" y="3563556"/>
            <a:ext cx="1208985" cy="369332"/>
          </a:xfrm>
          <a:prstGeom prst="rect">
            <a:avLst/>
          </a:prstGeom>
          <a:noFill/>
        </p:spPr>
        <p:txBody>
          <a:bodyPr wrap="none" rtlCol="0">
            <a:spAutoFit/>
          </a:bodyPr>
          <a:lstStyle/>
          <a:p>
            <a:r>
              <a:rPr lang="en-US" dirty="0"/>
              <a:t>W1570808</a:t>
            </a:r>
          </a:p>
        </p:txBody>
      </p:sp>
      <p:cxnSp>
        <p:nvCxnSpPr>
          <p:cNvPr id="61" name="Straight Connector 60"/>
          <p:cNvCxnSpPr/>
          <p:nvPr/>
        </p:nvCxnSpPr>
        <p:spPr>
          <a:xfrm>
            <a:off x="2286000" y="4052132"/>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85802" y="4052132"/>
            <a:ext cx="1600199" cy="369332"/>
          </a:xfrm>
          <a:prstGeom prst="rect">
            <a:avLst/>
          </a:prstGeom>
          <a:noFill/>
        </p:spPr>
        <p:txBody>
          <a:bodyPr wrap="square" rtlCol="0">
            <a:spAutoFit/>
          </a:bodyPr>
          <a:lstStyle/>
          <a:p>
            <a:r>
              <a:rPr lang="en-US" dirty="0">
                <a:solidFill>
                  <a:schemeClr val="tx2"/>
                </a:solidFill>
              </a:rPr>
              <a:t>Math 400</a:t>
            </a:r>
          </a:p>
        </p:txBody>
      </p:sp>
      <p:sp>
        <p:nvSpPr>
          <p:cNvPr id="79" name="TextBox 78"/>
          <p:cNvSpPr txBox="1"/>
          <p:nvPr/>
        </p:nvSpPr>
        <p:spPr>
          <a:xfrm>
            <a:off x="685801" y="4657267"/>
            <a:ext cx="1600199" cy="369332"/>
          </a:xfrm>
          <a:prstGeom prst="rect">
            <a:avLst/>
          </a:prstGeom>
          <a:noFill/>
        </p:spPr>
        <p:txBody>
          <a:bodyPr wrap="square" rtlCol="0">
            <a:spAutoFit/>
          </a:bodyPr>
          <a:lstStyle/>
          <a:p>
            <a:r>
              <a:rPr lang="en-US" dirty="0">
                <a:solidFill>
                  <a:schemeClr val="tx2"/>
                </a:solidFill>
              </a:rPr>
              <a:t>Math 401</a:t>
            </a:r>
          </a:p>
        </p:txBody>
      </p:sp>
      <p:sp>
        <p:nvSpPr>
          <p:cNvPr id="80" name="TextBox 79"/>
          <p:cNvSpPr txBox="1"/>
          <p:nvPr/>
        </p:nvSpPr>
        <p:spPr>
          <a:xfrm>
            <a:off x="685801" y="5190666"/>
            <a:ext cx="1600199" cy="369332"/>
          </a:xfrm>
          <a:prstGeom prst="rect">
            <a:avLst/>
          </a:prstGeom>
          <a:noFill/>
        </p:spPr>
        <p:txBody>
          <a:bodyPr wrap="square" rtlCol="0">
            <a:spAutoFit/>
          </a:bodyPr>
          <a:lstStyle/>
          <a:p>
            <a:r>
              <a:rPr lang="en-US" i="1" dirty="0">
                <a:solidFill>
                  <a:schemeClr val="bg1">
                    <a:lumMod val="50000"/>
                  </a:schemeClr>
                </a:solidFill>
              </a:rPr>
              <a:t>Stats 300</a:t>
            </a:r>
          </a:p>
        </p:txBody>
      </p:sp>
      <p:sp>
        <p:nvSpPr>
          <p:cNvPr id="81" name="TextBox 80"/>
          <p:cNvSpPr txBox="1"/>
          <p:nvPr/>
        </p:nvSpPr>
        <p:spPr>
          <a:xfrm>
            <a:off x="685801" y="5647867"/>
            <a:ext cx="1600199" cy="369332"/>
          </a:xfrm>
          <a:prstGeom prst="rect">
            <a:avLst/>
          </a:prstGeom>
          <a:noFill/>
        </p:spPr>
        <p:txBody>
          <a:bodyPr wrap="square" rtlCol="0">
            <a:spAutoFit/>
          </a:bodyPr>
          <a:lstStyle/>
          <a:p>
            <a:r>
              <a:rPr lang="en-US" dirty="0">
                <a:solidFill>
                  <a:schemeClr val="tx2"/>
                </a:solidFill>
              </a:rPr>
              <a:t>CISP 310</a:t>
            </a:r>
          </a:p>
        </p:txBody>
      </p:sp>
      <p:sp>
        <p:nvSpPr>
          <p:cNvPr id="82" name="TextBox 81"/>
          <p:cNvSpPr txBox="1"/>
          <p:nvPr/>
        </p:nvSpPr>
        <p:spPr>
          <a:xfrm>
            <a:off x="2362200" y="4052132"/>
            <a:ext cx="457200" cy="369332"/>
          </a:xfrm>
          <a:prstGeom prst="rect">
            <a:avLst/>
          </a:prstGeom>
          <a:noFill/>
        </p:spPr>
        <p:txBody>
          <a:bodyPr wrap="square" rtlCol="0">
            <a:spAutoFit/>
          </a:bodyPr>
          <a:lstStyle/>
          <a:p>
            <a:r>
              <a:rPr lang="en-US" dirty="0">
                <a:solidFill>
                  <a:schemeClr val="tx2"/>
                </a:solidFill>
              </a:rPr>
              <a:t>A</a:t>
            </a:r>
          </a:p>
        </p:txBody>
      </p:sp>
      <p:sp>
        <p:nvSpPr>
          <p:cNvPr id="91" name="TextBox 90"/>
          <p:cNvSpPr txBox="1"/>
          <p:nvPr/>
        </p:nvSpPr>
        <p:spPr>
          <a:xfrm>
            <a:off x="2362200" y="4585532"/>
            <a:ext cx="457200" cy="369332"/>
          </a:xfrm>
          <a:prstGeom prst="rect">
            <a:avLst/>
          </a:prstGeom>
          <a:noFill/>
        </p:spPr>
        <p:txBody>
          <a:bodyPr wrap="square" rtlCol="0">
            <a:spAutoFit/>
          </a:bodyPr>
          <a:lstStyle/>
          <a:p>
            <a:r>
              <a:rPr lang="en-US" dirty="0">
                <a:solidFill>
                  <a:schemeClr val="tx2"/>
                </a:solidFill>
              </a:rPr>
              <a:t>A</a:t>
            </a:r>
          </a:p>
        </p:txBody>
      </p:sp>
      <p:sp>
        <p:nvSpPr>
          <p:cNvPr id="106" name="TextBox 105"/>
          <p:cNvSpPr txBox="1"/>
          <p:nvPr/>
        </p:nvSpPr>
        <p:spPr>
          <a:xfrm>
            <a:off x="2362200" y="5647867"/>
            <a:ext cx="457200" cy="369332"/>
          </a:xfrm>
          <a:prstGeom prst="rect">
            <a:avLst/>
          </a:prstGeom>
          <a:noFill/>
        </p:spPr>
        <p:txBody>
          <a:bodyPr wrap="square" rtlCol="0">
            <a:spAutoFit/>
          </a:bodyPr>
          <a:lstStyle/>
          <a:p>
            <a:r>
              <a:rPr lang="en-US" dirty="0">
                <a:solidFill>
                  <a:schemeClr val="tx2"/>
                </a:solidFill>
              </a:rPr>
              <a:t>A</a:t>
            </a:r>
          </a:p>
        </p:txBody>
      </p:sp>
      <p:sp>
        <p:nvSpPr>
          <p:cNvPr id="107" name="TextBox 106"/>
          <p:cNvSpPr txBox="1"/>
          <p:nvPr/>
        </p:nvSpPr>
        <p:spPr>
          <a:xfrm>
            <a:off x="2362200" y="5118932"/>
            <a:ext cx="457200" cy="369332"/>
          </a:xfrm>
          <a:prstGeom prst="rect">
            <a:avLst/>
          </a:prstGeom>
          <a:noFill/>
        </p:spPr>
        <p:txBody>
          <a:bodyPr wrap="square" rtlCol="0">
            <a:spAutoFit/>
          </a:bodyPr>
          <a:lstStyle/>
          <a:p>
            <a:r>
              <a:rPr lang="en-US" i="1" dirty="0">
                <a:solidFill>
                  <a:schemeClr val="bg1">
                    <a:lumMod val="50000"/>
                  </a:schemeClr>
                </a:solidFill>
              </a:rPr>
              <a:t>C</a:t>
            </a:r>
          </a:p>
        </p:txBody>
      </p:sp>
      <p:cxnSp>
        <p:nvCxnSpPr>
          <p:cNvPr id="108" name="Straight Connector 107"/>
          <p:cNvCxnSpPr/>
          <p:nvPr/>
        </p:nvCxnSpPr>
        <p:spPr>
          <a:xfrm>
            <a:off x="2919704" y="3512540"/>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09601" y="4603444"/>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9601" y="5136844"/>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9601" y="5670244"/>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9601" y="612223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995903" y="4065579"/>
            <a:ext cx="304892" cy="369332"/>
          </a:xfrm>
          <a:prstGeom prst="rect">
            <a:avLst/>
          </a:prstGeom>
          <a:noFill/>
        </p:spPr>
        <p:txBody>
          <a:bodyPr wrap="none" rtlCol="0">
            <a:spAutoFit/>
          </a:bodyPr>
          <a:lstStyle/>
          <a:p>
            <a:r>
              <a:rPr lang="en-US" dirty="0">
                <a:solidFill>
                  <a:schemeClr val="tx2"/>
                </a:solidFill>
              </a:rPr>
              <a:t>X</a:t>
            </a:r>
          </a:p>
        </p:txBody>
      </p:sp>
      <p:sp>
        <p:nvSpPr>
          <p:cNvPr id="114" name="TextBox 113"/>
          <p:cNvSpPr txBox="1"/>
          <p:nvPr/>
        </p:nvSpPr>
        <p:spPr>
          <a:xfrm>
            <a:off x="3004685" y="5665779"/>
            <a:ext cx="304892" cy="369332"/>
          </a:xfrm>
          <a:prstGeom prst="rect">
            <a:avLst/>
          </a:prstGeom>
          <a:noFill/>
        </p:spPr>
        <p:txBody>
          <a:bodyPr wrap="none" rtlCol="0">
            <a:spAutoFit/>
          </a:bodyPr>
          <a:lstStyle/>
          <a:p>
            <a:r>
              <a:rPr lang="en-US" dirty="0">
                <a:solidFill>
                  <a:schemeClr val="tx2"/>
                </a:solidFill>
              </a:rPr>
              <a:t>X</a:t>
            </a:r>
          </a:p>
        </p:txBody>
      </p:sp>
      <p:sp>
        <p:nvSpPr>
          <p:cNvPr id="115" name="Rounded Rectangle 114"/>
          <p:cNvSpPr/>
          <p:nvPr/>
        </p:nvSpPr>
        <p:spPr>
          <a:xfrm>
            <a:off x="4419601" y="2606522"/>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4691336" y="2758922"/>
            <a:ext cx="1462260" cy="369332"/>
          </a:xfrm>
          <a:prstGeom prst="rect">
            <a:avLst/>
          </a:prstGeom>
          <a:noFill/>
        </p:spPr>
        <p:txBody>
          <a:bodyPr wrap="none" rtlCol="0">
            <a:spAutoFit/>
          </a:bodyPr>
          <a:lstStyle/>
          <a:p>
            <a:r>
              <a:rPr lang="en-US" dirty="0"/>
              <a:t>Select timing:</a:t>
            </a:r>
          </a:p>
        </p:txBody>
      </p:sp>
      <p:cxnSp>
        <p:nvCxnSpPr>
          <p:cNvPr id="117" name="Straight Connector 116"/>
          <p:cNvCxnSpPr/>
          <p:nvPr/>
        </p:nvCxnSpPr>
        <p:spPr>
          <a:xfrm>
            <a:off x="4419601" y="3495807"/>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419601" y="403641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501778" y="3554095"/>
            <a:ext cx="625492" cy="369332"/>
          </a:xfrm>
          <a:prstGeom prst="rect">
            <a:avLst/>
          </a:prstGeom>
          <a:noFill/>
        </p:spPr>
        <p:txBody>
          <a:bodyPr wrap="none" rtlCol="0">
            <a:spAutoFit/>
          </a:bodyPr>
          <a:lstStyle/>
          <a:p>
            <a:r>
              <a:rPr lang="en-US" dirty="0">
                <a:solidFill>
                  <a:schemeClr val="tx2"/>
                </a:solidFill>
              </a:rPr>
              <a:t>Mon</a:t>
            </a:r>
          </a:p>
        </p:txBody>
      </p:sp>
      <p:cxnSp>
        <p:nvCxnSpPr>
          <p:cNvPr id="120" name="Straight Connector 119"/>
          <p:cNvCxnSpPr/>
          <p:nvPr/>
        </p:nvCxnSpPr>
        <p:spPr>
          <a:xfrm>
            <a:off x="5586703" y="3495808"/>
            <a:ext cx="0" cy="25980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4495509" y="4062557"/>
            <a:ext cx="862303" cy="369332"/>
          </a:xfrm>
          <a:prstGeom prst="rect">
            <a:avLst/>
          </a:prstGeom>
          <a:noFill/>
        </p:spPr>
        <p:txBody>
          <a:bodyPr wrap="square" rtlCol="0">
            <a:spAutoFit/>
          </a:bodyPr>
          <a:lstStyle/>
          <a:p>
            <a:r>
              <a:rPr lang="en-US" dirty="0">
                <a:solidFill>
                  <a:schemeClr val="tx2"/>
                </a:solidFill>
              </a:rPr>
              <a:t>Tue</a:t>
            </a:r>
          </a:p>
        </p:txBody>
      </p:sp>
      <p:sp>
        <p:nvSpPr>
          <p:cNvPr id="122" name="TextBox 121"/>
          <p:cNvSpPr txBox="1"/>
          <p:nvPr/>
        </p:nvSpPr>
        <p:spPr>
          <a:xfrm>
            <a:off x="4503185" y="4641544"/>
            <a:ext cx="931119" cy="369332"/>
          </a:xfrm>
          <a:prstGeom prst="rect">
            <a:avLst/>
          </a:prstGeom>
          <a:noFill/>
        </p:spPr>
        <p:txBody>
          <a:bodyPr wrap="square" rtlCol="0">
            <a:spAutoFit/>
          </a:bodyPr>
          <a:lstStyle/>
          <a:p>
            <a:r>
              <a:rPr lang="en-US" dirty="0">
                <a:solidFill>
                  <a:schemeClr val="tx2"/>
                </a:solidFill>
              </a:rPr>
              <a:t>Wed</a:t>
            </a:r>
          </a:p>
        </p:txBody>
      </p:sp>
      <p:sp>
        <p:nvSpPr>
          <p:cNvPr id="123" name="TextBox 122"/>
          <p:cNvSpPr txBox="1"/>
          <p:nvPr/>
        </p:nvSpPr>
        <p:spPr>
          <a:xfrm>
            <a:off x="4492625" y="5174944"/>
            <a:ext cx="862303" cy="369332"/>
          </a:xfrm>
          <a:prstGeom prst="rect">
            <a:avLst/>
          </a:prstGeom>
          <a:noFill/>
        </p:spPr>
        <p:txBody>
          <a:bodyPr wrap="square" rtlCol="0">
            <a:spAutoFit/>
          </a:bodyPr>
          <a:lstStyle/>
          <a:p>
            <a:r>
              <a:rPr lang="en-US" dirty="0">
                <a:solidFill>
                  <a:schemeClr val="tx2"/>
                </a:solidFill>
              </a:rPr>
              <a:t>Thu</a:t>
            </a:r>
          </a:p>
        </p:txBody>
      </p:sp>
      <p:sp>
        <p:nvSpPr>
          <p:cNvPr id="124" name="TextBox 123"/>
          <p:cNvSpPr txBox="1"/>
          <p:nvPr/>
        </p:nvSpPr>
        <p:spPr>
          <a:xfrm>
            <a:off x="4497471" y="5626931"/>
            <a:ext cx="709903" cy="369332"/>
          </a:xfrm>
          <a:prstGeom prst="rect">
            <a:avLst/>
          </a:prstGeom>
          <a:noFill/>
        </p:spPr>
        <p:txBody>
          <a:bodyPr wrap="square" rtlCol="0">
            <a:spAutoFit/>
          </a:bodyPr>
          <a:lstStyle/>
          <a:p>
            <a:r>
              <a:rPr lang="en-US" dirty="0">
                <a:solidFill>
                  <a:schemeClr val="tx2"/>
                </a:solidFill>
              </a:rPr>
              <a:t>Fri</a:t>
            </a:r>
          </a:p>
        </p:txBody>
      </p:sp>
      <p:cxnSp>
        <p:nvCxnSpPr>
          <p:cNvPr id="125" name="Straight Connector 124"/>
          <p:cNvCxnSpPr/>
          <p:nvPr/>
        </p:nvCxnSpPr>
        <p:spPr>
          <a:xfrm>
            <a:off x="6729704" y="3496818"/>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419601" y="45877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419601" y="51211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419601" y="56545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419601" y="610651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814685" y="3516457"/>
            <a:ext cx="304892" cy="369332"/>
          </a:xfrm>
          <a:prstGeom prst="rect">
            <a:avLst/>
          </a:prstGeom>
          <a:noFill/>
        </p:spPr>
        <p:txBody>
          <a:bodyPr wrap="none" rtlCol="0">
            <a:spAutoFit/>
          </a:bodyPr>
          <a:lstStyle/>
          <a:p>
            <a:r>
              <a:rPr lang="en-US" dirty="0">
                <a:solidFill>
                  <a:schemeClr val="tx2"/>
                </a:solidFill>
              </a:rPr>
              <a:t>X</a:t>
            </a:r>
          </a:p>
        </p:txBody>
      </p:sp>
      <p:sp>
        <p:nvSpPr>
          <p:cNvPr id="131" name="TextBox 130"/>
          <p:cNvSpPr txBox="1"/>
          <p:nvPr/>
        </p:nvSpPr>
        <p:spPr>
          <a:xfrm>
            <a:off x="6785292" y="5174943"/>
            <a:ext cx="304892" cy="369332"/>
          </a:xfrm>
          <a:prstGeom prst="rect">
            <a:avLst/>
          </a:prstGeom>
          <a:noFill/>
        </p:spPr>
        <p:txBody>
          <a:bodyPr wrap="none" rtlCol="0">
            <a:spAutoFit/>
          </a:bodyPr>
          <a:lstStyle/>
          <a:p>
            <a:r>
              <a:rPr lang="en-US" dirty="0">
                <a:solidFill>
                  <a:schemeClr val="tx2"/>
                </a:solidFill>
              </a:rPr>
              <a:t>X</a:t>
            </a:r>
          </a:p>
        </p:txBody>
      </p:sp>
      <p:sp>
        <p:nvSpPr>
          <p:cNvPr id="144" name="Right Arrow 143"/>
          <p:cNvSpPr/>
          <p:nvPr/>
        </p:nvSpPr>
        <p:spPr>
          <a:xfrm>
            <a:off x="3648556" y="4585532"/>
            <a:ext cx="642746" cy="38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1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 registration: Step 3</a:t>
            </a:r>
          </a:p>
        </p:txBody>
      </p:sp>
      <p:sp>
        <p:nvSpPr>
          <p:cNvPr id="105" name="Content Placeholder 13"/>
          <p:cNvSpPr>
            <a:spLocks noGrp="1"/>
          </p:cNvSpPr>
          <p:nvPr>
            <p:ph idx="1"/>
          </p:nvPr>
        </p:nvSpPr>
        <p:spPr>
          <a:xfrm>
            <a:off x="8915400" y="2514601"/>
            <a:ext cx="3200400" cy="4634753"/>
          </a:xfrm>
        </p:spPr>
        <p:txBody>
          <a:bodyPr>
            <a:normAutofit/>
          </a:bodyPr>
          <a:lstStyle/>
          <a:p>
            <a:pPr marL="0" indent="0">
              <a:buNone/>
            </a:pPr>
            <a:r>
              <a:rPr lang="en-US" dirty="0"/>
              <a:t>Student accepts the terms of using the app including legal responsibilities as well as waives any legal actions against college. At this point a record created in the database on the server with tutor details</a:t>
            </a:r>
          </a:p>
        </p:txBody>
      </p:sp>
      <p:sp>
        <p:nvSpPr>
          <p:cNvPr id="29" name="Rounded Rectangle 28"/>
          <p:cNvSpPr/>
          <p:nvPr/>
        </p:nvSpPr>
        <p:spPr>
          <a:xfrm>
            <a:off x="609601" y="2606522"/>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10" y="2724060"/>
            <a:ext cx="2535683" cy="3803525"/>
          </a:xfrm>
          <a:prstGeom prst="rect">
            <a:avLst/>
          </a:prstGeom>
          <a:ln>
            <a:noFill/>
          </a:ln>
          <a:effectLst>
            <a:softEdge rad="112500"/>
          </a:effectLst>
        </p:spPr>
      </p:pic>
      <p:graphicFrame>
        <p:nvGraphicFramePr>
          <p:cNvPr id="58" name="Content Placeholder 5" descr="Sample table with 3 columns, 4 rows" title="Table"/>
          <p:cNvGraphicFramePr>
            <a:graphicFrameLocks/>
          </p:cNvGraphicFramePr>
          <p:nvPr/>
        </p:nvGraphicFramePr>
        <p:xfrm>
          <a:off x="3733801" y="2581343"/>
          <a:ext cx="4976811" cy="3016250"/>
        </p:xfrm>
        <a:graphic>
          <a:graphicData uri="http://schemas.openxmlformats.org/drawingml/2006/table">
            <a:tbl>
              <a:tblPr firstRow="1" bandRow="1">
                <a:tableStyleId>{69012ECD-51FC-41F1-AA8D-1B2483CD663E}</a:tableStyleId>
              </a:tblPr>
              <a:tblGrid>
                <a:gridCol w="1658937">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03250">
                <a:tc>
                  <a:txBody>
                    <a:bodyPr/>
                    <a:lstStyle/>
                    <a:p>
                      <a:pPr algn="l" fontAlgn="b"/>
                      <a:r>
                        <a:rPr lang="en-US" sz="2400" b="0" i="0" u="none" strike="noStrike" dirty="0">
                          <a:solidFill>
                            <a:schemeClr val="bg1"/>
                          </a:solidFill>
                          <a:effectLst/>
                          <a:latin typeface="Calibri" panose="020F0502020204030204" pitchFamily="34" charset="0"/>
                        </a:rPr>
                        <a:t>Tutor name</a:t>
                      </a:r>
                    </a:p>
                  </a:txBody>
                  <a:tcPr marL="9525" marR="9525" marT="9525" marB="0" anchor="b"/>
                </a:tc>
                <a:tc>
                  <a:txBody>
                    <a:bodyPr/>
                    <a:lstStyle/>
                    <a:p>
                      <a:pPr algn="l" fontAlgn="b"/>
                      <a:r>
                        <a:rPr lang="en-US" sz="2400" b="0" i="0" u="none" strike="noStrike" dirty="0">
                          <a:solidFill>
                            <a:schemeClr val="bg1"/>
                          </a:solidFill>
                          <a:effectLst/>
                          <a:latin typeface="Calibri" panose="020F0502020204030204" pitchFamily="34" charset="0"/>
                        </a:rPr>
                        <a:t>Courses</a:t>
                      </a:r>
                    </a:p>
                  </a:txBody>
                  <a:tcPr marL="9525" marR="9525" marT="9525" marB="0" anchor="b"/>
                </a:tc>
                <a:tc>
                  <a:txBody>
                    <a:bodyPr/>
                    <a:lstStyle/>
                    <a:p>
                      <a:pPr algn="l" fontAlgn="b"/>
                      <a:r>
                        <a:rPr lang="en-US" sz="2400" b="0" i="0" u="none" strike="noStrike" dirty="0">
                          <a:solidFill>
                            <a:schemeClr val="bg1"/>
                          </a:solidFill>
                          <a:effectLst/>
                          <a:latin typeface="Calibri" panose="020F0502020204030204" pitchFamily="34" charset="0"/>
                        </a:rPr>
                        <a:t>Timing</a:t>
                      </a:r>
                    </a:p>
                  </a:txBody>
                  <a:tcPr marL="9525" marR="9525" marT="9525" marB="0" anchor="b"/>
                </a:tc>
                <a:extLst>
                  <a:ext uri="{0D108BD9-81ED-4DB2-BD59-A6C34878D82A}">
                    <a16:rowId xmlns:a16="http://schemas.microsoft.com/office/drawing/2014/main" val="10000"/>
                  </a:ext>
                </a:extLst>
              </a:tr>
              <a:tr h="603250">
                <a:tc>
                  <a:txBody>
                    <a:bodyPr/>
                    <a:lstStyle/>
                    <a:p>
                      <a:pPr algn="l" fontAlgn="b"/>
                      <a:r>
                        <a:rPr lang="en-US" sz="2000" b="0" i="0" u="none" strike="noStrike" dirty="0">
                          <a:solidFill>
                            <a:srgbClr val="000000"/>
                          </a:solidFill>
                          <a:effectLst/>
                          <a:latin typeface="Calibri" panose="020F0502020204030204" pitchFamily="34" charset="0"/>
                        </a:rPr>
                        <a:t>Jason Smith</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Math 400, Stats 300, CISN305</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MON1000-1030, FRI1100-1200</a:t>
                      </a:r>
                    </a:p>
                  </a:txBody>
                  <a:tcPr marL="9525" marR="9525" marT="9525" marB="0" anchor="b"/>
                </a:tc>
                <a:extLst>
                  <a:ext uri="{0D108BD9-81ED-4DB2-BD59-A6C34878D82A}">
                    <a16:rowId xmlns:a16="http://schemas.microsoft.com/office/drawing/2014/main" val="10001"/>
                  </a:ext>
                </a:extLst>
              </a:tr>
              <a:tr h="603250">
                <a:tc>
                  <a:txBody>
                    <a:bodyPr/>
                    <a:lstStyle/>
                    <a:p>
                      <a:pPr algn="l" fontAlgn="b"/>
                      <a:r>
                        <a:rPr lang="en-US" sz="2000" b="0" i="0" u="none" strike="noStrike" dirty="0">
                          <a:solidFill>
                            <a:srgbClr val="000000"/>
                          </a:solidFill>
                          <a:effectLst/>
                          <a:latin typeface="Calibri" panose="020F0502020204030204" pitchFamily="34" charset="0"/>
                        </a:rPr>
                        <a:t>Larry Jones</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Math 400, Stats 315, CISN306</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TUE1000-1030, FRI1100-1201</a:t>
                      </a:r>
                    </a:p>
                  </a:txBody>
                  <a:tcPr marL="9525" marR="9525" marT="9525" marB="0" anchor="b"/>
                </a:tc>
                <a:extLst>
                  <a:ext uri="{0D108BD9-81ED-4DB2-BD59-A6C34878D82A}">
                    <a16:rowId xmlns:a16="http://schemas.microsoft.com/office/drawing/2014/main" val="10002"/>
                  </a:ext>
                </a:extLst>
              </a:tr>
              <a:tr h="603250">
                <a:tc>
                  <a:txBody>
                    <a:bodyPr/>
                    <a:lstStyle/>
                    <a:p>
                      <a:pPr algn="l" fontAlgn="b"/>
                      <a:r>
                        <a:rPr lang="en-US" sz="2000" b="0" i="0" u="none" strike="noStrike" dirty="0">
                          <a:solidFill>
                            <a:srgbClr val="000000"/>
                          </a:solidFill>
                          <a:effectLst/>
                          <a:latin typeface="Calibri" panose="020F0502020204030204" pitchFamily="34" charset="0"/>
                        </a:rPr>
                        <a:t>Leroy Brown</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Math 401, Stats 300, CISN307</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WED1000-1030, SAT1100-1202</a:t>
                      </a:r>
                    </a:p>
                  </a:txBody>
                  <a:tcPr marL="9525" marR="9525" marT="9525" marB="0" anchor="b"/>
                </a:tc>
                <a:extLst>
                  <a:ext uri="{0D108BD9-81ED-4DB2-BD59-A6C34878D82A}">
                    <a16:rowId xmlns:a16="http://schemas.microsoft.com/office/drawing/2014/main" val="10003"/>
                  </a:ext>
                </a:extLst>
              </a:tr>
              <a:tr h="603250">
                <a:tc>
                  <a:txBody>
                    <a:bodyPr/>
                    <a:lstStyle/>
                    <a:p>
                      <a:pPr algn="l" fontAlgn="b"/>
                      <a:r>
                        <a:rPr lang="en-US" sz="2000" b="0" i="0" u="none" strike="noStrike" dirty="0">
                          <a:solidFill>
                            <a:srgbClr val="000000"/>
                          </a:solidFill>
                          <a:effectLst/>
                          <a:latin typeface="Calibri" panose="020F0502020204030204" pitchFamily="34" charset="0"/>
                        </a:rPr>
                        <a:t>Jerome White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Math 260, CISP 310, CISN308</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MON1000-1030</a:t>
                      </a: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61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Student registration: Step 1</a:t>
            </a:r>
          </a:p>
        </p:txBody>
      </p:sp>
      <p:sp>
        <p:nvSpPr>
          <p:cNvPr id="79" name="Content Placeholder 13"/>
          <p:cNvSpPr>
            <a:spLocks noGrp="1"/>
          </p:cNvSpPr>
          <p:nvPr>
            <p:ph idx="1"/>
          </p:nvPr>
        </p:nvSpPr>
        <p:spPr>
          <a:xfrm>
            <a:off x="8458200" y="2001274"/>
            <a:ext cx="3200400" cy="4634753"/>
          </a:xfrm>
        </p:spPr>
        <p:txBody>
          <a:bodyPr>
            <a:normAutofit/>
          </a:bodyPr>
          <a:lstStyle/>
          <a:p>
            <a:pPr marL="0" indent="0">
              <a:buNone/>
            </a:pPr>
            <a:r>
              <a:rPr lang="en-US" dirty="0"/>
              <a:t>Student registers to receive help from tutors by entering his student ID number. The application contacts the server and pulls out the list of courses the student is currently enrolled.</a:t>
            </a:r>
          </a:p>
        </p:txBody>
      </p:sp>
      <p:sp>
        <p:nvSpPr>
          <p:cNvPr id="5" name="Rounded Rectangle 4"/>
          <p:cNvSpPr/>
          <p:nvPr/>
        </p:nvSpPr>
        <p:spPr>
          <a:xfrm>
            <a:off x="2294319" y="1999112"/>
            <a:ext cx="23101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90801" y="2057401"/>
            <a:ext cx="1238929" cy="646331"/>
          </a:xfrm>
          <a:prstGeom prst="rect">
            <a:avLst/>
          </a:prstGeom>
          <a:noFill/>
        </p:spPr>
        <p:txBody>
          <a:bodyPr wrap="none" rtlCol="0">
            <a:spAutoFit/>
          </a:bodyPr>
          <a:lstStyle/>
          <a:p>
            <a:r>
              <a:rPr lang="en-US" dirty="0"/>
              <a:t>Enter your</a:t>
            </a:r>
          </a:p>
          <a:p>
            <a:r>
              <a:rPr lang="en-US" dirty="0"/>
              <a:t>Student ID:</a:t>
            </a:r>
          </a:p>
        </p:txBody>
      </p:sp>
      <p:cxnSp>
        <p:nvCxnSpPr>
          <p:cNvPr id="8" name="Straight Connector 7"/>
          <p:cNvCxnSpPr/>
          <p:nvPr/>
        </p:nvCxnSpPr>
        <p:spPr>
          <a:xfrm>
            <a:off x="2294319" y="2888397"/>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94319" y="34290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57463" y="2946685"/>
            <a:ext cx="1208985" cy="369332"/>
          </a:xfrm>
          <a:prstGeom prst="rect">
            <a:avLst/>
          </a:prstGeom>
          <a:noFill/>
        </p:spPr>
        <p:txBody>
          <a:bodyPr wrap="none" rtlCol="0">
            <a:spAutoFit/>
          </a:bodyPr>
          <a:lstStyle/>
          <a:p>
            <a:r>
              <a:rPr lang="en-US" dirty="0"/>
              <a:t>W1570808</a:t>
            </a:r>
          </a:p>
        </p:txBody>
      </p:sp>
      <p:cxnSp>
        <p:nvCxnSpPr>
          <p:cNvPr id="15" name="Straight Connector 14"/>
          <p:cNvCxnSpPr/>
          <p:nvPr/>
        </p:nvCxnSpPr>
        <p:spPr>
          <a:xfrm>
            <a:off x="2294318" y="39624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94318" y="44958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94319" y="50292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94319" y="54864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70718" y="3429000"/>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70520" y="3429000"/>
            <a:ext cx="1600199" cy="369332"/>
          </a:xfrm>
          <a:prstGeom prst="rect">
            <a:avLst/>
          </a:prstGeom>
          <a:noFill/>
        </p:spPr>
        <p:txBody>
          <a:bodyPr wrap="square" rtlCol="0">
            <a:spAutoFit/>
          </a:bodyPr>
          <a:lstStyle/>
          <a:p>
            <a:r>
              <a:rPr lang="en-US" dirty="0">
                <a:solidFill>
                  <a:schemeClr val="tx2"/>
                </a:solidFill>
              </a:rPr>
              <a:t>Math 400</a:t>
            </a:r>
          </a:p>
        </p:txBody>
      </p:sp>
      <p:sp>
        <p:nvSpPr>
          <p:cNvPr id="21" name="TextBox 20"/>
          <p:cNvSpPr txBox="1"/>
          <p:nvPr/>
        </p:nvSpPr>
        <p:spPr>
          <a:xfrm>
            <a:off x="2370519" y="4034135"/>
            <a:ext cx="1600199" cy="369332"/>
          </a:xfrm>
          <a:prstGeom prst="rect">
            <a:avLst/>
          </a:prstGeom>
          <a:noFill/>
        </p:spPr>
        <p:txBody>
          <a:bodyPr wrap="square" rtlCol="0">
            <a:spAutoFit/>
          </a:bodyPr>
          <a:lstStyle/>
          <a:p>
            <a:r>
              <a:rPr lang="en-US" dirty="0">
                <a:solidFill>
                  <a:schemeClr val="tx2"/>
                </a:solidFill>
              </a:rPr>
              <a:t>Math 401</a:t>
            </a:r>
          </a:p>
        </p:txBody>
      </p:sp>
      <p:sp>
        <p:nvSpPr>
          <p:cNvPr id="22" name="TextBox 21"/>
          <p:cNvSpPr txBox="1"/>
          <p:nvPr/>
        </p:nvSpPr>
        <p:spPr>
          <a:xfrm>
            <a:off x="2370519" y="4567534"/>
            <a:ext cx="1600199" cy="369332"/>
          </a:xfrm>
          <a:prstGeom prst="rect">
            <a:avLst/>
          </a:prstGeom>
          <a:noFill/>
        </p:spPr>
        <p:txBody>
          <a:bodyPr wrap="square" rtlCol="0">
            <a:spAutoFit/>
          </a:bodyPr>
          <a:lstStyle/>
          <a:p>
            <a:r>
              <a:rPr lang="en-US" dirty="0">
                <a:solidFill>
                  <a:schemeClr val="tx2">
                    <a:lumMod val="95000"/>
                    <a:lumOff val="5000"/>
                  </a:schemeClr>
                </a:solidFill>
              </a:rPr>
              <a:t>Stats 300</a:t>
            </a:r>
          </a:p>
        </p:txBody>
      </p:sp>
      <p:sp>
        <p:nvSpPr>
          <p:cNvPr id="23" name="TextBox 22"/>
          <p:cNvSpPr txBox="1"/>
          <p:nvPr/>
        </p:nvSpPr>
        <p:spPr>
          <a:xfrm>
            <a:off x="2370519" y="5024735"/>
            <a:ext cx="1600199" cy="369332"/>
          </a:xfrm>
          <a:prstGeom prst="rect">
            <a:avLst/>
          </a:prstGeom>
          <a:noFill/>
        </p:spPr>
        <p:txBody>
          <a:bodyPr wrap="square" rtlCol="0">
            <a:spAutoFit/>
          </a:bodyPr>
          <a:lstStyle/>
          <a:p>
            <a:r>
              <a:rPr lang="en-US" dirty="0">
                <a:solidFill>
                  <a:schemeClr val="tx2"/>
                </a:solidFill>
              </a:rPr>
              <a:t>CISP 310</a:t>
            </a:r>
          </a:p>
        </p:txBody>
      </p:sp>
      <p:sp>
        <p:nvSpPr>
          <p:cNvPr id="28" name="Oval 27"/>
          <p:cNvSpPr/>
          <p:nvPr/>
        </p:nvSpPr>
        <p:spPr>
          <a:xfrm>
            <a:off x="3309021" y="558051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09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Student registration: Step 2</a:t>
            </a:r>
          </a:p>
        </p:txBody>
      </p:sp>
      <p:sp>
        <p:nvSpPr>
          <p:cNvPr id="79" name="Content Placeholder 13"/>
          <p:cNvSpPr>
            <a:spLocks noGrp="1"/>
          </p:cNvSpPr>
          <p:nvPr>
            <p:ph idx="1"/>
          </p:nvPr>
        </p:nvSpPr>
        <p:spPr>
          <a:xfrm>
            <a:off x="8458200" y="2001274"/>
            <a:ext cx="3200400" cy="4634753"/>
          </a:xfrm>
        </p:spPr>
        <p:txBody>
          <a:bodyPr>
            <a:normAutofit/>
          </a:bodyPr>
          <a:lstStyle/>
          <a:p>
            <a:pPr marL="0" indent="0">
              <a:buNone/>
            </a:pPr>
            <a:r>
              <a:rPr lang="en-US" dirty="0"/>
              <a:t>At this step a student selects timing at which he wants to receive tutoring.</a:t>
            </a:r>
          </a:p>
        </p:txBody>
      </p:sp>
      <p:sp>
        <p:nvSpPr>
          <p:cNvPr id="19" name="Rounded Rectangle 18"/>
          <p:cNvSpPr/>
          <p:nvPr/>
        </p:nvSpPr>
        <p:spPr>
          <a:xfrm>
            <a:off x="609601" y="2001273"/>
            <a:ext cx="2255932"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29103" y="55826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39103" y="55669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53539" y="2029118"/>
            <a:ext cx="1018227" cy="646331"/>
          </a:xfrm>
          <a:prstGeom prst="rect">
            <a:avLst/>
          </a:prstGeom>
          <a:noFill/>
        </p:spPr>
        <p:txBody>
          <a:bodyPr wrap="none" rtlCol="0">
            <a:spAutoFit/>
          </a:bodyPr>
          <a:lstStyle/>
          <a:p>
            <a:r>
              <a:rPr lang="en-US" dirty="0"/>
              <a:t>Select  a </a:t>
            </a:r>
          </a:p>
          <a:p>
            <a:r>
              <a:rPr lang="en-US" dirty="0"/>
              <a:t>course:</a:t>
            </a:r>
          </a:p>
        </p:txBody>
      </p:sp>
      <p:cxnSp>
        <p:nvCxnSpPr>
          <p:cNvPr id="27" name="Straight Connector 26"/>
          <p:cNvCxnSpPr/>
          <p:nvPr/>
        </p:nvCxnSpPr>
        <p:spPr>
          <a:xfrm flipV="1">
            <a:off x="609601" y="2890558"/>
            <a:ext cx="2255933" cy="146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601" y="3446883"/>
            <a:ext cx="2255933" cy="66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10101" y="2958307"/>
            <a:ext cx="1208985" cy="369332"/>
          </a:xfrm>
          <a:prstGeom prst="rect">
            <a:avLst/>
          </a:prstGeom>
          <a:noFill/>
        </p:spPr>
        <p:txBody>
          <a:bodyPr wrap="none" rtlCol="0">
            <a:spAutoFit/>
          </a:bodyPr>
          <a:lstStyle/>
          <a:p>
            <a:r>
              <a:rPr lang="en-US" dirty="0"/>
              <a:t>W1570808</a:t>
            </a:r>
          </a:p>
        </p:txBody>
      </p:sp>
      <p:cxnSp>
        <p:nvCxnSpPr>
          <p:cNvPr id="31" name="Straight Connector 30"/>
          <p:cNvCxnSpPr/>
          <p:nvPr/>
        </p:nvCxnSpPr>
        <p:spPr>
          <a:xfrm>
            <a:off x="2286000" y="3446883"/>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5802" y="3446883"/>
            <a:ext cx="1600199" cy="369332"/>
          </a:xfrm>
          <a:prstGeom prst="rect">
            <a:avLst/>
          </a:prstGeom>
          <a:noFill/>
        </p:spPr>
        <p:txBody>
          <a:bodyPr wrap="square" rtlCol="0">
            <a:spAutoFit/>
          </a:bodyPr>
          <a:lstStyle/>
          <a:p>
            <a:r>
              <a:rPr lang="en-US" dirty="0">
                <a:solidFill>
                  <a:schemeClr val="tx2"/>
                </a:solidFill>
              </a:rPr>
              <a:t>Math 400</a:t>
            </a:r>
          </a:p>
        </p:txBody>
      </p:sp>
      <p:sp>
        <p:nvSpPr>
          <p:cNvPr id="33" name="TextBox 32"/>
          <p:cNvSpPr txBox="1"/>
          <p:nvPr/>
        </p:nvSpPr>
        <p:spPr>
          <a:xfrm>
            <a:off x="685801" y="4052018"/>
            <a:ext cx="1600199" cy="369332"/>
          </a:xfrm>
          <a:prstGeom prst="rect">
            <a:avLst/>
          </a:prstGeom>
          <a:noFill/>
        </p:spPr>
        <p:txBody>
          <a:bodyPr wrap="square" rtlCol="0">
            <a:spAutoFit/>
          </a:bodyPr>
          <a:lstStyle/>
          <a:p>
            <a:r>
              <a:rPr lang="en-US" dirty="0">
                <a:solidFill>
                  <a:schemeClr val="tx2"/>
                </a:solidFill>
              </a:rPr>
              <a:t>Math 401</a:t>
            </a:r>
          </a:p>
        </p:txBody>
      </p:sp>
      <p:sp>
        <p:nvSpPr>
          <p:cNvPr id="34" name="TextBox 33"/>
          <p:cNvSpPr txBox="1"/>
          <p:nvPr/>
        </p:nvSpPr>
        <p:spPr>
          <a:xfrm>
            <a:off x="685801" y="4585417"/>
            <a:ext cx="1600199" cy="369332"/>
          </a:xfrm>
          <a:prstGeom prst="rect">
            <a:avLst/>
          </a:prstGeom>
          <a:noFill/>
        </p:spPr>
        <p:txBody>
          <a:bodyPr wrap="square" rtlCol="0">
            <a:spAutoFit/>
          </a:bodyPr>
          <a:lstStyle/>
          <a:p>
            <a:r>
              <a:rPr lang="en-US" dirty="0">
                <a:solidFill>
                  <a:schemeClr val="tx2">
                    <a:lumMod val="95000"/>
                    <a:lumOff val="5000"/>
                  </a:schemeClr>
                </a:solidFill>
              </a:rPr>
              <a:t>Stats 300</a:t>
            </a:r>
          </a:p>
        </p:txBody>
      </p:sp>
      <p:sp>
        <p:nvSpPr>
          <p:cNvPr id="35" name="TextBox 34"/>
          <p:cNvSpPr txBox="1"/>
          <p:nvPr/>
        </p:nvSpPr>
        <p:spPr>
          <a:xfrm>
            <a:off x="685801" y="5042618"/>
            <a:ext cx="1600199" cy="369332"/>
          </a:xfrm>
          <a:prstGeom prst="rect">
            <a:avLst/>
          </a:prstGeom>
          <a:noFill/>
        </p:spPr>
        <p:txBody>
          <a:bodyPr wrap="square" rtlCol="0">
            <a:spAutoFit/>
          </a:bodyPr>
          <a:lstStyle/>
          <a:p>
            <a:r>
              <a:rPr lang="en-US" dirty="0">
                <a:solidFill>
                  <a:schemeClr val="tx2"/>
                </a:solidFill>
              </a:rPr>
              <a:t>CISP 310</a:t>
            </a:r>
          </a:p>
        </p:txBody>
      </p:sp>
      <p:cxnSp>
        <p:nvCxnSpPr>
          <p:cNvPr id="41" name="Straight Connector 40"/>
          <p:cNvCxnSpPr>
            <a:endCxn id="19" idx="3"/>
          </p:cNvCxnSpPr>
          <p:nvPr/>
        </p:nvCxnSpPr>
        <p:spPr>
          <a:xfrm>
            <a:off x="609601" y="3998195"/>
            <a:ext cx="2255933" cy="223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09601" y="4513683"/>
            <a:ext cx="2255933" cy="17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09601" y="5049273"/>
            <a:ext cx="2255933" cy="157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09601" y="5501261"/>
            <a:ext cx="2255933" cy="15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394955" y="4055452"/>
            <a:ext cx="304892" cy="369332"/>
          </a:xfrm>
          <a:prstGeom prst="rect">
            <a:avLst/>
          </a:prstGeom>
          <a:noFill/>
        </p:spPr>
        <p:txBody>
          <a:bodyPr wrap="none" rtlCol="0">
            <a:spAutoFit/>
          </a:bodyPr>
          <a:lstStyle/>
          <a:p>
            <a:r>
              <a:rPr lang="en-US" dirty="0">
                <a:solidFill>
                  <a:schemeClr val="tx2"/>
                </a:solidFill>
              </a:rPr>
              <a:t>X</a:t>
            </a:r>
          </a:p>
        </p:txBody>
      </p:sp>
      <p:sp>
        <p:nvSpPr>
          <p:cNvPr id="47" name="Rounded Rectangle 46"/>
          <p:cNvSpPr/>
          <p:nvPr/>
        </p:nvSpPr>
        <p:spPr>
          <a:xfrm>
            <a:off x="4419601" y="2001273"/>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691336" y="2153673"/>
            <a:ext cx="1462260" cy="369332"/>
          </a:xfrm>
          <a:prstGeom prst="rect">
            <a:avLst/>
          </a:prstGeom>
          <a:noFill/>
        </p:spPr>
        <p:txBody>
          <a:bodyPr wrap="none" rtlCol="0">
            <a:spAutoFit/>
          </a:bodyPr>
          <a:lstStyle/>
          <a:p>
            <a:r>
              <a:rPr lang="en-US" dirty="0"/>
              <a:t>Select timing:</a:t>
            </a:r>
          </a:p>
        </p:txBody>
      </p:sp>
      <p:cxnSp>
        <p:nvCxnSpPr>
          <p:cNvPr id="49" name="Straight Connector 48"/>
          <p:cNvCxnSpPr/>
          <p:nvPr/>
        </p:nvCxnSpPr>
        <p:spPr>
          <a:xfrm>
            <a:off x="4419601" y="2890558"/>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19601" y="3431161"/>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501778" y="2948846"/>
            <a:ext cx="625492" cy="369332"/>
          </a:xfrm>
          <a:prstGeom prst="rect">
            <a:avLst/>
          </a:prstGeom>
          <a:noFill/>
        </p:spPr>
        <p:txBody>
          <a:bodyPr wrap="none" rtlCol="0">
            <a:spAutoFit/>
          </a:bodyPr>
          <a:lstStyle/>
          <a:p>
            <a:r>
              <a:rPr lang="en-US" dirty="0">
                <a:solidFill>
                  <a:schemeClr val="tx2"/>
                </a:solidFill>
              </a:rPr>
              <a:t>Mon</a:t>
            </a:r>
          </a:p>
        </p:txBody>
      </p:sp>
      <p:cxnSp>
        <p:nvCxnSpPr>
          <p:cNvPr id="52" name="Straight Connector 51"/>
          <p:cNvCxnSpPr/>
          <p:nvPr/>
        </p:nvCxnSpPr>
        <p:spPr>
          <a:xfrm>
            <a:off x="5586703" y="2890559"/>
            <a:ext cx="0" cy="25980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495509" y="3457308"/>
            <a:ext cx="862303" cy="369332"/>
          </a:xfrm>
          <a:prstGeom prst="rect">
            <a:avLst/>
          </a:prstGeom>
          <a:noFill/>
        </p:spPr>
        <p:txBody>
          <a:bodyPr wrap="square" rtlCol="0">
            <a:spAutoFit/>
          </a:bodyPr>
          <a:lstStyle/>
          <a:p>
            <a:r>
              <a:rPr lang="en-US" dirty="0">
                <a:solidFill>
                  <a:schemeClr val="tx2"/>
                </a:solidFill>
              </a:rPr>
              <a:t>Tue</a:t>
            </a:r>
          </a:p>
        </p:txBody>
      </p:sp>
      <p:sp>
        <p:nvSpPr>
          <p:cNvPr id="54" name="TextBox 53"/>
          <p:cNvSpPr txBox="1"/>
          <p:nvPr/>
        </p:nvSpPr>
        <p:spPr>
          <a:xfrm>
            <a:off x="4503185" y="4036295"/>
            <a:ext cx="931119" cy="369332"/>
          </a:xfrm>
          <a:prstGeom prst="rect">
            <a:avLst/>
          </a:prstGeom>
          <a:noFill/>
        </p:spPr>
        <p:txBody>
          <a:bodyPr wrap="square" rtlCol="0">
            <a:spAutoFit/>
          </a:bodyPr>
          <a:lstStyle/>
          <a:p>
            <a:r>
              <a:rPr lang="en-US" dirty="0">
                <a:solidFill>
                  <a:schemeClr val="tx2"/>
                </a:solidFill>
              </a:rPr>
              <a:t>Wed</a:t>
            </a:r>
          </a:p>
        </p:txBody>
      </p:sp>
      <p:sp>
        <p:nvSpPr>
          <p:cNvPr id="55" name="TextBox 54"/>
          <p:cNvSpPr txBox="1"/>
          <p:nvPr/>
        </p:nvSpPr>
        <p:spPr>
          <a:xfrm>
            <a:off x="4492625" y="4569695"/>
            <a:ext cx="862303" cy="369332"/>
          </a:xfrm>
          <a:prstGeom prst="rect">
            <a:avLst/>
          </a:prstGeom>
          <a:noFill/>
        </p:spPr>
        <p:txBody>
          <a:bodyPr wrap="square" rtlCol="0">
            <a:spAutoFit/>
          </a:bodyPr>
          <a:lstStyle/>
          <a:p>
            <a:r>
              <a:rPr lang="en-US" dirty="0">
                <a:solidFill>
                  <a:schemeClr val="tx2"/>
                </a:solidFill>
              </a:rPr>
              <a:t>Thu</a:t>
            </a:r>
          </a:p>
        </p:txBody>
      </p:sp>
      <p:sp>
        <p:nvSpPr>
          <p:cNvPr id="56" name="TextBox 55"/>
          <p:cNvSpPr txBox="1"/>
          <p:nvPr/>
        </p:nvSpPr>
        <p:spPr>
          <a:xfrm>
            <a:off x="4497471" y="5021682"/>
            <a:ext cx="709903" cy="369332"/>
          </a:xfrm>
          <a:prstGeom prst="rect">
            <a:avLst/>
          </a:prstGeom>
          <a:noFill/>
        </p:spPr>
        <p:txBody>
          <a:bodyPr wrap="square" rtlCol="0">
            <a:spAutoFit/>
          </a:bodyPr>
          <a:lstStyle/>
          <a:p>
            <a:r>
              <a:rPr lang="en-US" dirty="0">
                <a:solidFill>
                  <a:schemeClr val="tx2"/>
                </a:solidFill>
              </a:rPr>
              <a:t>Fri</a:t>
            </a:r>
          </a:p>
        </p:txBody>
      </p:sp>
      <p:cxnSp>
        <p:nvCxnSpPr>
          <p:cNvPr id="57" name="Straight Connector 56"/>
          <p:cNvCxnSpPr/>
          <p:nvPr/>
        </p:nvCxnSpPr>
        <p:spPr>
          <a:xfrm>
            <a:off x="6729704" y="2891569"/>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19601" y="3982473"/>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419601" y="4515873"/>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419601" y="5049273"/>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419601" y="5501261"/>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805011" y="3463705"/>
            <a:ext cx="304892" cy="369332"/>
          </a:xfrm>
          <a:prstGeom prst="rect">
            <a:avLst/>
          </a:prstGeom>
          <a:noFill/>
        </p:spPr>
        <p:txBody>
          <a:bodyPr wrap="none" rtlCol="0">
            <a:spAutoFit/>
          </a:bodyPr>
          <a:lstStyle/>
          <a:p>
            <a:r>
              <a:rPr lang="en-US" dirty="0">
                <a:solidFill>
                  <a:schemeClr val="tx2"/>
                </a:solidFill>
              </a:rPr>
              <a:t>X</a:t>
            </a:r>
          </a:p>
        </p:txBody>
      </p:sp>
      <p:sp>
        <p:nvSpPr>
          <p:cNvPr id="64" name="TextBox 63"/>
          <p:cNvSpPr txBox="1"/>
          <p:nvPr/>
        </p:nvSpPr>
        <p:spPr>
          <a:xfrm>
            <a:off x="5662904" y="2915674"/>
            <a:ext cx="970137" cy="307777"/>
          </a:xfrm>
          <a:prstGeom prst="rect">
            <a:avLst/>
          </a:prstGeom>
          <a:noFill/>
        </p:spPr>
        <p:txBody>
          <a:bodyPr wrap="none" rtlCol="0">
            <a:spAutoFit/>
          </a:bodyPr>
          <a:lstStyle/>
          <a:p>
            <a:r>
              <a:rPr lang="en-US" sz="1400" dirty="0">
                <a:solidFill>
                  <a:schemeClr val="tx2"/>
                </a:solidFill>
              </a:rPr>
              <a:t>1000-1030</a:t>
            </a:r>
          </a:p>
        </p:txBody>
      </p:sp>
      <p:sp>
        <p:nvSpPr>
          <p:cNvPr id="65" name="TextBox 64"/>
          <p:cNvSpPr txBox="1"/>
          <p:nvPr/>
        </p:nvSpPr>
        <p:spPr>
          <a:xfrm>
            <a:off x="5662013" y="3145763"/>
            <a:ext cx="970137" cy="307777"/>
          </a:xfrm>
          <a:prstGeom prst="rect">
            <a:avLst/>
          </a:prstGeom>
          <a:noFill/>
        </p:spPr>
        <p:txBody>
          <a:bodyPr wrap="none" rtlCol="0">
            <a:spAutoFit/>
          </a:bodyPr>
          <a:lstStyle/>
          <a:p>
            <a:r>
              <a:rPr lang="en-US" sz="1400" dirty="0">
                <a:solidFill>
                  <a:schemeClr val="tx2"/>
                </a:solidFill>
              </a:rPr>
              <a:t>1500-1530</a:t>
            </a:r>
          </a:p>
        </p:txBody>
      </p:sp>
      <p:sp>
        <p:nvSpPr>
          <p:cNvPr id="66" name="TextBox 65"/>
          <p:cNvSpPr txBox="1"/>
          <p:nvPr/>
        </p:nvSpPr>
        <p:spPr>
          <a:xfrm>
            <a:off x="5660198" y="3565623"/>
            <a:ext cx="970137" cy="307777"/>
          </a:xfrm>
          <a:prstGeom prst="rect">
            <a:avLst/>
          </a:prstGeom>
          <a:noFill/>
        </p:spPr>
        <p:txBody>
          <a:bodyPr wrap="none" rtlCol="0">
            <a:spAutoFit/>
          </a:bodyPr>
          <a:lstStyle/>
          <a:p>
            <a:r>
              <a:rPr lang="en-US" sz="1400" dirty="0">
                <a:solidFill>
                  <a:schemeClr val="tx2"/>
                </a:solidFill>
              </a:rPr>
              <a:t>1000-1030</a:t>
            </a:r>
          </a:p>
        </p:txBody>
      </p:sp>
      <p:sp>
        <p:nvSpPr>
          <p:cNvPr id="68" name="TextBox 67"/>
          <p:cNvSpPr txBox="1"/>
          <p:nvPr/>
        </p:nvSpPr>
        <p:spPr>
          <a:xfrm>
            <a:off x="5662904" y="2915674"/>
            <a:ext cx="970137" cy="307777"/>
          </a:xfrm>
          <a:prstGeom prst="rect">
            <a:avLst/>
          </a:prstGeom>
          <a:noFill/>
        </p:spPr>
        <p:txBody>
          <a:bodyPr wrap="none" rtlCol="0">
            <a:spAutoFit/>
          </a:bodyPr>
          <a:lstStyle/>
          <a:p>
            <a:r>
              <a:rPr lang="en-US" sz="1400" dirty="0">
                <a:solidFill>
                  <a:schemeClr val="tx2"/>
                </a:solidFill>
              </a:rPr>
              <a:t>1000-1030</a:t>
            </a:r>
          </a:p>
        </p:txBody>
      </p:sp>
      <p:sp>
        <p:nvSpPr>
          <p:cNvPr id="69" name="TextBox 68"/>
          <p:cNvSpPr txBox="1"/>
          <p:nvPr/>
        </p:nvSpPr>
        <p:spPr>
          <a:xfrm>
            <a:off x="5662904" y="3141297"/>
            <a:ext cx="970137" cy="307777"/>
          </a:xfrm>
          <a:prstGeom prst="rect">
            <a:avLst/>
          </a:prstGeom>
          <a:noFill/>
        </p:spPr>
        <p:txBody>
          <a:bodyPr wrap="none" rtlCol="0">
            <a:spAutoFit/>
          </a:bodyPr>
          <a:lstStyle/>
          <a:p>
            <a:r>
              <a:rPr lang="en-US" sz="1400" dirty="0">
                <a:solidFill>
                  <a:schemeClr val="tx2"/>
                </a:solidFill>
              </a:rPr>
              <a:t>1500-1530</a:t>
            </a:r>
          </a:p>
        </p:txBody>
      </p:sp>
      <p:sp>
        <p:nvSpPr>
          <p:cNvPr id="70" name="TextBox 69"/>
          <p:cNvSpPr txBox="1"/>
          <p:nvPr/>
        </p:nvSpPr>
        <p:spPr>
          <a:xfrm>
            <a:off x="5662904" y="3982474"/>
            <a:ext cx="970137" cy="307777"/>
          </a:xfrm>
          <a:prstGeom prst="rect">
            <a:avLst/>
          </a:prstGeom>
          <a:noFill/>
        </p:spPr>
        <p:txBody>
          <a:bodyPr wrap="none" rtlCol="0">
            <a:spAutoFit/>
          </a:bodyPr>
          <a:lstStyle/>
          <a:p>
            <a:r>
              <a:rPr lang="en-US" sz="1400" dirty="0">
                <a:solidFill>
                  <a:schemeClr val="tx2"/>
                </a:solidFill>
              </a:rPr>
              <a:t>1000-1030</a:t>
            </a:r>
          </a:p>
        </p:txBody>
      </p:sp>
      <p:sp>
        <p:nvSpPr>
          <p:cNvPr id="71" name="TextBox 70"/>
          <p:cNvSpPr txBox="1"/>
          <p:nvPr/>
        </p:nvSpPr>
        <p:spPr>
          <a:xfrm>
            <a:off x="5662904" y="4208097"/>
            <a:ext cx="970137" cy="307777"/>
          </a:xfrm>
          <a:prstGeom prst="rect">
            <a:avLst/>
          </a:prstGeom>
          <a:noFill/>
        </p:spPr>
        <p:txBody>
          <a:bodyPr wrap="none" rtlCol="0">
            <a:spAutoFit/>
          </a:bodyPr>
          <a:lstStyle/>
          <a:p>
            <a:r>
              <a:rPr lang="en-US" sz="1400" dirty="0">
                <a:solidFill>
                  <a:schemeClr val="tx2"/>
                </a:solidFill>
              </a:rPr>
              <a:t>1500-1530</a:t>
            </a:r>
          </a:p>
        </p:txBody>
      </p:sp>
      <p:sp>
        <p:nvSpPr>
          <p:cNvPr id="72" name="TextBox 71"/>
          <p:cNvSpPr txBox="1"/>
          <p:nvPr/>
        </p:nvSpPr>
        <p:spPr>
          <a:xfrm>
            <a:off x="5662904" y="4515874"/>
            <a:ext cx="970137" cy="307777"/>
          </a:xfrm>
          <a:prstGeom prst="rect">
            <a:avLst/>
          </a:prstGeom>
          <a:noFill/>
        </p:spPr>
        <p:txBody>
          <a:bodyPr wrap="none" rtlCol="0">
            <a:spAutoFit/>
          </a:bodyPr>
          <a:lstStyle/>
          <a:p>
            <a:r>
              <a:rPr lang="en-US" sz="1400" dirty="0">
                <a:solidFill>
                  <a:schemeClr val="tx2"/>
                </a:solidFill>
              </a:rPr>
              <a:t>1000-1030</a:t>
            </a:r>
          </a:p>
        </p:txBody>
      </p:sp>
      <p:sp>
        <p:nvSpPr>
          <p:cNvPr id="73" name="TextBox 72"/>
          <p:cNvSpPr txBox="1"/>
          <p:nvPr/>
        </p:nvSpPr>
        <p:spPr>
          <a:xfrm>
            <a:off x="5662904" y="4741497"/>
            <a:ext cx="970137" cy="307777"/>
          </a:xfrm>
          <a:prstGeom prst="rect">
            <a:avLst/>
          </a:prstGeom>
          <a:noFill/>
        </p:spPr>
        <p:txBody>
          <a:bodyPr wrap="none" rtlCol="0">
            <a:spAutoFit/>
          </a:bodyPr>
          <a:lstStyle/>
          <a:p>
            <a:r>
              <a:rPr lang="en-US" sz="1400" dirty="0">
                <a:solidFill>
                  <a:schemeClr val="tx2"/>
                </a:solidFill>
              </a:rPr>
              <a:t>1500-1530</a:t>
            </a:r>
          </a:p>
        </p:txBody>
      </p:sp>
      <p:sp>
        <p:nvSpPr>
          <p:cNvPr id="74" name="TextBox 73"/>
          <p:cNvSpPr txBox="1"/>
          <p:nvPr/>
        </p:nvSpPr>
        <p:spPr>
          <a:xfrm>
            <a:off x="5629759" y="5019798"/>
            <a:ext cx="970137" cy="307777"/>
          </a:xfrm>
          <a:prstGeom prst="rect">
            <a:avLst/>
          </a:prstGeom>
          <a:noFill/>
        </p:spPr>
        <p:txBody>
          <a:bodyPr wrap="none" rtlCol="0">
            <a:spAutoFit/>
          </a:bodyPr>
          <a:lstStyle/>
          <a:p>
            <a:r>
              <a:rPr lang="en-US" sz="1400" dirty="0">
                <a:solidFill>
                  <a:schemeClr val="tx2"/>
                </a:solidFill>
              </a:rPr>
              <a:t>1000-1030</a:t>
            </a:r>
          </a:p>
        </p:txBody>
      </p:sp>
      <p:sp>
        <p:nvSpPr>
          <p:cNvPr id="75" name="TextBox 74"/>
          <p:cNvSpPr txBox="1"/>
          <p:nvPr/>
        </p:nvSpPr>
        <p:spPr>
          <a:xfrm>
            <a:off x="5629759" y="5245421"/>
            <a:ext cx="970137" cy="307777"/>
          </a:xfrm>
          <a:prstGeom prst="rect">
            <a:avLst/>
          </a:prstGeom>
          <a:noFill/>
        </p:spPr>
        <p:txBody>
          <a:bodyPr wrap="none" rtlCol="0">
            <a:spAutoFit/>
          </a:bodyPr>
          <a:lstStyle/>
          <a:p>
            <a:r>
              <a:rPr lang="en-US" sz="1400" dirty="0">
                <a:solidFill>
                  <a:schemeClr val="tx2"/>
                </a:solidFill>
              </a:rPr>
              <a:t>1500-1530</a:t>
            </a:r>
          </a:p>
        </p:txBody>
      </p:sp>
      <p:sp>
        <p:nvSpPr>
          <p:cNvPr id="76" name="Right Arrow 75"/>
          <p:cNvSpPr/>
          <p:nvPr/>
        </p:nvSpPr>
        <p:spPr>
          <a:xfrm>
            <a:off x="3017934" y="4020573"/>
            <a:ext cx="1144799" cy="38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46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Student registration: Step 3</a:t>
            </a:r>
          </a:p>
        </p:txBody>
      </p:sp>
      <p:sp>
        <p:nvSpPr>
          <p:cNvPr id="79" name="Content Placeholder 13"/>
          <p:cNvSpPr>
            <a:spLocks noGrp="1"/>
          </p:cNvSpPr>
          <p:nvPr>
            <p:ph idx="1"/>
          </p:nvPr>
        </p:nvSpPr>
        <p:spPr>
          <a:xfrm>
            <a:off x="8458200" y="2001274"/>
            <a:ext cx="3200400" cy="4634753"/>
          </a:xfrm>
        </p:spPr>
        <p:txBody>
          <a:bodyPr>
            <a:normAutofit/>
          </a:bodyPr>
          <a:lstStyle/>
          <a:p>
            <a:pPr marL="0" indent="0">
              <a:buNone/>
            </a:pPr>
            <a:r>
              <a:rPr lang="en-US" dirty="0"/>
              <a:t>At this step a student selects an available tutor, agrees to the terms and conditions of the tutoring and is ready to go</a:t>
            </a:r>
          </a:p>
        </p:txBody>
      </p:sp>
      <p:sp>
        <p:nvSpPr>
          <p:cNvPr id="19" name="Rounded Rectangle 18"/>
          <p:cNvSpPr/>
          <p:nvPr/>
        </p:nvSpPr>
        <p:spPr>
          <a:xfrm>
            <a:off x="609601" y="2001273"/>
            <a:ext cx="2255932"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85166" y="559162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53539" y="2029118"/>
            <a:ext cx="1018227" cy="646331"/>
          </a:xfrm>
          <a:prstGeom prst="rect">
            <a:avLst/>
          </a:prstGeom>
          <a:noFill/>
        </p:spPr>
        <p:txBody>
          <a:bodyPr wrap="none" rtlCol="0">
            <a:spAutoFit/>
          </a:bodyPr>
          <a:lstStyle/>
          <a:p>
            <a:r>
              <a:rPr lang="en-US" dirty="0"/>
              <a:t>Select  a </a:t>
            </a:r>
          </a:p>
          <a:p>
            <a:r>
              <a:rPr lang="en-US" dirty="0"/>
              <a:t>tutor:</a:t>
            </a:r>
          </a:p>
        </p:txBody>
      </p:sp>
      <p:cxnSp>
        <p:nvCxnSpPr>
          <p:cNvPr id="27" name="Straight Connector 26"/>
          <p:cNvCxnSpPr/>
          <p:nvPr/>
        </p:nvCxnSpPr>
        <p:spPr>
          <a:xfrm flipV="1">
            <a:off x="609601" y="2890558"/>
            <a:ext cx="2255933" cy="146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601" y="3446883"/>
            <a:ext cx="2255933" cy="66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10101" y="2958307"/>
            <a:ext cx="1208985" cy="369332"/>
          </a:xfrm>
          <a:prstGeom prst="rect">
            <a:avLst/>
          </a:prstGeom>
          <a:noFill/>
        </p:spPr>
        <p:txBody>
          <a:bodyPr wrap="none" rtlCol="0">
            <a:spAutoFit/>
          </a:bodyPr>
          <a:lstStyle/>
          <a:p>
            <a:r>
              <a:rPr lang="en-US" dirty="0"/>
              <a:t>W1570808</a:t>
            </a:r>
          </a:p>
        </p:txBody>
      </p:sp>
      <p:cxnSp>
        <p:nvCxnSpPr>
          <p:cNvPr id="31" name="Straight Connector 30"/>
          <p:cNvCxnSpPr/>
          <p:nvPr/>
        </p:nvCxnSpPr>
        <p:spPr>
          <a:xfrm>
            <a:off x="2286000" y="3446883"/>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1323" y="3444651"/>
            <a:ext cx="1709152" cy="369332"/>
          </a:xfrm>
          <a:prstGeom prst="rect">
            <a:avLst/>
          </a:prstGeom>
          <a:noFill/>
        </p:spPr>
        <p:txBody>
          <a:bodyPr wrap="square" rtlCol="0">
            <a:spAutoFit/>
          </a:bodyPr>
          <a:lstStyle/>
          <a:p>
            <a:r>
              <a:rPr lang="en-US" dirty="0">
                <a:solidFill>
                  <a:schemeClr val="tx2"/>
                </a:solidFill>
              </a:rPr>
              <a:t>Jason Lee</a:t>
            </a:r>
          </a:p>
        </p:txBody>
      </p:sp>
      <p:sp>
        <p:nvSpPr>
          <p:cNvPr id="33" name="TextBox 32"/>
          <p:cNvSpPr txBox="1"/>
          <p:nvPr/>
        </p:nvSpPr>
        <p:spPr>
          <a:xfrm>
            <a:off x="685801" y="4052018"/>
            <a:ext cx="1600199" cy="369332"/>
          </a:xfrm>
          <a:prstGeom prst="rect">
            <a:avLst/>
          </a:prstGeom>
          <a:noFill/>
        </p:spPr>
        <p:txBody>
          <a:bodyPr wrap="square" rtlCol="0">
            <a:spAutoFit/>
          </a:bodyPr>
          <a:lstStyle/>
          <a:p>
            <a:r>
              <a:rPr lang="en-US" dirty="0">
                <a:solidFill>
                  <a:schemeClr val="tx2"/>
                </a:solidFill>
              </a:rPr>
              <a:t>OJ Smith</a:t>
            </a:r>
          </a:p>
        </p:txBody>
      </p:sp>
      <p:sp>
        <p:nvSpPr>
          <p:cNvPr id="34" name="TextBox 33"/>
          <p:cNvSpPr txBox="1"/>
          <p:nvPr/>
        </p:nvSpPr>
        <p:spPr>
          <a:xfrm>
            <a:off x="685801" y="4585417"/>
            <a:ext cx="1600199" cy="369332"/>
          </a:xfrm>
          <a:prstGeom prst="rect">
            <a:avLst/>
          </a:prstGeom>
          <a:noFill/>
        </p:spPr>
        <p:txBody>
          <a:bodyPr wrap="square" rtlCol="0">
            <a:spAutoFit/>
          </a:bodyPr>
          <a:lstStyle/>
          <a:p>
            <a:r>
              <a:rPr lang="en-US" i="1" dirty="0">
                <a:solidFill>
                  <a:schemeClr val="bg1">
                    <a:lumMod val="50000"/>
                  </a:schemeClr>
                </a:solidFill>
              </a:rPr>
              <a:t>Gary Lyn</a:t>
            </a:r>
          </a:p>
        </p:txBody>
      </p:sp>
      <p:sp>
        <p:nvSpPr>
          <p:cNvPr id="35" name="TextBox 34"/>
          <p:cNvSpPr txBox="1"/>
          <p:nvPr/>
        </p:nvSpPr>
        <p:spPr>
          <a:xfrm>
            <a:off x="639226" y="5043713"/>
            <a:ext cx="1693347" cy="369332"/>
          </a:xfrm>
          <a:prstGeom prst="rect">
            <a:avLst/>
          </a:prstGeom>
          <a:noFill/>
        </p:spPr>
        <p:txBody>
          <a:bodyPr wrap="square" rtlCol="0">
            <a:spAutoFit/>
          </a:bodyPr>
          <a:lstStyle/>
          <a:p>
            <a:r>
              <a:rPr lang="en-US" dirty="0">
                <a:solidFill>
                  <a:schemeClr val="tx2"/>
                </a:solidFill>
              </a:rPr>
              <a:t>Ann Moor</a:t>
            </a:r>
          </a:p>
        </p:txBody>
      </p:sp>
      <p:cxnSp>
        <p:nvCxnSpPr>
          <p:cNvPr id="41" name="Straight Connector 40"/>
          <p:cNvCxnSpPr>
            <a:endCxn id="19" idx="3"/>
          </p:cNvCxnSpPr>
          <p:nvPr/>
        </p:nvCxnSpPr>
        <p:spPr>
          <a:xfrm>
            <a:off x="609601" y="3998195"/>
            <a:ext cx="2255933" cy="223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09601" y="4513683"/>
            <a:ext cx="2255933" cy="17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09601" y="5049273"/>
            <a:ext cx="2255933" cy="157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09601" y="5501261"/>
            <a:ext cx="2255933" cy="15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394955" y="4055452"/>
            <a:ext cx="304892" cy="369332"/>
          </a:xfrm>
          <a:prstGeom prst="rect">
            <a:avLst/>
          </a:prstGeom>
          <a:noFill/>
        </p:spPr>
        <p:txBody>
          <a:bodyPr wrap="none" rtlCol="0">
            <a:spAutoFit/>
          </a:bodyPr>
          <a:lstStyle/>
          <a:p>
            <a:r>
              <a:rPr lang="en-US" dirty="0">
                <a:solidFill>
                  <a:schemeClr val="tx2"/>
                </a:solidFill>
              </a:rPr>
              <a:t>X</a:t>
            </a:r>
          </a:p>
        </p:txBody>
      </p:sp>
      <p:sp>
        <p:nvSpPr>
          <p:cNvPr id="76" name="Right Arrow 75"/>
          <p:cNvSpPr/>
          <p:nvPr/>
        </p:nvSpPr>
        <p:spPr>
          <a:xfrm>
            <a:off x="3017934" y="4020573"/>
            <a:ext cx="1144799" cy="38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4419601" y="2001273"/>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510" y="2118811"/>
            <a:ext cx="2535683" cy="3803525"/>
          </a:xfrm>
          <a:prstGeom prst="rect">
            <a:avLst/>
          </a:prstGeom>
          <a:ln>
            <a:noFill/>
          </a:ln>
          <a:effectLst>
            <a:softEdge rad="112500"/>
          </a:effectLst>
        </p:spPr>
      </p:pic>
    </p:spTree>
    <p:extLst>
      <p:ext uri="{BB962C8B-B14F-4D97-AF65-F5344CB8AC3E}">
        <p14:creationId xmlns:p14="http://schemas.microsoft.com/office/powerpoint/2010/main" val="165517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81401" y="258094"/>
            <a:ext cx="5281903" cy="1016000"/>
          </a:xfrm>
        </p:spPr>
        <p:txBody>
          <a:bodyPr>
            <a:normAutofit/>
          </a:bodyPr>
          <a:lstStyle/>
          <a:p>
            <a:r>
              <a:rPr lang="en-US" dirty="0"/>
              <a:t>Tutor notification</a:t>
            </a:r>
          </a:p>
        </p:txBody>
      </p:sp>
      <p:sp>
        <p:nvSpPr>
          <p:cNvPr id="79" name="Content Placeholder 13"/>
          <p:cNvSpPr>
            <a:spLocks noGrp="1"/>
          </p:cNvSpPr>
          <p:nvPr>
            <p:ph idx="1"/>
          </p:nvPr>
        </p:nvSpPr>
        <p:spPr>
          <a:xfrm>
            <a:off x="8458200" y="1676401"/>
            <a:ext cx="3352800" cy="4856727"/>
          </a:xfrm>
        </p:spPr>
        <p:txBody>
          <a:bodyPr>
            <a:normAutofit/>
          </a:bodyPr>
          <a:lstStyle/>
          <a:p>
            <a:pPr marL="0" indent="0">
              <a:buNone/>
            </a:pPr>
            <a:r>
              <a:rPr lang="en-US" dirty="0"/>
              <a:t>The app sends a notification to the selected tutor. If the job is accepted the student will get a confirmation about the meeting with details and location. If declined the job s passed to the next tutor in line.</a:t>
            </a:r>
          </a:p>
        </p:txBody>
      </p:sp>
      <p:sp>
        <p:nvSpPr>
          <p:cNvPr id="2" name="Rounded Rectangular Callout 1"/>
          <p:cNvSpPr/>
          <p:nvPr/>
        </p:nvSpPr>
        <p:spPr>
          <a:xfrm>
            <a:off x="914400" y="1676401"/>
            <a:ext cx="4267200" cy="2520741"/>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Tutoring request:</a:t>
            </a:r>
          </a:p>
          <a:p>
            <a:r>
              <a:rPr lang="en-US" dirty="0">
                <a:solidFill>
                  <a:schemeClr val="tx2"/>
                </a:solidFill>
              </a:rPr>
              <a:t>Math 360</a:t>
            </a:r>
          </a:p>
          <a:p>
            <a:r>
              <a:rPr lang="en-US" dirty="0">
                <a:solidFill>
                  <a:schemeClr val="tx2"/>
                </a:solidFill>
              </a:rPr>
              <a:t>Jerome Smith</a:t>
            </a:r>
          </a:p>
          <a:p>
            <a:r>
              <a:rPr lang="en-US" dirty="0">
                <a:solidFill>
                  <a:schemeClr val="tx2"/>
                </a:solidFill>
              </a:rPr>
              <a:t>Today 300pm-330pm</a:t>
            </a:r>
          </a:p>
          <a:p>
            <a:pPr algn="ctr"/>
            <a:endParaRPr lang="en-US" dirty="0">
              <a:solidFill>
                <a:schemeClr val="tx2"/>
              </a:solidFill>
            </a:endParaRPr>
          </a:p>
          <a:p>
            <a:pPr algn="ctr"/>
            <a:endParaRPr lang="en-US" dirty="0">
              <a:solidFill>
                <a:schemeClr val="tx2"/>
              </a:solidFill>
            </a:endParaRPr>
          </a:p>
        </p:txBody>
      </p:sp>
      <p:sp>
        <p:nvSpPr>
          <p:cNvPr id="25" name="Rounded Rectangular Callout 24"/>
          <p:cNvSpPr/>
          <p:nvPr/>
        </p:nvSpPr>
        <p:spPr>
          <a:xfrm>
            <a:off x="3962400" y="4560648"/>
            <a:ext cx="3886200" cy="19050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Confirmed. Thanks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7" y="3358942"/>
            <a:ext cx="3810000" cy="6123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ight Arrow 4"/>
          <p:cNvSpPr/>
          <p:nvPr/>
        </p:nvSpPr>
        <p:spPr>
          <a:xfrm>
            <a:off x="293779" y="3436501"/>
            <a:ext cx="72287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53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897" y="457200"/>
            <a:ext cx="10157354" cy="863600"/>
          </a:xfrm>
        </p:spPr>
        <p:txBody>
          <a:bodyPr/>
          <a:lstStyle/>
          <a:p>
            <a:pPr algn="ctr"/>
            <a:r>
              <a:rPr lang="en-US" dirty="0"/>
              <a:t>Selling the advantage</a:t>
            </a:r>
          </a:p>
        </p:txBody>
      </p:sp>
      <p:sp>
        <p:nvSpPr>
          <p:cNvPr id="3" name="Content Placeholder 2"/>
          <p:cNvSpPr>
            <a:spLocks noGrp="1"/>
          </p:cNvSpPr>
          <p:nvPr>
            <p:ph sz="half" idx="2"/>
          </p:nvPr>
        </p:nvSpPr>
        <p:spPr>
          <a:xfrm>
            <a:off x="1118897" y="1752600"/>
            <a:ext cx="10157355" cy="2667000"/>
          </a:xfrm>
        </p:spPr>
        <p:txBody>
          <a:bodyPr>
            <a:normAutofit/>
          </a:bodyPr>
          <a:lstStyle/>
          <a:p>
            <a:r>
              <a:rPr lang="en-US" dirty="0"/>
              <a:t>Registration fee for student($0.99)/tutor ($1.99)</a:t>
            </a:r>
          </a:p>
          <a:p>
            <a:r>
              <a:rPr lang="en-US" dirty="0"/>
              <a:t>VIP. Fast-track. Urgent button – extra charge in-app purchases.</a:t>
            </a:r>
          </a:p>
          <a:p>
            <a:r>
              <a:rPr lang="en-US" dirty="0">
                <a:cs typeface="Courier New" panose="02070309020205020404" pitchFamily="49" charset="0"/>
              </a:rPr>
              <a:t>Trademark, patent and domain name are available</a:t>
            </a:r>
          </a:p>
          <a:p>
            <a:r>
              <a:rPr lang="en-US" dirty="0">
                <a:cs typeface="Courier New" panose="02070309020205020404" pitchFamily="49" charset="0"/>
              </a:rPr>
              <a:t>Easy cross-platform mobile app</a:t>
            </a:r>
          </a:p>
          <a:p>
            <a:r>
              <a:rPr lang="en-US" dirty="0">
                <a:cs typeface="Courier New" panose="02070309020205020404" pitchFamily="49" charset="0"/>
              </a:rPr>
              <a:t>Number of Colleges &amp; Universities: 4084 Breakdown: 4 year: 2363; 2 year: 1721</a:t>
            </a:r>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941017"/>
            <a:ext cx="10439400" cy="2031325"/>
          </a:xfrm>
          <a:prstGeom prst="rect">
            <a:avLst/>
          </a:prstGeom>
        </p:spPr>
        <p:txBody>
          <a:bodyPr wrap="square">
            <a:spAutoFit/>
          </a:bodyPr>
          <a:lstStyle/>
          <a:p>
            <a:pPr indent="457200"/>
            <a:r>
              <a:rPr lang="en-US" i="1" dirty="0">
                <a:solidFill>
                  <a:schemeClr val="tx1">
                    <a:lumMod val="75000"/>
                  </a:schemeClr>
                </a:solidFill>
              </a:rPr>
              <a:t>“ In fall 2015, some 20.2 million students are expected to attend American colleges and universities, constituting an increase of about 4.9 million since fall 2000. Females are expected to account for the majority of college students: about 11.5 million females will attend in fall 2015, compared with 8.7 million males.</a:t>
            </a:r>
          </a:p>
          <a:p>
            <a:pPr indent="457200"/>
            <a:r>
              <a:rPr lang="en-US" i="1" dirty="0">
                <a:solidFill>
                  <a:schemeClr val="tx1">
                    <a:lumMod val="75000"/>
                  </a:schemeClr>
                </a:solidFill>
              </a:rPr>
              <a:t>More students are expected to attend full time than part time (an estimated 12.6 million, compared with about 7.6 million). About 7.0 million students will attend 2-year institutions and 13.2 million will attend 4-year institutions in fall 2015. Some 17.3 million students are expected to enroll in undergraduate programs and about 3.0 million will enroll in post baccalaureate programs.”</a:t>
            </a:r>
          </a:p>
        </p:txBody>
      </p:sp>
      <p:sp>
        <p:nvSpPr>
          <p:cNvPr id="4" name="Title 1"/>
          <p:cNvSpPr txBox="1">
            <a:spLocks/>
          </p:cNvSpPr>
          <p:nvPr/>
        </p:nvSpPr>
        <p:spPr>
          <a:xfrm>
            <a:off x="2438401" y="609600"/>
            <a:ext cx="6424903" cy="685800"/>
          </a:xfrm>
          <a:prstGeom prst="rect">
            <a:avLst/>
          </a:prstGeom>
        </p:spPr>
        <p:txBody>
          <a:bodyPr>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en-US" dirty="0"/>
              <a:t>More statistics</a:t>
            </a:r>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seems to be a problem?</a:t>
            </a:r>
          </a:p>
        </p:txBody>
      </p:sp>
      <p:sp>
        <p:nvSpPr>
          <p:cNvPr id="6" name="Content Placeholder 13"/>
          <p:cNvSpPr txBox="1">
            <a:spLocks/>
          </p:cNvSpPr>
          <p:nvPr/>
        </p:nvSpPr>
        <p:spPr>
          <a:xfrm>
            <a:off x="6393034" y="1820563"/>
            <a:ext cx="5494166" cy="4194277"/>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u="sng" dirty="0"/>
              <a:t>Nothing seems to work:</a:t>
            </a:r>
          </a:p>
          <a:p>
            <a:pPr marL="342900" indent="-342900"/>
            <a:r>
              <a:rPr lang="en-US" dirty="0"/>
              <a:t>Contacted the professor but still have questions</a:t>
            </a:r>
          </a:p>
          <a:p>
            <a:pPr marL="342900" indent="-342900"/>
            <a:r>
              <a:rPr lang="en-US" dirty="0"/>
              <a:t>Didn’t find a logical answer online</a:t>
            </a:r>
          </a:p>
          <a:p>
            <a:pPr marL="342900" indent="-342900"/>
            <a:r>
              <a:rPr lang="en-US" dirty="0"/>
              <a:t>Was shy to ask during class</a:t>
            </a:r>
          </a:p>
          <a:p>
            <a:pPr marL="342900" indent="-342900"/>
            <a:r>
              <a:rPr lang="en-US" dirty="0"/>
              <a:t>Can’t drop the class because your dad already promised you a car </a:t>
            </a:r>
            <a:r>
              <a:rPr lang="en-US" dirty="0">
                <a:sym typeface="Wingdings" panose="05000000000000000000" pitchFamily="2" charset="2"/>
              </a:rPr>
              <a:t></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303"/>
          <a:stretch/>
        </p:blipFill>
        <p:spPr>
          <a:xfrm>
            <a:off x="609600" y="1820563"/>
            <a:ext cx="5638800" cy="4194277"/>
          </a:xfrm>
          <a:prstGeom prst="rect">
            <a:avLst/>
          </a:prstGeom>
          <a:ln>
            <a:noFill/>
          </a:ln>
          <a:effectLst>
            <a:softEdge rad="112500"/>
          </a:effectLst>
        </p:spPr>
      </p:pic>
    </p:spTree>
    <p:extLst>
      <p:ext uri="{BB962C8B-B14F-4D97-AF65-F5344CB8AC3E}">
        <p14:creationId xmlns:p14="http://schemas.microsoft.com/office/powerpoint/2010/main" val="10390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52400" y="1549400"/>
          <a:ext cx="9424276" cy="4470400"/>
        </p:xfrm>
        <a:graphic>
          <a:graphicData uri="http://schemas.openxmlformats.org/drawingml/2006/table">
            <a:tbl>
              <a:tblPr/>
              <a:tblGrid>
                <a:gridCol w="4712138">
                  <a:extLst>
                    <a:ext uri="{9D8B030D-6E8A-4147-A177-3AD203B41FA5}">
                      <a16:colId xmlns:a16="http://schemas.microsoft.com/office/drawing/2014/main" val="20000"/>
                    </a:ext>
                  </a:extLst>
                </a:gridCol>
                <a:gridCol w="4712138">
                  <a:extLst>
                    <a:ext uri="{9D8B030D-6E8A-4147-A177-3AD203B41FA5}">
                      <a16:colId xmlns:a16="http://schemas.microsoft.com/office/drawing/2014/main" val="20001"/>
                    </a:ext>
                  </a:extLst>
                </a:gridCol>
              </a:tblGrid>
              <a:tr h="406400">
                <a:tc>
                  <a:txBody>
                    <a:bodyPr/>
                    <a:lstStyle/>
                    <a:p>
                      <a:pPr algn="l"/>
                      <a:r>
                        <a:rPr lang="en-US" sz="2200" b="1" dirty="0">
                          <a:effectLst/>
                          <a:latin typeface="Gotham"/>
                        </a:rPr>
                        <a:t>Degrees Awarded Annually:</a:t>
                      </a:r>
                      <a:endParaRPr lang="en-US" sz="2200" b="0" dirty="0">
                        <a:effectLst/>
                        <a:latin typeface="Gotham"/>
                      </a:endParaRP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tc>
                  <a:txBody>
                    <a:bodyPr/>
                    <a:lstStyle/>
                    <a:p>
                      <a:pPr algn="l"/>
                      <a:r>
                        <a:rPr lang="en-US" sz="2200" b="1">
                          <a:effectLst/>
                          <a:latin typeface="Gotham"/>
                        </a:rPr>
                        <a:t>Number</a:t>
                      </a:r>
                      <a:endParaRPr lang="en-US" sz="2200" b="0">
                        <a:effectLst/>
                        <a:latin typeface="Gotham"/>
                      </a:endParaRP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extLst>
                  <a:ext uri="{0D108BD9-81ED-4DB2-BD59-A6C34878D82A}">
                    <a16:rowId xmlns:a16="http://schemas.microsoft.com/office/drawing/2014/main" val="10000"/>
                  </a:ext>
                </a:extLst>
              </a:tr>
              <a:tr h="406400">
                <a:tc>
                  <a:txBody>
                    <a:bodyPr/>
                    <a:lstStyle/>
                    <a:p>
                      <a:pPr algn="l"/>
                      <a:r>
                        <a:rPr lang="en-US" sz="2200" b="0">
                          <a:effectLst/>
                          <a:latin typeface="Gotham"/>
                        </a:rPr>
                        <a:t>Associate</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696,660</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pPr algn="l"/>
                      <a:r>
                        <a:rPr lang="en-US" sz="2200" b="0">
                          <a:effectLst/>
                          <a:latin typeface="Gotham"/>
                        </a:rPr>
                        <a:t>Bachelor’s</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1,439,264</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pPr algn="l"/>
                      <a:r>
                        <a:rPr lang="en-US" sz="2200" b="0">
                          <a:effectLst/>
                          <a:latin typeface="Gotham"/>
                        </a:rPr>
                        <a:t>Master’s</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574,618</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pPr algn="l"/>
                      <a:r>
                        <a:rPr lang="en-US" sz="2200" b="0">
                          <a:effectLst/>
                          <a:latin typeface="Gotham"/>
                        </a:rPr>
                        <a:t>Doctorate</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52,631</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6400">
                <a:tc>
                  <a:txBody>
                    <a:bodyPr/>
                    <a:lstStyle/>
                    <a:p>
                      <a:pPr algn="l"/>
                      <a:r>
                        <a:rPr lang="en-US" sz="2200" b="0">
                          <a:effectLst/>
                          <a:latin typeface="Gotham"/>
                        </a:rPr>
                        <a:t>Professional</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87,289</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06400">
                <a:tc gridSpan="2">
                  <a:txBody>
                    <a:bodyPr/>
                    <a:lstStyle/>
                    <a:p>
                      <a:pPr algn="l"/>
                      <a:r>
                        <a:rPr lang="en-US" sz="2200" b="1">
                          <a:effectLst/>
                          <a:latin typeface="Gotham"/>
                        </a:rPr>
                        <a:t>Enrollment Demographics:</a:t>
                      </a:r>
                      <a:endParaRPr lang="en-US" sz="2200" b="0">
                        <a:effectLst/>
                        <a:latin typeface="Gotham"/>
                      </a:endParaRP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tc hMerge="1">
                  <a:txBody>
                    <a:bodyPr/>
                    <a:lstStyle/>
                    <a:p>
                      <a:endParaRPr lang="en-US"/>
                    </a:p>
                  </a:txBody>
                  <a:tcPr/>
                </a:tc>
                <a:extLst>
                  <a:ext uri="{0D108BD9-81ED-4DB2-BD59-A6C34878D82A}">
                    <a16:rowId xmlns:a16="http://schemas.microsoft.com/office/drawing/2014/main" val="10006"/>
                  </a:ext>
                </a:extLst>
              </a:tr>
              <a:tr h="406400">
                <a:tc>
                  <a:txBody>
                    <a:bodyPr/>
                    <a:lstStyle/>
                    <a:p>
                      <a:pPr algn="l"/>
                      <a:r>
                        <a:rPr lang="en-US" sz="2200" b="0">
                          <a:effectLst/>
                          <a:latin typeface="Gotham"/>
                        </a:rPr>
                        <a:t>Women</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57.4%</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06400">
                <a:tc>
                  <a:txBody>
                    <a:bodyPr/>
                    <a:lstStyle/>
                    <a:p>
                      <a:pPr algn="l"/>
                      <a:r>
                        <a:rPr lang="en-US" sz="2200" b="0">
                          <a:effectLst/>
                          <a:latin typeface="Gotham"/>
                        </a:rPr>
                        <a:t>Full-time</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61.7%</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06400">
                <a:tc>
                  <a:txBody>
                    <a:bodyPr/>
                    <a:lstStyle/>
                    <a:p>
                      <a:pPr algn="l"/>
                      <a:r>
                        <a:rPr lang="en-US" sz="2200" b="0">
                          <a:effectLst/>
                          <a:latin typeface="Gotham"/>
                        </a:rPr>
                        <a:t>Minority</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30.9%</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06400">
                <a:tc>
                  <a:txBody>
                    <a:bodyPr/>
                    <a:lstStyle/>
                    <a:p>
                      <a:pPr algn="l"/>
                      <a:r>
                        <a:rPr lang="en-US" sz="2200" b="0">
                          <a:effectLst/>
                          <a:latin typeface="Gotham"/>
                        </a:rPr>
                        <a:t>Foreign</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dirty="0">
                          <a:effectLst/>
                          <a:latin typeface="Gotham"/>
                        </a:rPr>
                        <a:t>3.3%</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Title 1"/>
          <p:cNvSpPr>
            <a:spLocks noGrp="1"/>
          </p:cNvSpPr>
          <p:nvPr>
            <p:ph type="title"/>
          </p:nvPr>
        </p:nvSpPr>
        <p:spPr>
          <a:xfrm>
            <a:off x="2438401" y="152400"/>
            <a:ext cx="6424903" cy="1016000"/>
          </a:xfrm>
        </p:spPr>
        <p:txBody>
          <a:bodyPr>
            <a:normAutofit/>
          </a:bodyPr>
          <a:lstStyle/>
          <a:p>
            <a:r>
              <a:rPr lang="en-US" sz="4000" dirty="0"/>
              <a:t>Graduation statistics</a:t>
            </a:r>
          </a:p>
        </p:txBody>
      </p:sp>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nvGraphicFramePr>
        <p:xfrm>
          <a:off x="2057400" y="1447799"/>
          <a:ext cx="7643812" cy="3352803"/>
        </p:xfrm>
        <a:graphic>
          <a:graphicData uri="http://schemas.openxmlformats.org/drawingml/2006/table">
            <a:tbl>
              <a:tblPr/>
              <a:tblGrid>
                <a:gridCol w="3821906">
                  <a:extLst>
                    <a:ext uri="{9D8B030D-6E8A-4147-A177-3AD203B41FA5}">
                      <a16:colId xmlns:a16="http://schemas.microsoft.com/office/drawing/2014/main" val="20000"/>
                    </a:ext>
                  </a:extLst>
                </a:gridCol>
                <a:gridCol w="1910953">
                  <a:extLst>
                    <a:ext uri="{9D8B030D-6E8A-4147-A177-3AD203B41FA5}">
                      <a16:colId xmlns:a16="http://schemas.microsoft.com/office/drawing/2014/main" val="20001"/>
                    </a:ext>
                  </a:extLst>
                </a:gridCol>
                <a:gridCol w="1910953">
                  <a:extLst>
                    <a:ext uri="{9D8B030D-6E8A-4147-A177-3AD203B41FA5}">
                      <a16:colId xmlns:a16="http://schemas.microsoft.com/office/drawing/2014/main" val="20002"/>
                    </a:ext>
                  </a:extLst>
                </a:gridCol>
              </a:tblGrid>
              <a:tr h="623659">
                <a:tc>
                  <a:txBody>
                    <a:bodyPr/>
                    <a:lstStyle/>
                    <a:p>
                      <a:pPr algn="l"/>
                      <a:r>
                        <a:rPr lang="en-US" sz="1600" b="1" dirty="0">
                          <a:effectLst/>
                          <a:latin typeface="Gotham"/>
                        </a:rPr>
                        <a:t>Number of U.S. Colleges and Universities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tc>
                  <a:txBody>
                    <a:bodyPr/>
                    <a:lstStyle/>
                    <a:p>
                      <a:pPr algn="l"/>
                      <a:r>
                        <a:rPr lang="en-US" sz="1600" b="1">
                          <a:effectLst/>
                          <a:latin typeface="Gotham"/>
                        </a:rPr>
                        <a:t>Number</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tc>
                  <a:txBody>
                    <a:bodyPr/>
                    <a:lstStyle/>
                    <a:p>
                      <a:pPr algn="l"/>
                      <a:r>
                        <a:rPr lang="en-US" sz="1600" b="1" dirty="0">
                          <a:effectLst/>
                          <a:latin typeface="Gotham"/>
                        </a:rPr>
                        <a:t>Enrollment</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extLst>
                  <a:ext uri="{0D108BD9-81ED-4DB2-BD59-A6C34878D82A}">
                    <a16:rowId xmlns:a16="http://schemas.microsoft.com/office/drawing/2014/main" val="10000"/>
                  </a:ext>
                </a:extLst>
              </a:tr>
              <a:tr h="341143">
                <a:tc>
                  <a:txBody>
                    <a:bodyPr/>
                    <a:lstStyle/>
                    <a:p>
                      <a:pPr algn="l"/>
                      <a:r>
                        <a:rPr lang="en-US" sz="1600" b="0">
                          <a:effectLst/>
                          <a:latin typeface="Gotham"/>
                        </a:rPr>
                        <a:t>Public 4-year institutions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629</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6,837,605</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1143">
                <a:tc>
                  <a:txBody>
                    <a:bodyPr/>
                    <a:lstStyle/>
                    <a:p>
                      <a:pPr algn="l"/>
                      <a:r>
                        <a:rPr lang="en-US" sz="1600" b="0">
                          <a:effectLst/>
                          <a:latin typeface="Gotham"/>
                        </a:rPr>
                        <a:t>Private 4-year institutions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1,845</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4,161,815</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1143">
                <a:tc>
                  <a:txBody>
                    <a:bodyPr/>
                    <a:lstStyle/>
                    <a:p>
                      <a:pPr algn="l"/>
                      <a:r>
                        <a:rPr lang="en-US" sz="1600" b="0">
                          <a:effectLst/>
                          <a:latin typeface="Gotham"/>
                        </a:rPr>
                        <a:t>Public 2-year institutions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1,070</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6,184,229</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1143">
                <a:tc>
                  <a:txBody>
                    <a:bodyPr/>
                    <a:lstStyle/>
                    <a:p>
                      <a:pPr algn="l"/>
                      <a:r>
                        <a:rPr lang="en-US" sz="1600" b="0">
                          <a:effectLst/>
                          <a:latin typeface="Gotham"/>
                        </a:rPr>
                        <a:t>Private 2-year institutions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596</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303,826</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1143">
                <a:tc>
                  <a:txBody>
                    <a:bodyPr/>
                    <a:lstStyle/>
                    <a:p>
                      <a:pPr algn="l"/>
                      <a:r>
                        <a:rPr lang="en-US" sz="1600" b="1">
                          <a:effectLst/>
                          <a:latin typeface="Gotham"/>
                        </a:rPr>
                        <a:t>Total</a:t>
                      </a:r>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effectLst/>
                          <a:latin typeface="Gotham"/>
                        </a:rPr>
                        <a:t>4,140</a:t>
                      </a:r>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effectLst/>
                          <a:latin typeface="Gotham"/>
                        </a:rPr>
                        <a:t>17,487,475</a:t>
                      </a:r>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1143">
                <a:tc>
                  <a:txBody>
                    <a:bodyPr/>
                    <a:lstStyle/>
                    <a:p>
                      <a:pPr algn="l"/>
                      <a:r>
                        <a:rPr lang="en-US" sz="1600" b="0">
                          <a:effectLst/>
                          <a:latin typeface="Gotham"/>
                        </a:rPr>
                        <a:t>Undergraduate</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14,473,884</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41143">
                <a:tc>
                  <a:txBody>
                    <a:bodyPr/>
                    <a:lstStyle/>
                    <a:p>
                      <a:pPr algn="l"/>
                      <a:r>
                        <a:rPr lang="en-US" sz="1600" b="0">
                          <a:effectLst/>
                          <a:latin typeface="Gotham"/>
                        </a:rPr>
                        <a:t>Graduate</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2,097,511</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41143">
                <a:tc>
                  <a:txBody>
                    <a:bodyPr/>
                    <a:lstStyle/>
                    <a:p>
                      <a:pPr algn="l"/>
                      <a:r>
                        <a:rPr lang="en-US" sz="1600" b="0">
                          <a:effectLst/>
                          <a:latin typeface="Gotham"/>
                        </a:rPr>
                        <a:t>Professional</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dirty="0">
                          <a:effectLst/>
                          <a:latin typeface="Gotham"/>
                        </a:rPr>
                        <a:t>329,076</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itle 1"/>
          <p:cNvSpPr>
            <a:spLocks noGrp="1"/>
          </p:cNvSpPr>
          <p:nvPr>
            <p:ph type="title"/>
          </p:nvPr>
        </p:nvSpPr>
        <p:spPr>
          <a:xfrm>
            <a:off x="2438401" y="152400"/>
            <a:ext cx="6424903" cy="1016000"/>
          </a:xfrm>
        </p:spPr>
        <p:txBody>
          <a:bodyPr>
            <a:normAutofit/>
          </a:bodyPr>
          <a:lstStyle/>
          <a:p>
            <a:r>
              <a:rPr lang="en-US" sz="4000" dirty="0"/>
              <a:t>Enrollment statistics</a:t>
            </a:r>
          </a:p>
        </p:txBody>
      </p:sp>
      <p:sp>
        <p:nvSpPr>
          <p:cNvPr id="2" name="TextBox 1"/>
          <p:cNvSpPr txBox="1"/>
          <p:nvPr/>
        </p:nvSpPr>
        <p:spPr>
          <a:xfrm>
            <a:off x="2057401" y="5105400"/>
            <a:ext cx="6675119" cy="923330"/>
          </a:xfrm>
          <a:prstGeom prst="rect">
            <a:avLst/>
          </a:prstGeom>
          <a:noFill/>
        </p:spPr>
        <p:txBody>
          <a:bodyPr wrap="square" rtlCol="0">
            <a:spAutoFit/>
          </a:bodyPr>
          <a:lstStyle/>
          <a:p>
            <a:r>
              <a:rPr lang="en-US" dirty="0"/>
              <a:t>What??? Why can’t so many people reach the finish line and graduate? Does everyone become Bill Gates or Sergey Brin or just they don’t get proper help? </a:t>
            </a:r>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6230" y="957486"/>
            <a:ext cx="4935130" cy="49351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60120" y="957486"/>
            <a:ext cx="4175471" cy="3131913"/>
          </a:xfrm>
        </p:spPr>
        <p:txBody>
          <a:bodyPr vert="horz" lIns="91440" tIns="45720" rIns="91440" bIns="45720" rtlCol="0" anchor="b">
            <a:normAutofit/>
          </a:bodyPr>
          <a:lstStyle/>
          <a:p>
            <a:r>
              <a:rPr lang="en-US" sz="4800"/>
              <a:t>Are you on board?</a:t>
            </a:r>
          </a:p>
        </p:txBody>
      </p:sp>
      <p:sp>
        <p:nvSpPr>
          <p:cNvPr id="3" name="Text Placeholder 2"/>
          <p:cNvSpPr>
            <a:spLocks noGrp="1"/>
          </p:cNvSpPr>
          <p:nvPr>
            <p:ph type="body" idx="1"/>
          </p:nvPr>
        </p:nvSpPr>
        <p:spPr>
          <a:xfrm>
            <a:off x="960120" y="4165600"/>
            <a:ext cx="4192557" cy="1727016"/>
          </a:xfrm>
        </p:spPr>
        <p:txBody>
          <a:bodyPr vert="horz" lIns="91440" tIns="45720" rIns="91440" bIns="45720" rtlCol="0">
            <a:normAutofit/>
          </a:bodyPr>
          <a:lstStyle/>
          <a:p>
            <a:r>
              <a:rPr lang="en-US" sz="2200" b="1">
                <a:solidFill>
                  <a:schemeClr val="tx1">
                    <a:lumMod val="50000"/>
                    <a:lumOff val="50000"/>
                  </a:schemeClr>
                </a:solidFill>
              </a:rPr>
              <a:t>Reach 500’000 tutors across the nation to reach millions of students</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8600" y="838200"/>
            <a:ext cx="4191000" cy="1797136"/>
          </a:xfrm>
        </p:spPr>
        <p:txBody>
          <a:bodyPr>
            <a:noAutofit/>
          </a:bodyPr>
          <a:lstStyle/>
          <a:p>
            <a:pPr algn="ctr"/>
            <a:br>
              <a:rPr lang="en-US" dirty="0">
                <a:latin typeface="Arial Rounded MT Bold" panose="020F0704030504030204" pitchFamily="34" charset="0"/>
              </a:rPr>
            </a:br>
            <a:r>
              <a:rPr lang="en-US" dirty="0">
                <a:latin typeface="Bernard MT Condensed" panose="02050806060905020404" pitchFamily="18" charset="0"/>
              </a:rPr>
              <a:t>Ment4U</a:t>
            </a:r>
            <a:br>
              <a:rPr lang="en-US" dirty="0">
                <a:latin typeface="Arial Rounded MT Bold" panose="020F0704030504030204" pitchFamily="34" charset="0"/>
              </a:rPr>
            </a:br>
            <a:endParaRPr lang="en-US" sz="3200" dirty="0">
              <a:latin typeface="OCR A Extended" panose="02010509020102010303" pitchFamily="50"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3124201"/>
            <a:ext cx="3906067" cy="2600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7848601" y="6248400"/>
            <a:ext cx="1109599" cy="369332"/>
          </a:xfrm>
          <a:prstGeom prst="rect">
            <a:avLst/>
          </a:prstGeom>
        </p:spPr>
        <p:txBody>
          <a:bodyPr wrap="none">
            <a:spAutoFit/>
          </a:bodyPr>
          <a:lstStyle/>
          <a:p>
            <a:r>
              <a:rPr lang="en-US" dirty="0">
                <a:latin typeface="Freestyle Script" panose="030804020302050B0404" pitchFamily="66" charset="0"/>
              </a:rPr>
              <a:t>Instant results.</a:t>
            </a:r>
          </a:p>
        </p:txBody>
      </p:sp>
      <p:pic>
        <p:nvPicPr>
          <p:cNvPr id="1026" name="Picture 2" descr="Image result for books">
            <a:extLst>
              <a:ext uri="{FF2B5EF4-FFF2-40B4-BE49-F238E27FC236}">
                <a16:creationId xmlns:a16="http://schemas.microsoft.com/office/drawing/2014/main" id="{073A5CB3-0BC6-4264-B4D5-B029787F91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409"/>
          <a:stretch/>
        </p:blipFill>
        <p:spPr bwMode="auto">
          <a:xfrm>
            <a:off x="132532" y="2443398"/>
            <a:ext cx="4085084" cy="43799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381000"/>
            <a:ext cx="7796503" cy="863600"/>
          </a:xfrm>
        </p:spPr>
        <p:txBody>
          <a:bodyPr>
            <a:normAutofit/>
          </a:bodyPr>
          <a:lstStyle/>
          <a:p>
            <a:pPr algn="ctr"/>
            <a:r>
              <a:rPr lang="en-US" dirty="0"/>
              <a:t>How does it work? MobileApp</a:t>
            </a:r>
          </a:p>
        </p:txBody>
      </p:sp>
      <p:sp>
        <p:nvSpPr>
          <p:cNvPr id="3" name="Title 1"/>
          <p:cNvSpPr txBox="1">
            <a:spLocks/>
          </p:cNvSpPr>
          <p:nvPr/>
        </p:nvSpPr>
        <p:spPr>
          <a:xfrm>
            <a:off x="228601" y="1371600"/>
            <a:ext cx="4724400" cy="8636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en-US" dirty="0"/>
              <a:t>Potential tutors</a:t>
            </a:r>
          </a:p>
        </p:txBody>
      </p:sp>
      <p:sp>
        <p:nvSpPr>
          <p:cNvPr id="4" name="Title 1"/>
          <p:cNvSpPr txBox="1">
            <a:spLocks/>
          </p:cNvSpPr>
          <p:nvPr/>
        </p:nvSpPr>
        <p:spPr>
          <a:xfrm>
            <a:off x="7543800" y="1371600"/>
            <a:ext cx="4419600" cy="8636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en-US" dirty="0"/>
              <a:t>Students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1" y="2514600"/>
            <a:ext cx="2999859" cy="318287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2514600"/>
            <a:ext cx="4432972" cy="318287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5676" y="2234184"/>
            <a:ext cx="2737106" cy="66141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9893">
            <a:off x="4118821" y="5140397"/>
            <a:ext cx="2497524" cy="118872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1873" y="3070180"/>
            <a:ext cx="2111420" cy="2111420"/>
          </a:xfrm>
          <a:prstGeom prst="rect">
            <a:avLst/>
          </a:prstGeom>
        </p:spPr>
      </p:pic>
      <p:sp>
        <p:nvSpPr>
          <p:cNvPr id="10" name="TextBox 9"/>
          <p:cNvSpPr txBox="1"/>
          <p:nvPr/>
        </p:nvSpPr>
        <p:spPr>
          <a:xfrm>
            <a:off x="5029201" y="3629249"/>
            <a:ext cx="728417" cy="738664"/>
          </a:xfrm>
          <a:prstGeom prst="rect">
            <a:avLst/>
          </a:prstGeom>
          <a:noFill/>
        </p:spPr>
        <p:txBody>
          <a:bodyPr wrap="square" rtlCol="0">
            <a:spAutoFit/>
          </a:bodyPr>
          <a:lstStyle/>
          <a:p>
            <a:r>
              <a:rPr lang="en-US" sz="900" b="1" dirty="0" err="1">
                <a:solidFill>
                  <a:schemeClr val="tx2"/>
                </a:solidFill>
                <a:latin typeface="Buxton Sketch" panose="03080500000500000004" pitchFamily="66" charset="0"/>
              </a:rPr>
              <a:t>instaTutor</a:t>
            </a:r>
            <a:endParaRPr lang="en-US" sz="900" b="1" dirty="0">
              <a:solidFill>
                <a:schemeClr val="tx2"/>
              </a:solidFill>
              <a:latin typeface="Buxton Sketch" panose="03080500000500000004" pitchFamily="66" charset="0"/>
            </a:endParaRPr>
          </a:p>
          <a:p>
            <a:r>
              <a:rPr lang="en-US" sz="1100" b="1" dirty="0"/>
              <a:t>Student</a:t>
            </a:r>
          </a:p>
          <a:p>
            <a:r>
              <a:rPr lang="en-US" sz="1100" dirty="0"/>
              <a:t>  </a:t>
            </a:r>
            <a:r>
              <a:rPr lang="en-US" sz="1100" b="1" dirty="0"/>
              <a:t>Tutor</a:t>
            </a:r>
          </a:p>
          <a:p>
            <a:r>
              <a:rPr lang="en-US" sz="1100" b="1" u="sng" dirty="0"/>
              <a:t>Register</a:t>
            </a: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Tutoring: why would I use it. Why to get a tutor</a:t>
            </a:r>
          </a:p>
        </p:txBody>
      </p:sp>
      <p:sp>
        <p:nvSpPr>
          <p:cNvPr id="14" name="Content Placeholder 13"/>
          <p:cNvSpPr>
            <a:spLocks noGrp="1"/>
          </p:cNvSpPr>
          <p:nvPr>
            <p:ph idx="1"/>
          </p:nvPr>
        </p:nvSpPr>
        <p:spPr>
          <a:xfrm>
            <a:off x="1118897" y="1701800"/>
            <a:ext cx="10463503" cy="4470400"/>
          </a:xfrm>
        </p:spPr>
        <p:txBody>
          <a:bodyPr>
            <a:normAutofit/>
          </a:bodyPr>
          <a:lstStyle/>
          <a:p>
            <a:r>
              <a:rPr lang="en-US" dirty="0"/>
              <a:t>Free and convenient location time</a:t>
            </a:r>
          </a:p>
          <a:p>
            <a:r>
              <a:rPr lang="en-US" dirty="0"/>
              <a:t>Urgent help</a:t>
            </a:r>
          </a:p>
          <a:p>
            <a:r>
              <a:rPr lang="en-US" dirty="0"/>
              <a:t>Concept help chapter help</a:t>
            </a:r>
          </a:p>
          <a:p>
            <a:r>
              <a:rPr lang="en-US" dirty="0"/>
              <a:t>Learning from another prospective</a:t>
            </a:r>
          </a:p>
          <a:p>
            <a:r>
              <a:rPr lang="en-US" dirty="0"/>
              <a:t>Get it explained in your language (including translating if required)</a:t>
            </a:r>
          </a:p>
          <a:p>
            <a:r>
              <a:rPr lang="en-US" dirty="0"/>
              <a:t>One – to – one</a:t>
            </a:r>
          </a:p>
          <a:p>
            <a:r>
              <a:rPr lang="en-US" dirty="0"/>
              <a:t>Why would you wait for a cab when you can get an </a:t>
            </a:r>
            <a:r>
              <a:rPr lang="en-US" dirty="0" err="1"/>
              <a:t>Uber</a:t>
            </a:r>
            <a:endParaRPr lang="en-US" dirty="0"/>
          </a:p>
        </p:txBody>
      </p:sp>
    </p:spTree>
    <p:extLst>
      <p:ext uri="{BB962C8B-B14F-4D97-AF65-F5344CB8AC3E}">
        <p14:creationId xmlns:p14="http://schemas.microsoft.com/office/powerpoint/2010/main" val="163737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Mentoring. Why would I do it?</a:t>
            </a:r>
          </a:p>
        </p:txBody>
      </p:sp>
      <p:sp>
        <p:nvSpPr>
          <p:cNvPr id="14" name="Content Placeholder 13"/>
          <p:cNvSpPr>
            <a:spLocks noGrp="1"/>
          </p:cNvSpPr>
          <p:nvPr>
            <p:ph idx="1"/>
          </p:nvPr>
        </p:nvSpPr>
        <p:spPr/>
        <p:txBody>
          <a:bodyPr>
            <a:normAutofit/>
          </a:bodyPr>
          <a:lstStyle/>
          <a:p>
            <a:r>
              <a:rPr lang="en-US" dirty="0"/>
              <a:t>By tutoring you’re repeating and consolidating your knowledge</a:t>
            </a:r>
          </a:p>
          <a:p>
            <a:r>
              <a:rPr lang="en-US" dirty="0"/>
              <a:t>“Learn by teaching” method</a:t>
            </a:r>
          </a:p>
          <a:p>
            <a:r>
              <a:rPr lang="en-US" dirty="0"/>
              <a:t>Developing teaching skills</a:t>
            </a:r>
          </a:p>
          <a:p>
            <a:r>
              <a:rPr lang="en-US" dirty="0"/>
              <a:t>Getting new friends, social experience</a:t>
            </a:r>
          </a:p>
          <a:p>
            <a:r>
              <a:rPr lang="en-US" dirty="0"/>
              <a:t>Earning college credit, cash rewards</a:t>
            </a:r>
          </a:p>
          <a:p>
            <a:r>
              <a:rPr lang="en-US" dirty="0"/>
              <a:t>Giving back to the community</a:t>
            </a:r>
          </a:p>
          <a:p>
            <a:r>
              <a:rPr lang="en-US" dirty="0"/>
              <a:t>Moral satisfaction</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Why would university want it?</a:t>
            </a:r>
          </a:p>
        </p:txBody>
      </p:sp>
      <p:sp>
        <p:nvSpPr>
          <p:cNvPr id="14" name="Content Placeholder 13"/>
          <p:cNvSpPr>
            <a:spLocks noGrp="1"/>
          </p:cNvSpPr>
          <p:nvPr>
            <p:ph idx="1"/>
          </p:nvPr>
        </p:nvSpPr>
        <p:spPr>
          <a:xfrm>
            <a:off x="1118897" y="1600200"/>
            <a:ext cx="10157354" cy="5105400"/>
          </a:xfrm>
        </p:spPr>
        <p:txBody>
          <a:bodyPr>
            <a:normAutofit/>
          </a:bodyPr>
          <a:lstStyle/>
          <a:p>
            <a:r>
              <a:rPr lang="en-US" dirty="0"/>
              <a:t>University of the future, high-tech and innovations. Finish in 4!</a:t>
            </a:r>
          </a:p>
          <a:p>
            <a:r>
              <a:rPr lang="en-US" dirty="0"/>
              <a:t>Helps with classes to improve grades and socialize on the way</a:t>
            </a:r>
          </a:p>
          <a:p>
            <a:r>
              <a:rPr lang="en-US" dirty="0"/>
              <a:t>Get the load off the teachers</a:t>
            </a:r>
          </a:p>
          <a:p>
            <a:r>
              <a:rPr lang="en-US" dirty="0"/>
              <a:t>Cut the endless lines to their offices</a:t>
            </a:r>
          </a:p>
          <a:p>
            <a:r>
              <a:rPr lang="en-US" dirty="0"/>
              <a:t>Build a community spirit</a:t>
            </a:r>
          </a:p>
          <a:p>
            <a:r>
              <a:rPr lang="en-US" dirty="0"/>
              <a:t>Urgent help for left behind students</a:t>
            </a:r>
          </a:p>
          <a:p>
            <a:r>
              <a:rPr lang="en-US" dirty="0"/>
              <a:t>Finding talents and potential future teachers</a:t>
            </a:r>
          </a:p>
          <a:p>
            <a:r>
              <a:rPr lang="en-US" dirty="0"/>
              <a:t>Create a competition on a tutoring market, improve quality</a:t>
            </a:r>
          </a:p>
          <a:p>
            <a:r>
              <a:rPr lang="en-US" dirty="0"/>
              <a:t>You can actually make money out of it</a:t>
            </a:r>
          </a:p>
          <a:p>
            <a:r>
              <a:rPr lang="en-US" dirty="0"/>
              <a:t>One more product to reach out for shy students</a:t>
            </a:r>
          </a:p>
        </p:txBody>
      </p:sp>
    </p:spTree>
    <p:extLst>
      <p:ext uri="{BB962C8B-B14F-4D97-AF65-F5344CB8AC3E}">
        <p14:creationId xmlns:p14="http://schemas.microsoft.com/office/powerpoint/2010/main" val="11828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Who’s qualified to be a tutor</a:t>
            </a:r>
          </a:p>
        </p:txBody>
      </p:sp>
      <p:sp>
        <p:nvSpPr>
          <p:cNvPr id="14" name="Content Placeholder 13"/>
          <p:cNvSpPr>
            <a:spLocks noGrp="1"/>
          </p:cNvSpPr>
          <p:nvPr>
            <p:ph idx="1"/>
          </p:nvPr>
        </p:nvSpPr>
        <p:spPr/>
        <p:txBody>
          <a:bodyPr>
            <a:normAutofit/>
          </a:bodyPr>
          <a:lstStyle/>
          <a:p>
            <a:r>
              <a:rPr lang="en-US" dirty="0"/>
              <a:t>“A” student in a specific course. Matching/Different professor</a:t>
            </a:r>
          </a:p>
          <a:p>
            <a:r>
              <a:rPr lang="en-US" dirty="0"/>
              <a:t>Good moral conduct</a:t>
            </a:r>
          </a:p>
          <a:p>
            <a:r>
              <a:rPr lang="en-US" dirty="0"/>
              <a:t>30 </a:t>
            </a:r>
            <a:r>
              <a:rPr lang="en-US" dirty="0" err="1"/>
              <a:t>mins</a:t>
            </a:r>
            <a:r>
              <a:rPr lang="en-US" dirty="0"/>
              <a:t> “Effective tutoring” class attendee</a:t>
            </a:r>
          </a:p>
          <a:p>
            <a:r>
              <a:rPr lang="en-US" dirty="0"/>
              <a:t>15 </a:t>
            </a:r>
            <a:r>
              <a:rPr lang="en-US" dirty="0" err="1"/>
              <a:t>mins</a:t>
            </a:r>
            <a:r>
              <a:rPr lang="en-US" dirty="0"/>
              <a:t> “Behavior &amp; Attitude” class attendee</a:t>
            </a:r>
          </a:p>
          <a:p>
            <a:r>
              <a:rPr lang="en-US" dirty="0"/>
              <a:t>Available on campus</a:t>
            </a:r>
          </a:p>
        </p:txBody>
      </p:sp>
    </p:spTree>
    <p:extLst>
      <p:ext uri="{BB962C8B-B14F-4D97-AF65-F5344CB8AC3E}">
        <p14:creationId xmlns:p14="http://schemas.microsoft.com/office/powerpoint/2010/main" val="132244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Who’s qualified to get tutoring</a:t>
            </a:r>
          </a:p>
        </p:txBody>
      </p:sp>
      <p:sp>
        <p:nvSpPr>
          <p:cNvPr id="14" name="Content Placeholder 13"/>
          <p:cNvSpPr>
            <a:spLocks noGrp="1"/>
          </p:cNvSpPr>
          <p:nvPr>
            <p:ph idx="1"/>
          </p:nvPr>
        </p:nvSpPr>
        <p:spPr>
          <a:xfrm>
            <a:off x="1118897" y="1701800"/>
            <a:ext cx="10157354" cy="2108200"/>
          </a:xfrm>
        </p:spPr>
        <p:txBody>
          <a:bodyPr>
            <a:normAutofit/>
          </a:bodyPr>
          <a:lstStyle/>
          <a:p>
            <a:r>
              <a:rPr lang="en-US" dirty="0"/>
              <a:t>Student enrolled in this class</a:t>
            </a:r>
          </a:p>
          <a:p>
            <a:r>
              <a:rPr lang="en-US" dirty="0"/>
              <a:t>Who needs help</a:t>
            </a:r>
          </a:p>
          <a:p>
            <a:r>
              <a:rPr lang="en-US" dirty="0"/>
              <a:t>Good moral conduct</a:t>
            </a:r>
          </a:p>
          <a:p>
            <a:endParaRPr lang="en-US" dirty="0"/>
          </a:p>
        </p:txBody>
      </p:sp>
    </p:spTree>
    <p:extLst>
      <p:ext uri="{BB962C8B-B14F-4D97-AF65-F5344CB8AC3E}">
        <p14:creationId xmlns:p14="http://schemas.microsoft.com/office/powerpoint/2010/main" val="106008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Words>
  <Application>Microsoft Office PowerPoint</Application>
  <PresentationFormat>Widescreen</PresentationFormat>
  <Paragraphs>271</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Rounded MT Bold</vt:lpstr>
      <vt:lpstr>Bernard MT Condensed</vt:lpstr>
      <vt:lpstr>Buxton Sketch</vt:lpstr>
      <vt:lpstr>Calibri</vt:lpstr>
      <vt:lpstr>Freestyle Script</vt:lpstr>
      <vt:lpstr>Gotham</vt:lpstr>
      <vt:lpstr>OCR A Extended</vt:lpstr>
      <vt:lpstr>Tw Cen MT</vt:lpstr>
      <vt:lpstr>Droplet</vt:lpstr>
      <vt:lpstr>What seems to be a problem?</vt:lpstr>
      <vt:lpstr>What seems to be a problem?</vt:lpstr>
      <vt:lpstr> Ment4U </vt:lpstr>
      <vt:lpstr>How does it work? MobileApp</vt:lpstr>
      <vt:lpstr>Tutoring: why would I use it. Why to get a tutor</vt:lpstr>
      <vt:lpstr>Mentoring. Why would I do it?</vt:lpstr>
      <vt:lpstr>Why would university want it?</vt:lpstr>
      <vt:lpstr>Who’s qualified to be a tutor</vt:lpstr>
      <vt:lpstr>Who’s qualified to get tutoring</vt:lpstr>
      <vt:lpstr>Safety &amp; Reward measures</vt:lpstr>
      <vt:lpstr>Tutor registration: Step 1</vt:lpstr>
      <vt:lpstr>Tutor registration: Step 2</vt:lpstr>
      <vt:lpstr>Tutor registration: Step 3</vt:lpstr>
      <vt:lpstr>Student registration: Step 1</vt:lpstr>
      <vt:lpstr>Student registration: Step 2</vt:lpstr>
      <vt:lpstr>Student registration: Step 3</vt:lpstr>
      <vt:lpstr>Tutor notification</vt:lpstr>
      <vt:lpstr>Selling the advantage</vt:lpstr>
      <vt:lpstr>PowerPoint Presentation</vt:lpstr>
      <vt:lpstr>Graduation statistics</vt:lpstr>
      <vt:lpstr>Enrollment statistics</vt:lpstr>
      <vt:lpstr>Are you on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seems to be a problem?</dc:title>
  <dc:creator>Nosenko, Alex</dc:creator>
  <cp:lastModifiedBy>Nosenko, Alex</cp:lastModifiedBy>
  <cp:revision>1</cp:revision>
  <dcterms:created xsi:type="dcterms:W3CDTF">2020-01-19T20:17:17Z</dcterms:created>
  <dcterms:modified xsi:type="dcterms:W3CDTF">2020-01-19T20:17:39Z</dcterms:modified>
</cp:coreProperties>
</file>