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78" r:id="rId7"/>
    <p:sldId id="265" r:id="rId8"/>
    <p:sldId id="266" r:id="rId9"/>
    <p:sldId id="267" r:id="rId10"/>
    <p:sldId id="279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>
        <p:scale>
          <a:sx n="86" d="100"/>
          <a:sy n="86" d="100"/>
        </p:scale>
        <p:origin x="149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D13B-E5CA-EA49-B1D4-5815EB29D95C}" type="datetimeFigureOut"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EB23-F5A4-034D-947C-6723AB3ACC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5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2" y="1074695"/>
            <a:ext cx="10058400" cy="34158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81816" y="3422822"/>
            <a:ext cx="5202195" cy="118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65" y="1250289"/>
            <a:ext cx="5384800" cy="5397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3017" y="126138"/>
            <a:ext cx="103270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The Δ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trmB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 mutant exhibits impaired growth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at lower 2DG concentrations than the Δ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ura3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 parent strain. In contrast, the growth inhibition due to bacitracin is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constant between the Δ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trmB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mutant and the Δ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ura3</a:t>
            </a:r>
            <a:r>
              <a:rPr lang="en-US" sz="2000" b="1" i="1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parent strain.</a:t>
            </a:r>
            <a:endParaRPr lang="en-US" sz="2000" b="1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acitracin 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6" y="1835228"/>
            <a:ext cx="5196982" cy="33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6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02" y="1531813"/>
            <a:ext cx="6551140" cy="4760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37131" y="285836"/>
            <a:ext cx="94532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The ΔtrmB mutant strain is deficient in sugars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in the absence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of glucose. Glucose complements this phenotype,</a:t>
            </a:r>
          </a:p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returning sugar levels to those of the Δura3 isogenic parent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strain.</a:t>
            </a:r>
            <a:endParaRPr lang="en-US" sz="2000" b="1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4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2" t="2522" b="51177"/>
          <a:stretch/>
        </p:blipFill>
        <p:spPr>
          <a:xfrm>
            <a:off x="8274130" y="1894051"/>
            <a:ext cx="3656224" cy="31753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624" y="177947"/>
            <a:ext cx="11295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Inferred TrmB–DNA binding correlates with growth rate across growth in batch culture (A), during the shift from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anoxic to oxic conditions in a turbidostat (B), during a sublethal challenge with H</a:t>
            </a:r>
            <a:r>
              <a:rPr lang="en-US" sz="2000" b="1" i="0" u="none" strike="noStrike" baseline="-2500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000" b="1" i="0" u="none" strike="noStrike" baseline="-2500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 (C), </a:t>
            </a:r>
            <a:r>
              <a:rPr lang="en-US" sz="2000" b="1" i="0" u="none" strike="noStrike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 during mid-log phase growth in media of varying</a:t>
            </a:r>
            <a:r>
              <a:rPr lang="en-US" sz="2000" b="1" i="0" u="none" strike="noStrike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salinity (D). </a:t>
            </a:r>
            <a:endParaRPr lang="en-US" sz="20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8" r="50380"/>
          <a:stretch/>
        </p:blipFill>
        <p:spPr>
          <a:xfrm>
            <a:off x="4398832" y="1555211"/>
            <a:ext cx="3605507" cy="3514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" r="51120" b="51177"/>
          <a:stretch/>
        </p:blipFill>
        <p:spPr>
          <a:xfrm>
            <a:off x="577322" y="1724631"/>
            <a:ext cx="3551719" cy="31753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3820" y="5300593"/>
            <a:ext cx="11295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smtClean="0">
                <a:latin typeface="Arial" charset="0"/>
                <a:ea typeface="Arial" charset="0"/>
                <a:cs typeface="Arial" charset="0"/>
              </a:rPr>
              <a:t>The proxy was</a:t>
            </a:r>
            <a:r>
              <a:rPr lang="en-US" sz="2000" b="0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0" i="0" u="none" strike="noStrike" baseline="0" smtClean="0">
                <a:latin typeface="Arial" charset="0"/>
                <a:ea typeface="Arial" charset="0"/>
                <a:cs typeface="Arial" charset="0"/>
              </a:rPr>
              <a:t>defined as the average of gene expression of </a:t>
            </a:r>
            <a:r>
              <a:rPr lang="nl-NL" sz="2000">
                <a:latin typeface="Arial" charset="0"/>
                <a:ea typeface="Arial" charset="0"/>
                <a:cs typeface="Arial" charset="0"/>
              </a:rPr>
              <a:t>6 TrmB-activated genes coding for enzymes in the hypothesized gluconeogenic pathway and the reciprocal of 2 TrmB-repressed genes coding for enzymes that catalyse the reverse reactions.</a:t>
            </a:r>
          </a:p>
          <a:p>
            <a:r>
              <a:rPr lang="nl-NL" sz="2000">
                <a:latin typeface="Arial" charset="0"/>
                <a:ea typeface="Arial" charset="0"/>
                <a:cs typeface="Arial" charset="0"/>
              </a:rPr>
              <a:t>Gene expression values were obtained from published microarray data for </a:t>
            </a:r>
            <a:r>
              <a:rPr lang="nl-NL" sz="2000" i="1">
                <a:latin typeface="Arial" charset="0"/>
                <a:ea typeface="Arial" charset="0"/>
                <a:cs typeface="Arial" charset="0"/>
              </a:rPr>
              <a:t>H. salinarum.</a:t>
            </a:r>
            <a:endParaRPr lang="en-US" sz="2000" i="1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2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2" t="49618" b="-1"/>
          <a:stretch/>
        </p:blipFill>
        <p:spPr>
          <a:xfrm>
            <a:off x="1034321" y="1918741"/>
            <a:ext cx="3673639" cy="34552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624" y="177947"/>
            <a:ext cx="11295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Inferred TrmB–DNA binding correlates with growth rate across growth in batch culture (A), during the shift from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anoxic to oxic conditions in a turbidostat (B), during a sublethal challenge with H</a:t>
            </a:r>
            <a:r>
              <a:rPr lang="en-US" sz="2000" b="1" i="0" u="none" strike="noStrike" baseline="-2500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000" b="1" i="0" u="none" strike="noStrike" baseline="-2500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 (C), and during mid-log phase growth in media of varying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salinity (D). </a:t>
            </a:r>
            <a:endParaRPr lang="en-US" sz="20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7960" y="3855981"/>
            <a:ext cx="7044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Here, we used a multifactorial approach to assay the contributions of three components of salinity on fitness in </a:t>
            </a:r>
            <a:r>
              <a:rPr lang="en-US" b="1" i="1"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H. salinarum</a:t>
            </a:r>
            <a:r>
              <a:rPr lang="en-US" b="1" i="0"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 NRC-1: total salinity, [NaCl], and [Mg]/[K] ratio. We designed a full-factorial set of 75 growth media around these three factors, and this set included the standard rich </a:t>
            </a:r>
            <a:r>
              <a:rPr lang="en-US" b="1" i="1"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Halobacterium</a:t>
            </a:r>
            <a:r>
              <a:rPr lang="en-US" b="1" i="0"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rPr>
              <a:t> CM medium as a control.</a:t>
            </a:r>
            <a:endParaRPr lang="en-US" b="1">
              <a:solidFill>
                <a:schemeClr val="accent5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68" y="1576458"/>
            <a:ext cx="6917285" cy="18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3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3985" y="1538883"/>
            <a:ext cx="97286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400" b="1" i="0" u="none" strike="noStrike" baseline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What over-arching question did the authors aim to address? 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400" b="1" i="0" u="none" strike="noStrike" baseline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What are the main conclusions from the paper? 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400" b="1" i="0" u="none" strike="noStrike" baseline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Why is this research important? 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How do your experiments tie in with this work?</a:t>
            </a:r>
            <a:endParaRPr lang="en-US" sz="2400" b="1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0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76" y="1566906"/>
            <a:ext cx="10058400" cy="27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04" y="1157417"/>
            <a:ext cx="6935917" cy="48143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659" y="161314"/>
            <a:ext cx="11582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Comparison of growth of the parent strain versus Δ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trmB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 mutant in complete defined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medium supplemented with various sugars</a:t>
            </a:r>
            <a:endParaRPr lang="en-US" sz="2000" b="1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0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63" y="0"/>
            <a:ext cx="5555473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8875" y="12013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TrmB is a global bifunctional regulator, which coordinates the expression of evolutionarily diverse metabolic enzyme genes. Pathway diagram represents the</a:t>
            </a:r>
          </a:p>
          <a:p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reconstructed TrmB-specified metabolic network for 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H. salinarum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000" b="1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16875" y="2417736"/>
            <a:ext cx="1270861" cy="35646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1638622" y="2278251"/>
            <a:ext cx="1270861" cy="356461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554831" y="4200042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Gluconeogenesis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3576268" y="3721016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Glycolysis, etc</a:t>
            </a:r>
          </a:p>
        </p:txBody>
      </p:sp>
    </p:spTree>
    <p:extLst>
      <p:ext uri="{BB962C8B-B14F-4D97-AF65-F5344CB8AC3E}">
        <p14:creationId xmlns:p14="http://schemas.microsoft.com/office/powerpoint/2010/main" val="118214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5" t="50337"/>
          <a:stretch/>
        </p:blipFill>
        <p:spPr>
          <a:xfrm>
            <a:off x="5832389" y="2557848"/>
            <a:ext cx="5507880" cy="36187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0" t="5893" r="3436" b="49663"/>
          <a:stretch/>
        </p:blipFill>
        <p:spPr>
          <a:xfrm>
            <a:off x="642552" y="2557848"/>
            <a:ext cx="5251621" cy="3238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161" y="149361"/>
            <a:ext cx="117553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Model for the TrmB mechanism of interaction with the general transcription factor machinery (TFB/TBP) at target promoters. </a:t>
            </a:r>
          </a:p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Black ellipses represent TrmB. Small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white circles inside TrmB represent the binding effector, which enables TrmB to dissociate with the DNA in the presence of glucose.</a:t>
            </a:r>
            <a:endParaRPr lang="en-US" sz="2000" b="1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1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2" y="1074695"/>
            <a:ext cx="10058400" cy="34158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81816" y="3422822"/>
            <a:ext cx="5202195" cy="118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" y="1441622"/>
            <a:ext cx="4377358" cy="3978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0" y="1087738"/>
            <a:ext cx="8102600" cy="4686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76040" y="2029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The Δ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trmB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 mutant strain exhibits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altered cell morphology in the absence of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glucose.</a:t>
            </a:r>
            <a:endParaRPr lang="en-US" sz="2000" b="1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9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26973"/>
            <a:ext cx="8077200" cy="38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" y="1781775"/>
            <a:ext cx="4097669" cy="36551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5010" y="29998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S-layer protein glycosylation is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deficient in the Δ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trmB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mutant strain in the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absence of glucose.</a:t>
            </a:r>
            <a:endParaRPr lang="en-US" sz="2000" b="1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1" y="1250289"/>
            <a:ext cx="5511800" cy="5384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3017" y="126138"/>
            <a:ext cx="103270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The Δ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trmB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 mutant exhibits impaired growth</a:t>
            </a:r>
            <a:r>
              <a:rPr lang="en-US" sz="2000" b="1" i="0" u="none" strike="noStrike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at lower 2DG concentrations than the Δ</a:t>
            </a:r>
            <a:r>
              <a:rPr lang="en-US" sz="2000" b="1" i="1" u="none" strike="noStrike" baseline="0" smtClean="0">
                <a:latin typeface="Arial" charset="0"/>
                <a:ea typeface="Arial" charset="0"/>
                <a:cs typeface="Arial" charset="0"/>
              </a:rPr>
              <a:t>ura3</a:t>
            </a:r>
            <a:r>
              <a:rPr lang="en-US" sz="2000" b="1" i="0" u="none" strike="noStrike" baseline="0" smtClean="0">
                <a:latin typeface="Arial" charset="0"/>
                <a:ea typeface="Arial" charset="0"/>
                <a:cs typeface="Arial" charset="0"/>
              </a:rPr>
              <a:t> parent strain. </a:t>
            </a:r>
            <a:r>
              <a:rPr lang="en-US" sz="2000" b="1" i="0" u="none" strike="noStrike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 contrast, the growth inhibition due to bacitracin is</a:t>
            </a:r>
            <a:r>
              <a:rPr lang="en-US" sz="2000" b="1" i="0" u="none" strike="noStrike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constant between the Δ</a:t>
            </a:r>
            <a:r>
              <a:rPr lang="en-US" sz="2000" b="1" i="1" u="none" strike="noStrike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trmB </a:t>
            </a:r>
            <a:r>
              <a:rPr lang="en-US" sz="2000" b="1" i="0" u="none" strike="noStrike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mutant and the Δ</a:t>
            </a:r>
            <a:r>
              <a:rPr lang="en-US" sz="2000" b="1" i="1" u="none" strike="noStrike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ura3</a:t>
            </a:r>
            <a:r>
              <a:rPr lang="en-US" sz="2000" b="1" i="1" u="none" strike="noStrike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i="0" u="none" strike="noStrike" baseline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parent strain.</a:t>
            </a:r>
            <a:endParaRPr lang="en-US" sz="20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-Deoxy-D-gluco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82" y="1115819"/>
            <a:ext cx="3223648" cy="22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4/48/Alpha-D-glucopyranose-2D-skeletal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467" y="4039703"/>
            <a:ext cx="3781587" cy="256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368366" y="4313992"/>
            <a:ext cx="821688" cy="861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83262" y="5392754"/>
            <a:ext cx="340685" cy="358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06618" y="5210161"/>
            <a:ext cx="170281" cy="22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14119" y="4913790"/>
            <a:ext cx="170281" cy="24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03276" y="4698022"/>
            <a:ext cx="170281" cy="22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3648" y="4731425"/>
            <a:ext cx="170281" cy="22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20655" y="5789616"/>
            <a:ext cx="170281" cy="22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9024" y="564776"/>
            <a:ext cx="4211030" cy="2907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7125" y="643538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2-deoxy-glucose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79024" y="3658571"/>
            <a:ext cx="4211030" cy="284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37275" y="3698086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glucose</a:t>
            </a:r>
          </a:p>
        </p:txBody>
      </p:sp>
    </p:spTree>
    <p:extLst>
      <p:ext uri="{BB962C8B-B14F-4D97-AF65-F5344CB8AC3E}">
        <p14:creationId xmlns:p14="http://schemas.microsoft.com/office/powerpoint/2010/main" val="33372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447</Words>
  <Application>Microsoft Macintosh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Ryne Vankrevelen</dc:creator>
  <cp:lastModifiedBy>Ryne Vankrevelen</cp:lastModifiedBy>
  <cp:revision>4</cp:revision>
  <dcterms:created xsi:type="dcterms:W3CDTF">2019-02-25T02:32:25Z</dcterms:created>
  <dcterms:modified xsi:type="dcterms:W3CDTF">2019-02-25T03:16:51Z</dcterms:modified>
</cp:coreProperties>
</file>