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6" r:id="rId4"/>
    <p:sldId id="267" r:id="rId5"/>
    <p:sldId id="271" r:id="rId6"/>
    <p:sldId id="25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FC"/>
    <a:srgbClr val="A3DC94"/>
    <a:srgbClr val="84D6F6"/>
    <a:srgbClr val="FFEA6D"/>
    <a:srgbClr val="FFAFB2"/>
    <a:srgbClr val="02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>
      <p:cViewPr>
        <p:scale>
          <a:sx n="105" d="100"/>
          <a:sy n="105" d="100"/>
        </p:scale>
        <p:origin x="10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3A9-521C-8B92-C25A-9CC1DF8AF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E6F8-FF6A-32DC-D2B2-DF2BB805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C26F-A4C7-C526-0430-43D2B2A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8C4-BF94-26D5-EE28-A0AB8FBE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2394-9D30-AB90-C9A3-7C4A069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9B7C-EC5D-D0FE-21CA-2894F1BC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2338-7825-DA50-5A18-E3D5FEC0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09B3-265D-1BD5-8531-06B73739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EA05-05AC-70BE-4BCA-E90D95D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11A6-558A-69DF-D530-EB0AFF6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7CB8A-EF21-8B2E-319A-E16663BB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81495-439F-44DE-5440-9FEFB95C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93BC-50C0-5C98-35B4-814136E9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FC99-4269-4452-A158-2AC3759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AF0A-23BB-00BB-E813-F529864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BCFE-D1E4-7D30-2561-1606236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A4CE-7EB9-E5A3-D067-A1613084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F998-4772-C7E4-6839-8A5CECE5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8271-AE17-CA88-CC39-316AD964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166A-6311-2104-3703-15C3EB8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F090-D81E-B6B3-858D-6460F5A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D310-8E3A-1E48-280F-3FBED6F7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2459-352F-FCA4-67F4-1B29AAF4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07A-3EFD-5E1B-8BC1-4A7BF728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2618-CEA4-683C-7121-097C096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922C-40EF-3F9F-3AA5-02A1D3A5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9634-A8D0-7322-F6BF-0334C980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5395-A96B-4BA6-F234-BEAC515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C5AB8-3238-BC45-705A-C0C8E5C6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52FE-5196-5080-E55A-2DFF4E95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AAD4-F626-5AA4-B46C-9EAC1E98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D72A-EAA4-1747-D67D-129F2658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61B3-4A30-CFD4-D454-052714AA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5166-7A28-C4F2-E4C4-346B6553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7223-2DDE-F877-FD05-CF11CC2A1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3D5E7-B070-649D-963B-F00B05615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2773-6A51-86EE-23E8-DE541E3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4E7B0-7250-8F3D-58A7-804E410F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74D3D-F536-EAA0-01CB-04CC1114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988-9289-835B-9E8F-AB176E3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66D2C-575F-7757-FE78-DBC76BA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50D-F1FD-71C8-514B-6FCDF78E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017A8-3C7F-A28F-2FA3-9D67109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A69B0-7A9E-11FC-D16F-3584F723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88C02-D1BE-037A-2BD0-6AA9A586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1275-A16E-4663-A340-38D46F9C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8A3C-D221-7C11-B614-38046812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6FBE-D550-1997-0543-1F42E5CC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8C47-7D49-48FC-1D96-0C4697ECB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ABAE-B5C3-AF4A-354E-B3B83E36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12EF-E4F9-7DDC-16F6-A7A26762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1BB-9C44-6DEC-EC6A-62C857CD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DE7A-1792-0890-0AE7-B288962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EC184-95DE-4D15-E521-BECD1BAB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550A-0A65-4213-740F-8DF82F30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0CDC-91A0-3E64-2FDC-1074E76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9FD6-99D8-499F-65A7-C856C359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A1F8-38C1-26F6-79BF-1547305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19C42-AAFE-F7A1-D87D-02CB66E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2D52C-B8D4-F9D5-C5BF-04360383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84E6-6E1D-6695-0DAC-FE51D81B8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F0DF-A43E-3CCB-3AF6-F61440244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0F32-741F-9805-F945-520C27B2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59B-9622-2B03-C225-C13F05AF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Papers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51642-EECE-DE1D-8300-F2F58DF20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DB07-3472-5585-F5FB-73E5B23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+ Affiliations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D749-98BF-F74B-9FE3-BD3C68F5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did it? Where?</a:t>
            </a:r>
          </a:p>
          <a:p>
            <a:r>
              <a:rPr lang="en-US" dirty="0"/>
              <a:t>First author: often did most of the work and is most “credited;” it’s their name + others. </a:t>
            </a:r>
          </a:p>
          <a:p>
            <a:r>
              <a:rPr lang="en-US" dirty="0"/>
              <a:t>Last author: often lab leader supervising the first author. </a:t>
            </a:r>
          </a:p>
          <a:p>
            <a:r>
              <a:rPr lang="en-US" dirty="0"/>
              <a:t>Middle: made various contributions; some journals require listing these out.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A4FD3-9D76-6104-6CFC-DC896080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76" y="4343400"/>
            <a:ext cx="50165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2ACF6-2944-D54E-6B48-EF6129A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1082"/>
            <a:ext cx="6662392" cy="10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9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6DDF-D5FF-3538-23F2-D168DA6A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A059-E0CD-98D7-C33A-D8312B2B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939" cy="4351338"/>
          </a:xfrm>
        </p:spPr>
        <p:txBody>
          <a:bodyPr/>
          <a:lstStyle/>
          <a:p>
            <a:r>
              <a:rPr lang="en-US" dirty="0"/>
              <a:t>A succinct summary of the entire paper: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Background</a:t>
            </a:r>
            <a:endParaRPr lang="en-US" dirty="0">
              <a:highlight>
                <a:srgbClr val="FF0000"/>
              </a:highlight>
            </a:endParaRPr>
          </a:p>
          <a:p>
            <a:pPr lvl="1"/>
            <a:r>
              <a:rPr lang="en-US" dirty="0">
                <a:highlight>
                  <a:srgbClr val="00FFFF"/>
                </a:highlight>
              </a:rPr>
              <a:t>Findings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Usually written last, but is the first (and often only) thing someone sees.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380DF-ED2F-B347-C332-70BED02E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10" y="513522"/>
            <a:ext cx="5016500" cy="609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4776C3-CFC0-227E-EE5B-B443D0330E13}"/>
              </a:ext>
            </a:extLst>
          </p:cNvPr>
          <p:cNvSpPr/>
          <p:nvPr/>
        </p:nvSpPr>
        <p:spPr>
          <a:xfrm>
            <a:off x="7063409" y="1027906"/>
            <a:ext cx="4903304" cy="2536929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2487E-EFD8-B1D1-96FC-736C8E27139A}"/>
              </a:ext>
            </a:extLst>
          </p:cNvPr>
          <p:cNvSpPr/>
          <p:nvPr/>
        </p:nvSpPr>
        <p:spPr>
          <a:xfrm>
            <a:off x="7089184" y="3561522"/>
            <a:ext cx="4903304" cy="3048000"/>
          </a:xfrm>
          <a:prstGeom prst="rect">
            <a:avLst/>
          </a:prstGeom>
          <a:solidFill>
            <a:srgbClr val="02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A4C0-FB4B-A95A-64E4-D139E77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02D8-CBFE-A4B6-8277-63CD2016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Previous findings </a:t>
            </a:r>
          </a:p>
          <a:p>
            <a:pPr lvl="1"/>
            <a:r>
              <a:rPr lang="en-US" dirty="0"/>
              <a:t>What has been found already?</a:t>
            </a:r>
          </a:p>
          <a:p>
            <a:pPr lvl="1"/>
            <a:r>
              <a:rPr lang="en-US" dirty="0"/>
              <a:t>What questions remain?</a:t>
            </a:r>
          </a:p>
          <a:p>
            <a:r>
              <a:rPr lang="en-US" dirty="0"/>
              <a:t>Brief description of the study</a:t>
            </a:r>
          </a:p>
          <a:p>
            <a:pPr lvl="1"/>
            <a:r>
              <a:rPr lang="en-US" dirty="0"/>
              <a:t>What was the question?</a:t>
            </a:r>
          </a:p>
          <a:p>
            <a:r>
              <a:rPr lang="en-US" dirty="0"/>
              <a:t>Sometimes a teaser of the findings</a:t>
            </a:r>
          </a:p>
          <a:p>
            <a:pPr lvl="1"/>
            <a:r>
              <a:rPr lang="en-US" dirty="0"/>
              <a:t>What did we find?</a:t>
            </a:r>
          </a:p>
          <a:p>
            <a:pPr lvl="2"/>
            <a:r>
              <a:rPr lang="en-US" dirty="0"/>
              <a:t>Helps preview a structure and tells you what to look out for.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05D2-8800-6D95-4ADB-F44B6761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44B1-89B6-7D40-6BE7-2490150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stuff that was done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Findings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Logical flow from one to the next</a:t>
            </a:r>
          </a:p>
          <a:p>
            <a:pPr lvl="2"/>
            <a:r>
              <a:rPr lang="en-US" dirty="0"/>
              <a:t>”. . . Thus, we found XYZ. However, that could be due to &lt;such and such&gt;, or &lt;something or another&gt;. If it was &lt;such and such&gt;, we would expect &lt;this&gt;, and to test that we &lt;the next experiment&gt;.”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6DD8-60FF-B5B5-4B8C-C1DC8B8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AF35-85E2-AD43-B299-D0C9B8F9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results, you avoid too much interpretation; that is for this section</a:t>
            </a:r>
          </a:p>
          <a:p>
            <a:r>
              <a:rPr lang="en-US" dirty="0"/>
              <a:t>What do the results mean?</a:t>
            </a:r>
          </a:p>
          <a:p>
            <a:pPr lvl="1"/>
            <a:r>
              <a:rPr lang="en-US" dirty="0"/>
              <a:t>Summarize the results more plainly with interpretations. </a:t>
            </a:r>
          </a:p>
          <a:p>
            <a:pPr lvl="1"/>
            <a:r>
              <a:rPr lang="en-US" dirty="0"/>
              <a:t>Re-summarize results in the context of previous knowledge. </a:t>
            </a:r>
          </a:p>
          <a:p>
            <a:pPr lvl="1"/>
            <a:r>
              <a:rPr lang="en-US" dirty="0"/>
              <a:t>Interpret them </a:t>
            </a:r>
          </a:p>
          <a:p>
            <a:pPr lvl="1"/>
            <a:r>
              <a:rPr lang="en-US" dirty="0"/>
              <a:t>State weaknesses/ambiguities</a:t>
            </a:r>
          </a:p>
          <a:p>
            <a:pPr lvl="1"/>
            <a:r>
              <a:rPr lang="en-US" dirty="0"/>
              <a:t>Point towards future studies that could be done.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C25F-6E24-5D67-0E5B-B621C2A6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70C5-F0D0-E856-62B2-069075D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work</a:t>
            </a:r>
          </a:p>
          <a:p>
            <a:r>
              <a:rPr lang="en-US" dirty="0"/>
              <a:t>Theoretically allows for replication of results by someone else</a:t>
            </a:r>
          </a:p>
          <a:p>
            <a:pPr lvl="1"/>
            <a:r>
              <a:rPr lang="en-US" dirty="0"/>
              <a:t>Anyone else can often skip these</a:t>
            </a:r>
          </a:p>
          <a:p>
            <a:r>
              <a:rPr lang="en-US" dirty="0"/>
              <a:t>Very dry, matter-of-fact, but essential.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756-5718-A8C1-5ED3-A4D32D5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BD8A-BFDC-A8AE-AA06-18E608C6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  <a:p>
            <a:r>
              <a:rPr lang="en-US" dirty="0"/>
              <a:t>Raw data</a:t>
            </a:r>
          </a:p>
          <a:p>
            <a:r>
              <a:rPr lang="en-US" dirty="0"/>
              <a:t>Giant tables</a:t>
            </a:r>
          </a:p>
          <a:p>
            <a:r>
              <a:rPr lang="en-US" dirty="0"/>
              <a:t>Less important but still informative</a:t>
            </a:r>
          </a:p>
          <a:p>
            <a:r>
              <a:rPr lang="en-US" dirty="0"/>
              <a:t>Often not checked by journal editorial staff</a:t>
            </a:r>
          </a:p>
          <a:p>
            <a:r>
              <a:rPr lang="en-US" dirty="0"/>
              <a:t>For transparency, public resources, and for the real nerds that want to dig in deeper. </a:t>
            </a:r>
          </a:p>
        </p:txBody>
      </p:sp>
    </p:spTree>
    <p:extLst>
      <p:ext uri="{BB962C8B-B14F-4D97-AF65-F5344CB8AC3E}">
        <p14:creationId xmlns:p14="http://schemas.microsoft.com/office/powerpoint/2010/main" val="4988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5969-0DD6-B835-1F30-AFD9457B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read a scientific publication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DD1-6091-3B1A-F04D-C082B8F3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you been taught about how to do so?</a:t>
            </a:r>
          </a:p>
        </p:txBody>
      </p:sp>
    </p:spTree>
    <p:extLst>
      <p:ext uri="{BB962C8B-B14F-4D97-AF65-F5344CB8AC3E}">
        <p14:creationId xmlns:p14="http://schemas.microsoft.com/office/powerpoint/2010/main" val="23701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BBB5-64E3-3990-149E-B264F7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7065-1BB0-FC8B-26A3-99B81DDC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54" y="1856447"/>
            <a:ext cx="10515600" cy="4760110"/>
          </a:xfrm>
        </p:spPr>
        <p:txBody>
          <a:bodyPr>
            <a:normAutofit/>
          </a:bodyPr>
          <a:lstStyle/>
          <a:p>
            <a:r>
              <a:rPr lang="en-US" dirty="0"/>
              <a:t>Original articles</a:t>
            </a:r>
          </a:p>
          <a:p>
            <a:pPr lvl="1"/>
            <a:r>
              <a:rPr lang="en-US" dirty="0"/>
              <a:t>Experimental</a:t>
            </a:r>
          </a:p>
          <a:p>
            <a:pPr lvl="2"/>
            <a:r>
              <a:rPr lang="en-US" dirty="0"/>
              <a:t>A series of experiments done that show a novel finding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Modeling/tools/theory</a:t>
            </a:r>
          </a:p>
          <a:p>
            <a:pPr lvl="2"/>
            <a:r>
              <a:rPr lang="en-US" dirty="0"/>
              <a:t>Developing methods for use by the field</a:t>
            </a:r>
          </a:p>
          <a:p>
            <a:pPr lvl="2"/>
            <a:r>
              <a:rPr lang="en-US" dirty="0"/>
              <a:t>Comparing/contrasting approaches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Review articles</a:t>
            </a:r>
          </a:p>
          <a:p>
            <a:pPr lvl="2"/>
            <a:r>
              <a:rPr lang="en-US" dirty="0"/>
              <a:t>Periodic summary of existing literature</a:t>
            </a:r>
          </a:p>
          <a:p>
            <a:pPr lvl="2"/>
            <a:r>
              <a:rPr lang="en-US" dirty="0"/>
              <a:t>Helps consolidate information and references</a:t>
            </a:r>
          </a:p>
          <a:p>
            <a:pPr lvl="2"/>
            <a:r>
              <a:rPr lang="en-US" dirty="0"/>
              <a:t>Show a specific point of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FCE2-EC67-9BE8-0558-046DA31E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72"/>
          <a:stretch/>
        </p:blipFill>
        <p:spPr>
          <a:xfrm>
            <a:off x="8144603" y="2753796"/>
            <a:ext cx="3201533" cy="52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8D61D-1CA7-36C3-9944-AC33E1A7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40" y="1990519"/>
            <a:ext cx="4893260" cy="76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04170-C79C-4E92-7A02-7C8CBAFC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56" y="3885634"/>
            <a:ext cx="4316780" cy="43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764F9-EE14-FAAE-92C4-5923E8DF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91" y="5420794"/>
            <a:ext cx="5348555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E36-A0A4-19AE-0139-1FEF11B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hand raised if.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FAA8-48D1-8AE6-361E-6A43CA4C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opened any of them</a:t>
            </a:r>
          </a:p>
          <a:p>
            <a:r>
              <a:rPr lang="en-US" dirty="0"/>
              <a:t>You started on at least 1 study guide</a:t>
            </a:r>
          </a:p>
          <a:p>
            <a:r>
              <a:rPr lang="en-US" dirty="0"/>
              <a:t>You completed at least 1 study guide</a:t>
            </a:r>
          </a:p>
          <a:p>
            <a:r>
              <a:rPr lang="en-US" dirty="0"/>
              <a:t>You read any in their entirety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Papers aren’t meant to be read start to finish!</a:t>
            </a:r>
          </a:p>
          <a:p>
            <a:r>
              <a:rPr lang="en-US" dirty="0"/>
              <a:t>Extract the information you need, skip/skim that which you don’t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6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3AFF-ECF3-C79B-2667-85EE22A9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0704"/>
          </a:xfrm>
        </p:spPr>
        <p:txBody>
          <a:bodyPr/>
          <a:lstStyle/>
          <a:p>
            <a:r>
              <a:rPr lang="en-US" dirty="0"/>
              <a:t>Don’t need to read </a:t>
            </a:r>
            <a:r>
              <a:rPr lang="en-US" dirty="0" err="1"/>
              <a:t>Zwietering</a:t>
            </a:r>
            <a:r>
              <a:rPr lang="en-US" dirty="0"/>
              <a:t> start to finish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973FD-EBB2-218E-BB91-1EE39C61C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292" y="847127"/>
            <a:ext cx="9630628" cy="60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27E2-05F1-F78F-2554-AACAD93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D58D-EA43-2FE2-2181-F349DC27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Authors + Affiliations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7217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27E2-05F1-F78F-2554-AACAD93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D58D-EA43-2FE2-2181-F349DC27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973" cy="4351338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Title</a:t>
            </a:r>
          </a:p>
          <a:p>
            <a:r>
              <a:rPr lang="en-US" dirty="0"/>
              <a:t>Authors + Affiliations</a:t>
            </a:r>
          </a:p>
          <a:p>
            <a:r>
              <a:rPr lang="en-US" b="1" u="sng" dirty="0"/>
              <a:t>Abstract</a:t>
            </a:r>
          </a:p>
          <a:p>
            <a:r>
              <a:rPr lang="en-US" b="1" dirty="0"/>
              <a:t>Introduction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b="1" dirty="0"/>
              <a:t>Figures</a:t>
            </a:r>
          </a:p>
          <a:p>
            <a:r>
              <a:rPr lang="en-US" b="1" u="sng" dirty="0"/>
              <a:t>Discussion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2FB53-1CE7-3412-565A-2ABE0231270D}"/>
              </a:ext>
            </a:extLst>
          </p:cNvPr>
          <p:cNvSpPr txBox="1">
            <a:spLocks/>
          </p:cNvSpPr>
          <p:nvPr/>
        </p:nvSpPr>
        <p:spPr>
          <a:xfrm>
            <a:off x="5671335" y="3037976"/>
            <a:ext cx="60292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Essential</a:t>
            </a:r>
          </a:p>
          <a:p>
            <a:pPr marL="0" indent="0" algn="ctr">
              <a:buNone/>
            </a:pPr>
            <a:r>
              <a:rPr lang="en-US" b="1" dirty="0"/>
              <a:t>Try to read parts, at least skim</a:t>
            </a:r>
          </a:p>
          <a:p>
            <a:pPr marL="0" indent="0" algn="ctr">
              <a:buNone/>
            </a:pPr>
            <a:r>
              <a:rPr lang="en-US" dirty="0"/>
              <a:t>Only read closely if you really need to</a:t>
            </a:r>
          </a:p>
        </p:txBody>
      </p:sp>
    </p:spTree>
    <p:extLst>
      <p:ext uri="{BB962C8B-B14F-4D97-AF65-F5344CB8AC3E}">
        <p14:creationId xmlns:p14="http://schemas.microsoft.com/office/powerpoint/2010/main" val="361846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B7779D-CED0-FAC3-1361-2CF06C5EA4CB}"/>
              </a:ext>
            </a:extLst>
          </p:cNvPr>
          <p:cNvSpPr/>
          <p:nvPr/>
        </p:nvSpPr>
        <p:spPr>
          <a:xfrm>
            <a:off x="6209034" y="5254492"/>
            <a:ext cx="1838263" cy="242744"/>
          </a:xfrm>
          <a:prstGeom prst="rect">
            <a:avLst/>
          </a:prstGeom>
          <a:solidFill>
            <a:srgbClr val="FDB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24FA9-E665-F53A-8CDD-06A4A7612F08}"/>
              </a:ext>
            </a:extLst>
          </p:cNvPr>
          <p:cNvSpPr/>
          <p:nvPr/>
        </p:nvSpPr>
        <p:spPr>
          <a:xfrm>
            <a:off x="6209034" y="4436525"/>
            <a:ext cx="1324916" cy="242744"/>
          </a:xfrm>
          <a:prstGeom prst="rect">
            <a:avLst/>
          </a:prstGeom>
          <a:solidFill>
            <a:srgbClr val="A3DC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34305C-1BE7-ECD8-8EC1-B406ED86264D}"/>
              </a:ext>
            </a:extLst>
          </p:cNvPr>
          <p:cNvSpPr/>
          <p:nvPr/>
        </p:nvSpPr>
        <p:spPr>
          <a:xfrm>
            <a:off x="6209034" y="3618558"/>
            <a:ext cx="1565547" cy="242744"/>
          </a:xfrm>
          <a:prstGeom prst="rect">
            <a:avLst/>
          </a:prstGeom>
          <a:solidFill>
            <a:srgbClr val="84D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DDDFB-4494-F2A0-CA01-47EE49B50DA3}"/>
              </a:ext>
            </a:extLst>
          </p:cNvPr>
          <p:cNvSpPr/>
          <p:nvPr/>
        </p:nvSpPr>
        <p:spPr>
          <a:xfrm>
            <a:off x="6209034" y="2800591"/>
            <a:ext cx="1100597" cy="242744"/>
          </a:xfrm>
          <a:prstGeom prst="rect">
            <a:avLst/>
          </a:prstGeom>
          <a:solidFill>
            <a:srgbClr val="FFA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453AE-05AD-70D3-F5D8-6686157B4B29}"/>
              </a:ext>
            </a:extLst>
          </p:cNvPr>
          <p:cNvSpPr/>
          <p:nvPr/>
        </p:nvSpPr>
        <p:spPr>
          <a:xfrm>
            <a:off x="6209034" y="1990645"/>
            <a:ext cx="1028407" cy="242744"/>
          </a:xfrm>
          <a:prstGeom prst="rect">
            <a:avLst/>
          </a:prstGeom>
          <a:solidFill>
            <a:srgbClr val="FFEA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0FD0-6D8C-62C3-B44A-5B311B20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6" y="204473"/>
            <a:ext cx="10515600" cy="1325563"/>
          </a:xfrm>
        </p:spPr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46DD9-B47C-24E4-D963-C25B8BC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6" y="1862944"/>
            <a:ext cx="5990441" cy="3726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547F1-9C36-B5A7-C7CD-F6A13D29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873" y="500856"/>
            <a:ext cx="3162300" cy="1054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07C929-B586-B7E4-5E7D-6EEB24A1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3" y="2014158"/>
            <a:ext cx="3162300" cy="1358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CF478-C11F-5DDB-5A7B-A49D9D14E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873" y="3832260"/>
            <a:ext cx="31623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EE060A-0D08-862E-BEC6-2ABE419A0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873" y="5746881"/>
            <a:ext cx="31623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7B06F0-E891-4271-541A-C58C86F56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873" y="4825390"/>
            <a:ext cx="3162300" cy="533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6BCC0-09DD-C91F-6F97-91F07F8A85A1}"/>
              </a:ext>
            </a:extLst>
          </p:cNvPr>
          <p:cNvCxnSpPr>
            <a:stCxn id="16" idx="1"/>
          </p:cNvCxnSpPr>
          <p:nvPr/>
        </p:nvCxnSpPr>
        <p:spPr>
          <a:xfrm flipH="1">
            <a:off x="7309631" y="1027906"/>
            <a:ext cx="1438242" cy="108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603371-B02B-05C4-7752-E77DE4CB901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309631" y="2693608"/>
            <a:ext cx="1438242" cy="19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8A3AF-B580-CFDE-76AD-DA449DADED23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7774581" y="3739930"/>
            <a:ext cx="973292" cy="4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69F295-A4B6-1ED4-9D22-A76CA0A34C56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7533950" y="4557897"/>
            <a:ext cx="1213923" cy="53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58F7A6-CDFD-5C7D-A8AC-345FEDAAAA89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8047297" y="5375864"/>
            <a:ext cx="700576" cy="80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AA5433-5C27-B9ED-CC27-158C73DF3E0C}"/>
              </a:ext>
            </a:extLst>
          </p:cNvPr>
          <p:cNvSpPr txBox="1"/>
          <p:nvPr/>
        </p:nvSpPr>
        <p:spPr>
          <a:xfrm>
            <a:off x="6152887" y="1895924"/>
            <a:ext cx="2223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Figure mentions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Shortcomings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this reference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F9DC1-5911-38C0-0BAB-44894E8C6AC0}"/>
              </a:ext>
            </a:extLst>
          </p:cNvPr>
          <p:cNvSpPr txBox="1"/>
          <p:nvPr/>
        </p:nvSpPr>
        <p:spPr>
          <a:xfrm>
            <a:off x="371190" y="5842242"/>
            <a:ext cx="767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Afterwards, answer questions similar to study guide</a:t>
            </a:r>
          </a:p>
          <a:p>
            <a:endParaRPr lang="en-US" dirty="0"/>
          </a:p>
          <a:p>
            <a:r>
              <a:rPr lang="en-US" dirty="0"/>
              <a:t>For each figure: What does it show? What is its purpose? Does it succeed?</a:t>
            </a:r>
          </a:p>
        </p:txBody>
      </p:sp>
    </p:spTree>
    <p:extLst>
      <p:ext uri="{BB962C8B-B14F-4D97-AF65-F5344CB8AC3E}">
        <p14:creationId xmlns:p14="http://schemas.microsoft.com/office/powerpoint/2010/main" val="29987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8E4C-F87B-FD4B-70BE-7DF80A42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8349-351D-43DD-0FE0-03C00A44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</a:p>
          <a:p>
            <a:pPr lvl="1"/>
            <a:r>
              <a:rPr lang="en-US" dirty="0"/>
              <a:t>Informative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Eye-catching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D23DD-3E22-AA14-59C0-C634B9C4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6" y="3429000"/>
            <a:ext cx="7772400" cy="121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46CD0-4951-5B03-471F-03896AEE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4776318"/>
            <a:ext cx="64262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1EDD6-C9EB-0A47-E59A-617A1F3A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40" y="5846861"/>
            <a:ext cx="7772400" cy="6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544</Words>
  <Application>Microsoft Macintosh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Scientific Papers</vt:lpstr>
      <vt:lpstr>Who has read a scientific publication before?</vt:lpstr>
      <vt:lpstr>Types</vt:lpstr>
      <vt:lpstr>Keep hand raised if. . . </vt:lpstr>
      <vt:lpstr>Don’t need to read Zwietering start to finish</vt:lpstr>
      <vt:lpstr>Structure</vt:lpstr>
      <vt:lpstr>Structure</vt:lpstr>
      <vt:lpstr>My approach</vt:lpstr>
      <vt:lpstr>Title</vt:lpstr>
      <vt:lpstr>Authors + Affiliations</vt:lpstr>
      <vt:lpstr>Abstract/Summary</vt:lpstr>
      <vt:lpstr>Introduction</vt:lpstr>
      <vt:lpstr>Results</vt:lpstr>
      <vt:lpstr>Discussion</vt:lpstr>
      <vt:lpstr>Materials/Methods</vt:lpstr>
      <vt:lpstr>Supplementary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Papers</dc:title>
  <dc:creator>Alex Phillips, Ph.D.</dc:creator>
  <cp:lastModifiedBy>Alex Phillips, Ph.D.</cp:lastModifiedBy>
  <cp:revision>7</cp:revision>
  <dcterms:created xsi:type="dcterms:W3CDTF">2024-01-16T02:40:16Z</dcterms:created>
  <dcterms:modified xsi:type="dcterms:W3CDTF">2024-01-16T17:54:02Z</dcterms:modified>
</cp:coreProperties>
</file>