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233827-4D33-44CC-954B-EE263D7F21E5}" type="datetimeFigureOut">
              <a:rPr lang="ru-RU" smtClean="0"/>
              <a:pPr/>
              <a:t>23.01.2018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AD9E2B-8A17-4082-AF86-936C9F9623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61801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61801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АКТУАЛЬНОСТЬ ЗАДАЧИ: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Зачем считать стаж, и для чего он нам нужен?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Прежде всего, от его размера зависит: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- объем пособия по больничному листу;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- величина пенсии по старости.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Кроме того, продолжительность специального стажа (например, непрерывный стаж работы в отрасли, на отдельном предприятии, или стаж государственной службы) дает право на получение работником льгот, компенсаций, надбавок к заработной плате.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ОСНОВНАЯ ЦЕЛЬ ПРИЛОЖЕНИЯ: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Автоматизировать процесс подсчета стажа работников предприятия (организации).</a:t>
            </a:r>
          </a:p>
          <a:p>
            <a:endParaRPr lang="ru-RU" sz="2000" dirty="0"/>
          </a:p>
          <a:p>
            <a:pPr algn="just"/>
            <a:r>
              <a:rPr lang="ru-RU" sz="2000" dirty="0" smtClean="0"/>
              <a:t>Приложение ориентировано в основном на:</a:t>
            </a:r>
          </a:p>
          <a:p>
            <a:pPr algn="just">
              <a:buFontTx/>
              <a:buChar char="-"/>
            </a:pPr>
            <a:r>
              <a:rPr lang="ru-RU" sz="2000" dirty="0" smtClean="0"/>
              <a:t> Предприятия малого и среднего бизнеса, а также</a:t>
            </a:r>
          </a:p>
          <a:p>
            <a:pPr algn="just">
              <a:buFontTx/>
              <a:buChar char="-"/>
            </a:pPr>
            <a:r>
              <a:rPr lang="ru-RU" sz="2000" dirty="0"/>
              <a:t> </a:t>
            </a:r>
            <a:r>
              <a:rPr lang="ru-RU" sz="2000" dirty="0" smtClean="0"/>
              <a:t>Индивидуальных предпринимателей, не имеющих в штатном расписании организации кадровой службы (работника).</a:t>
            </a:r>
          </a:p>
          <a:p>
            <a:pPr algn="just">
              <a:buFontTx/>
              <a:buChar char="-"/>
            </a:pPr>
            <a:endParaRPr lang="ru-RU" sz="2000" dirty="0"/>
          </a:p>
          <a:p>
            <a:pPr algn="just"/>
            <a:r>
              <a:rPr lang="ru-RU" sz="2000" dirty="0" smtClean="0"/>
              <a:t>Приложение также может быть полезно и для кадровых служб крупных предприятий, государственных и муниципальных органов и учреждений.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ОСНОВНАЯ ЗАДАЧА ПРИЛОЖЕНИЯ: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Автоматизировать процесс подсчета страхового стажа (лет, месяцев) работников предприятия для расчета объем пособия по листу нетрудоспособности:</a:t>
            </a:r>
          </a:p>
        </p:txBody>
      </p:sp>
      <p:pic>
        <p:nvPicPr>
          <p:cNvPr id="6" name="Рисунок 5" descr="netrudosp_2011b_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714752"/>
            <a:ext cx="8429684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hlinkClick r:id="rId2"/>
              </a:rPr>
              <a:t>Федеральный закон от 27.07.2006 </a:t>
            </a:r>
            <a:r>
              <a:rPr lang="ru-RU" sz="2000" dirty="0" smtClean="0">
                <a:hlinkClick r:id="rId2"/>
              </a:rPr>
              <a:t>№ </a:t>
            </a:r>
            <a:r>
              <a:rPr lang="ru-RU" sz="2000" dirty="0">
                <a:hlinkClick r:id="rId2"/>
              </a:rPr>
              <a:t>152-ФЗ "О персональных данных"</a:t>
            </a:r>
            <a:endParaRPr lang="ru-RU" sz="2000" dirty="0"/>
          </a:p>
          <a:p>
            <a:r>
              <a:rPr lang="ru-RU" sz="2000" dirty="0"/>
              <a:t> </a:t>
            </a:r>
          </a:p>
          <a:p>
            <a:r>
              <a:rPr lang="ru-RU" sz="2000" dirty="0"/>
              <a:t>Статья 7. Конфиденциальность персональных данных</a:t>
            </a:r>
          </a:p>
          <a:p>
            <a:r>
              <a:rPr lang="ru-RU" sz="2000" dirty="0"/>
              <a:t> </a:t>
            </a:r>
          </a:p>
          <a:p>
            <a:pPr algn="just"/>
            <a:r>
              <a:rPr lang="ru-RU" sz="2000" dirty="0"/>
              <a:t>Операторы и иные лица, получившие доступ к персональным данным, обязаны не раскрывать третьим лицам и не распространять персональные данные без согласия субъекта персональных данных, если иное не предусмотрено федеральным законом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6480048" cy="1357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</a:t>
            </a:r>
            <a:r>
              <a:rPr lang="ru-RU" cap="none" dirty="0" smtClean="0"/>
              <a:t>ам</a:t>
            </a:r>
            <a:r>
              <a:rPr lang="ru-RU" dirty="0" smtClean="0"/>
              <a:t> С</a:t>
            </a:r>
            <a:r>
              <a:rPr lang="ru-RU" cap="none" dirty="0" smtClean="0"/>
              <a:t>ебе</a:t>
            </a:r>
            <a:r>
              <a:rPr lang="ru-RU" dirty="0" smtClean="0"/>
              <a:t> К</a:t>
            </a:r>
            <a:r>
              <a:rPr lang="ru-RU" cap="none" dirty="0" smtClean="0"/>
              <a:t>адровик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cap="none" dirty="0" smtClean="0"/>
              <a:t>считаем стаж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ВНИМАНИЕ: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428868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hlinkClick r:id="rId2"/>
              </a:rPr>
              <a:t>Федеральный закон от 27.07.2006 </a:t>
            </a:r>
            <a:r>
              <a:rPr lang="ru-RU" sz="2000" dirty="0" smtClean="0">
                <a:hlinkClick r:id="rId2"/>
              </a:rPr>
              <a:t>№ </a:t>
            </a:r>
            <a:r>
              <a:rPr lang="ru-RU" sz="2000" dirty="0">
                <a:hlinkClick r:id="rId2"/>
              </a:rPr>
              <a:t>152-ФЗ "О персональных данных"</a:t>
            </a:r>
            <a:endParaRPr lang="ru-RU" sz="2000" dirty="0"/>
          </a:p>
          <a:p>
            <a:r>
              <a:rPr lang="ru-RU" sz="2000" dirty="0"/>
              <a:t> </a:t>
            </a:r>
          </a:p>
          <a:p>
            <a:pPr algn="just"/>
            <a:r>
              <a:rPr lang="ru-RU" sz="2000" dirty="0" smtClean="0"/>
              <a:t>В целях реализации требований федерального закона в приложении реализованы: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- Авторизация пользователя (логин, пароль);</a:t>
            </a:r>
          </a:p>
          <a:p>
            <a:pPr algn="just"/>
            <a:r>
              <a:rPr lang="ru-RU" sz="2000" dirty="0" smtClean="0"/>
              <a:t>- Возможность смены данных для авторизации пользователя;</a:t>
            </a:r>
          </a:p>
          <a:p>
            <a:pPr algn="just"/>
            <a:r>
              <a:rPr lang="ru-RU" sz="2000" dirty="0" smtClean="0"/>
              <a:t>- Идентификация работников только по их табельному номеру;</a:t>
            </a:r>
          </a:p>
          <a:p>
            <a:pPr algn="just"/>
            <a:r>
              <a:rPr lang="ru-RU" sz="2000" dirty="0" smtClean="0"/>
              <a:t>- Удаление сведений из базы данных приложения, когда цели обработки персональных данных достигнуты (после увольнения работника).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 работы приложения: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>
            <a:off x="5179223" y="160733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решение 15"/>
          <p:cNvSpPr/>
          <p:nvPr/>
        </p:nvSpPr>
        <p:spPr>
          <a:xfrm>
            <a:off x="4000496" y="1714488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изменения нажат</a:t>
            </a:r>
            <a:endParaRPr lang="ru-RU" sz="1400" dirty="0"/>
          </a:p>
        </p:txBody>
      </p:sp>
      <p:cxnSp>
        <p:nvCxnSpPr>
          <p:cNvPr id="18" name="Прямая со стрелкой 17"/>
          <p:cNvCxnSpPr>
            <a:stCxn id="16" idx="3"/>
          </p:cNvCxnSpPr>
          <p:nvPr/>
        </p:nvCxnSpPr>
        <p:spPr>
          <a:xfrm>
            <a:off x="664370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6" idx="1"/>
          </p:cNvCxnSpPr>
          <p:nvPr/>
        </p:nvCxnSpPr>
        <p:spPr>
          <a:xfrm rot="10800000">
            <a:off x="3571868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2264" y="178592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178592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072330" y="1857364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данные</a:t>
            </a:r>
            <a:endParaRPr lang="ru-RU" sz="14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072330" y="3071810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072330" y="100010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cxnSp>
        <p:nvCxnSpPr>
          <p:cNvPr id="28" name="Прямая со стрелкой 27"/>
          <p:cNvCxnSpPr>
            <a:stCxn id="24" idx="0"/>
            <a:endCxn id="26" idx="2"/>
          </p:cNvCxnSpPr>
          <p:nvPr/>
        </p:nvCxnSpPr>
        <p:spPr>
          <a:xfrm rot="5400000" flipH="1" flipV="1">
            <a:off x="7536677" y="164305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2"/>
            <a:endCxn id="25" idx="0"/>
          </p:cNvCxnSpPr>
          <p:nvPr/>
        </p:nvCxnSpPr>
        <p:spPr>
          <a:xfrm rot="5400000">
            <a:off x="7572396" y="289321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1"/>
          </p:cNvCxnSpPr>
          <p:nvPr/>
        </p:nvCxnSpPr>
        <p:spPr>
          <a:xfrm rot="10800000">
            <a:off x="6215074" y="121442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2214546" y="1785926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cxnSp>
        <p:nvCxnSpPr>
          <p:cNvPr id="48" name="Соединительная линия уступом 47"/>
          <p:cNvCxnSpPr>
            <a:stCxn id="25" idx="1"/>
          </p:cNvCxnSpPr>
          <p:nvPr/>
        </p:nvCxnSpPr>
        <p:spPr>
          <a:xfrm rot="10800000">
            <a:off x="4786314" y="2857496"/>
            <a:ext cx="2286016" cy="4286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/>
          <p:nvPr/>
        </p:nvCxnSpPr>
        <p:spPr>
          <a:xfrm rot="10800000">
            <a:off x="3571868" y="2428868"/>
            <a:ext cx="1214446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Блок-схема: решение 50"/>
          <p:cNvSpPr/>
          <p:nvPr/>
        </p:nvSpPr>
        <p:spPr>
          <a:xfrm>
            <a:off x="2000232" y="2928934"/>
            <a:ext cx="178595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номер есть в базе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643042" y="28574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571868" y="285749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28596" y="2857496"/>
            <a:ext cx="121444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данные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51" idx="1"/>
            <a:endCxn id="56" idx="3"/>
          </p:cNvCxnSpPr>
          <p:nvPr/>
        </p:nvCxnSpPr>
        <p:spPr>
          <a:xfrm rot="10800000">
            <a:off x="1643042" y="328612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9" idx="2"/>
            <a:endCxn id="51" idx="0"/>
          </p:cNvCxnSpPr>
          <p:nvPr/>
        </p:nvCxnSpPr>
        <p:spPr>
          <a:xfrm rot="5400000">
            <a:off x="2750331" y="27860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357158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cxnSp>
        <p:nvCxnSpPr>
          <p:cNvPr id="66" name="Прямая со стрелкой 65"/>
          <p:cNvCxnSpPr>
            <a:stCxn id="56" idx="2"/>
            <a:endCxn id="64" idx="0"/>
          </p:cNvCxnSpPr>
          <p:nvPr/>
        </p:nvCxnSpPr>
        <p:spPr>
          <a:xfrm rot="5400000">
            <a:off x="857224" y="38933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Скругленный прямоугольник 68"/>
          <p:cNvSpPr/>
          <p:nvPr/>
        </p:nvSpPr>
        <p:spPr>
          <a:xfrm>
            <a:off x="357158" y="207167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cxnSp>
        <p:nvCxnSpPr>
          <p:cNvPr id="71" name="Прямая со стрелкой 70"/>
          <p:cNvCxnSpPr>
            <a:stCxn id="56" idx="0"/>
            <a:endCxn id="69" idx="2"/>
          </p:cNvCxnSpPr>
          <p:nvPr/>
        </p:nvCxnSpPr>
        <p:spPr>
          <a:xfrm rot="5400000" flipH="1" flipV="1">
            <a:off x="857224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Блок-схема: решение 77"/>
          <p:cNvSpPr/>
          <p:nvPr/>
        </p:nvSpPr>
        <p:spPr>
          <a:xfrm>
            <a:off x="2143108" y="3786190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</a:t>
            </a:r>
          </a:p>
          <a:p>
            <a:pPr algn="ctr"/>
            <a:r>
              <a:rPr lang="ru-RU" sz="1400" dirty="0" smtClean="0"/>
              <a:t>дата сегодня нажат</a:t>
            </a:r>
            <a:endParaRPr lang="ru-RU" sz="1400" dirty="0"/>
          </a:p>
        </p:txBody>
      </p:sp>
      <p:cxnSp>
        <p:nvCxnSpPr>
          <p:cNvPr id="80" name="Прямая со стрелкой 79"/>
          <p:cNvCxnSpPr>
            <a:stCxn id="64" idx="3"/>
            <a:endCxn id="78" idx="1"/>
          </p:cNvCxnSpPr>
          <p:nvPr/>
        </p:nvCxnSpPr>
        <p:spPr>
          <a:xfrm>
            <a:off x="1714480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3"/>
          </p:cNvCxnSpPr>
          <p:nvPr/>
        </p:nvCxnSpPr>
        <p:spPr>
          <a:xfrm>
            <a:off x="4786314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186" idx="4"/>
          </p:cNvCxnSpPr>
          <p:nvPr/>
        </p:nvCxnSpPr>
        <p:spPr>
          <a:xfrm rot="5400000">
            <a:off x="5179223" y="8215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51" idx="3"/>
            <a:endCxn id="78" idx="0"/>
          </p:cNvCxnSpPr>
          <p:nvPr/>
        </p:nvCxnSpPr>
        <p:spPr>
          <a:xfrm flipH="1">
            <a:off x="3464711" y="3286124"/>
            <a:ext cx="321471" cy="500066"/>
          </a:xfrm>
          <a:prstGeom prst="bentConnector4">
            <a:avLst>
              <a:gd name="adj1" fmla="val -71111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5214942" y="3857628"/>
            <a:ext cx="135732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и сохранить дату</a:t>
            </a:r>
            <a:endParaRPr lang="ru-RU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500562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5214942" y="50720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вывести результат</a:t>
            </a:r>
            <a:endParaRPr lang="ru-RU" sz="1400" dirty="0"/>
          </a:p>
        </p:txBody>
      </p:sp>
      <p:sp>
        <p:nvSpPr>
          <p:cNvPr id="104" name="Овал 103"/>
          <p:cNvSpPr/>
          <p:nvPr/>
        </p:nvSpPr>
        <p:spPr>
          <a:xfrm>
            <a:off x="5000628" y="6071388"/>
            <a:ext cx="178595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конец</a:t>
            </a:r>
            <a:endParaRPr lang="ru-RU" sz="1400" dirty="0"/>
          </a:p>
        </p:txBody>
      </p:sp>
      <p:cxnSp>
        <p:nvCxnSpPr>
          <p:cNvPr id="123" name="Shape 122"/>
          <p:cNvCxnSpPr>
            <a:stCxn id="78" idx="2"/>
            <a:endCxn id="99" idx="1"/>
          </p:cNvCxnSpPr>
          <p:nvPr/>
        </p:nvCxnSpPr>
        <p:spPr>
          <a:xfrm rot="16200000" flipH="1">
            <a:off x="4036215" y="4214817"/>
            <a:ext cx="607223" cy="17502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69" idx="0"/>
          </p:cNvCxnSpPr>
          <p:nvPr/>
        </p:nvCxnSpPr>
        <p:spPr>
          <a:xfrm rot="5400000" flipH="1" flipV="1">
            <a:off x="2268124" y="-17883"/>
            <a:ext cx="857256" cy="33218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Скругленный прямоугольник 127"/>
          <p:cNvSpPr/>
          <p:nvPr/>
        </p:nvSpPr>
        <p:spPr>
          <a:xfrm>
            <a:off x="7072330" y="4071942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продолжить</a:t>
            </a:r>
            <a:endParaRPr lang="ru-RU" sz="1400" dirty="0"/>
          </a:p>
        </p:txBody>
      </p:sp>
      <p:cxnSp>
        <p:nvCxnSpPr>
          <p:cNvPr id="130" name="Прямая со стрелкой 129"/>
          <p:cNvCxnSpPr>
            <a:stCxn id="97" idx="3"/>
            <a:endCxn id="128" idx="1"/>
          </p:cNvCxnSpPr>
          <p:nvPr/>
        </p:nvCxnSpPr>
        <p:spPr>
          <a:xfrm>
            <a:off x="6572264" y="428625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31"/>
          <p:cNvCxnSpPr>
            <a:stCxn id="128" idx="2"/>
            <a:endCxn id="99" idx="3"/>
          </p:cNvCxnSpPr>
          <p:nvPr/>
        </p:nvCxnSpPr>
        <p:spPr>
          <a:xfrm rot="5400000">
            <a:off x="6715141" y="4357694"/>
            <a:ext cx="892975" cy="1178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928926" y="478632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140" name="Скругленный прямоугольник 139"/>
          <p:cNvSpPr/>
          <p:nvPr/>
        </p:nvSpPr>
        <p:spPr>
          <a:xfrm>
            <a:off x="7072330" y="5643578"/>
            <a:ext cx="135732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выйти</a:t>
            </a:r>
            <a:endParaRPr lang="ru-RU" sz="1400" dirty="0"/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2643174" y="5643578"/>
            <a:ext cx="164307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удалить данные</a:t>
            </a:r>
            <a:endParaRPr lang="ru-RU" sz="1400" dirty="0"/>
          </a:p>
        </p:txBody>
      </p:sp>
      <p:sp>
        <p:nvSpPr>
          <p:cNvPr id="159" name="Блок-схема: решение 158"/>
          <p:cNvSpPr/>
          <p:nvPr/>
        </p:nvSpPr>
        <p:spPr>
          <a:xfrm>
            <a:off x="142844" y="5500702"/>
            <a:ext cx="2071702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подтверждение удаления</a:t>
            </a:r>
            <a:endParaRPr lang="ru-RU" sz="1400" dirty="0"/>
          </a:p>
        </p:txBody>
      </p:sp>
      <p:cxnSp>
        <p:nvCxnSpPr>
          <p:cNvPr id="161" name="Прямая со стрелкой 160"/>
          <p:cNvCxnSpPr>
            <a:stCxn id="148" idx="1"/>
            <a:endCxn id="159" idx="3"/>
          </p:cNvCxnSpPr>
          <p:nvPr/>
        </p:nvCxnSpPr>
        <p:spPr>
          <a:xfrm rot="10800000">
            <a:off x="2214546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159" idx="0"/>
          </p:cNvCxnSpPr>
          <p:nvPr/>
        </p:nvCxnSpPr>
        <p:spPr>
          <a:xfrm rot="5400000" flipH="1" flipV="1">
            <a:off x="2232406" y="4304115"/>
            <a:ext cx="142876" cy="2250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42910" y="514351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42910" y="635795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2071670" y="6286520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удаление данных</a:t>
            </a:r>
            <a:endParaRPr lang="ru-RU" sz="1400" dirty="0"/>
          </a:p>
        </p:txBody>
      </p:sp>
      <p:cxnSp>
        <p:nvCxnSpPr>
          <p:cNvPr id="170" name="Shape 169"/>
          <p:cNvCxnSpPr>
            <a:stCxn id="159" idx="2"/>
            <a:endCxn id="166" idx="1"/>
          </p:cNvCxnSpPr>
          <p:nvPr/>
        </p:nvCxnSpPr>
        <p:spPr>
          <a:xfrm rot="16200000" flipH="1">
            <a:off x="1500166" y="5893610"/>
            <a:ext cx="250033" cy="892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166" idx="3"/>
            <a:endCxn id="104" idx="2"/>
          </p:cNvCxnSpPr>
          <p:nvPr/>
        </p:nvCxnSpPr>
        <p:spPr>
          <a:xfrm flipV="1">
            <a:off x="4286248" y="6357140"/>
            <a:ext cx="714380" cy="107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40" idx="2"/>
            <a:endCxn id="104" idx="6"/>
          </p:cNvCxnSpPr>
          <p:nvPr/>
        </p:nvCxnSpPr>
        <p:spPr>
          <a:xfrm rot="5400000">
            <a:off x="7126318" y="5732467"/>
            <a:ext cx="284934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endCxn id="140" idx="1"/>
          </p:cNvCxnSpPr>
          <p:nvPr/>
        </p:nvCxnSpPr>
        <p:spPr>
          <a:xfrm>
            <a:off x="6572264" y="5572140"/>
            <a:ext cx="500066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endCxn id="148" idx="3"/>
          </p:cNvCxnSpPr>
          <p:nvPr/>
        </p:nvCxnSpPr>
        <p:spPr>
          <a:xfrm rot="10800000" flipV="1">
            <a:off x="4286248" y="5572140"/>
            <a:ext cx="928694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Овал 185"/>
          <p:cNvSpPr/>
          <p:nvPr/>
        </p:nvSpPr>
        <p:spPr>
          <a:xfrm>
            <a:off x="4429124" y="142852"/>
            <a:ext cx="171451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начало</a:t>
            </a:r>
            <a:endParaRPr lang="ru-RU" sz="1400" dirty="0"/>
          </a:p>
        </p:txBody>
      </p:sp>
      <p:sp>
        <p:nvSpPr>
          <p:cNvPr id="191" name="Прямоугольник 190"/>
          <p:cNvSpPr/>
          <p:nvPr/>
        </p:nvSpPr>
        <p:spPr>
          <a:xfrm>
            <a:off x="4357686" y="928670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логин, пароль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3357586" cy="64294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</a:t>
            </a:r>
            <a:r>
              <a:rPr lang="ru-RU" sz="3600" cap="none" dirty="0" smtClean="0"/>
              <a:t>читаем стаж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78579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стартового экрана и экрана изменения данных авторизации:</a:t>
            </a:r>
            <a:endParaRPr lang="ru-RU" dirty="0"/>
          </a:p>
        </p:txBody>
      </p:sp>
      <p:pic>
        <p:nvPicPr>
          <p:cNvPr id="1026" name="Picture 2" descr="C:\Users\ACERa\Documents\JAVA обучение ДВФУ\ПРОЕКТ\Activity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2428875" cy="4038600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1000100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1</a:t>
            </a:r>
            <a:endParaRPr lang="ru-RU" dirty="0"/>
          </a:p>
        </p:txBody>
      </p:sp>
      <p:pic>
        <p:nvPicPr>
          <p:cNvPr id="1027" name="Picture 3" descr="C:\Users\ACERa\Documents\JAVA обучение ДВФУ\ПРОЕКТ\Activity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857364"/>
            <a:ext cx="2409825" cy="4029075"/>
          </a:xfrm>
          <a:prstGeom prst="rect">
            <a:avLst/>
          </a:prstGeom>
          <a:noFill/>
        </p:spPr>
      </p:pic>
      <p:sp>
        <p:nvSpPr>
          <p:cNvPr id="70" name="Блок-схема: решение 69"/>
          <p:cNvSpPr/>
          <p:nvPr/>
        </p:nvSpPr>
        <p:spPr>
          <a:xfrm>
            <a:off x="2571736" y="5715016"/>
            <a:ext cx="2643206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чек-бокс изменения нажат</a:t>
            </a:r>
            <a:endParaRPr lang="ru-RU" sz="1400" dirty="0"/>
          </a:p>
        </p:txBody>
      </p:sp>
      <p:cxnSp>
        <p:nvCxnSpPr>
          <p:cNvPr id="77" name="Shape 76"/>
          <p:cNvCxnSpPr>
            <a:stCxn id="70" idx="3"/>
            <a:endCxn id="91" idx="2"/>
          </p:cNvCxnSpPr>
          <p:nvPr/>
        </p:nvCxnSpPr>
        <p:spPr>
          <a:xfrm flipV="1">
            <a:off x="5214942" y="5072074"/>
            <a:ext cx="2893239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29058" y="535782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да</a:t>
            </a:r>
            <a:endParaRPr lang="ru-RU" sz="14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7500958" y="4071942"/>
            <a:ext cx="121444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ввести табельный номер</a:t>
            </a:r>
            <a:endParaRPr lang="ru-RU" sz="1400" dirty="0"/>
          </a:p>
        </p:txBody>
      </p:sp>
      <p:cxnSp>
        <p:nvCxnSpPr>
          <p:cNvPr id="95" name="Shape 94"/>
          <p:cNvCxnSpPr>
            <a:stCxn id="70" idx="0"/>
          </p:cNvCxnSpPr>
          <p:nvPr/>
        </p:nvCxnSpPr>
        <p:spPr>
          <a:xfrm rot="5400000" flipH="1" flipV="1">
            <a:off x="4054075" y="4982776"/>
            <a:ext cx="571504" cy="8929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57752" y="63579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нет</a:t>
            </a:r>
            <a:endParaRPr lang="ru-RU" sz="1400" dirty="0"/>
          </a:p>
        </p:txBody>
      </p:sp>
      <p:cxnSp>
        <p:nvCxnSpPr>
          <p:cNvPr id="101" name="Соединительная линия уступом 100"/>
          <p:cNvCxnSpPr>
            <a:endCxn id="70" idx="1"/>
          </p:cNvCxnSpPr>
          <p:nvPr/>
        </p:nvCxnSpPr>
        <p:spPr>
          <a:xfrm>
            <a:off x="1214414" y="5357826"/>
            <a:ext cx="135732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5400000" flipH="1" flipV="1">
            <a:off x="1107257" y="5250669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 rot="5400000">
            <a:off x="5822165" y="360759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>
            <a:off x="6572264" y="428625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rot="10800000">
            <a:off x="3214678" y="4714884"/>
            <a:ext cx="221457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00628" y="142873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Activity 2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8715404" y="4214818"/>
            <a:ext cx="214314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1117</TotalTime>
  <Words>232</Words>
  <Application>Microsoft Office PowerPoint</Application>
  <PresentationFormat>Экран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Техническая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Сам Себе Кадровик считаем стаж</vt:lpstr>
      <vt:lpstr>Считаем стаж</vt:lpstr>
      <vt:lpstr>Считаем стаж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ACERa</dc:creator>
  <cp:lastModifiedBy>ACERa</cp:lastModifiedBy>
  <cp:revision>54</cp:revision>
  <dcterms:created xsi:type="dcterms:W3CDTF">2018-01-22T08:46:12Z</dcterms:created>
  <dcterms:modified xsi:type="dcterms:W3CDTF">2018-01-23T05:35:35Z</dcterms:modified>
</cp:coreProperties>
</file>