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4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jpeg" ContentType="image/jpeg"/>
  <Override PartName="/ppt/media/image17.png" ContentType="image/png"/>
  <Override PartName="/ppt/media/image14.png" ContentType="image/png"/>
  <Override PartName="/ppt/media/image23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38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3640" cy="1606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19280" cy="26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щёлкните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8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3640" cy="16066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щёлкните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IT ШКОЛА SAMSUNG</a:t>
            </a:r>
            <a:r>
              <a:rPr b="1" lang="ru-RU" sz="4000" strike="noStrike" baseline="-101000">
                <a:solidFill>
                  <a:srgbClr val="ffffff"/>
                </a:solidFill>
                <a:latin typeface="Arial"/>
                <a:ea typeface="DejaVu Sans"/>
              </a:rPr>
              <a:t> 2017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28000"/>
            <a:ext cx="9071280" cy="40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3200" strike="noStrike">
                <a:solidFill>
                  <a:srgbClr val="000000"/>
                </a:solidFill>
                <a:latin typeface="Arial"/>
                <a:ea typeface="DejaVu Sans"/>
              </a:rPr>
              <a:t>КОНЦЕПЦИЯ ПРИЛОЖЕНИЯ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ru-RU" sz="3200" strike="noStrike">
                <a:solidFill>
                  <a:srgbClr val="000000"/>
                </a:solidFill>
                <a:latin typeface="Arial"/>
                <a:ea typeface="DejaVu Sans"/>
              </a:rPr>
              <a:t>«Когнитивный дневник самочувствия»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700000" y="5807880"/>
            <a:ext cx="7199280" cy="12474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/>
            <a:r>
              <a:rPr b="1" lang="ru-RU" sz="2600" strike="noStrike">
                <a:solidFill>
                  <a:srgbClr val="ffffff"/>
                </a:solidFill>
                <a:latin typeface="Arial"/>
                <a:ea typeface="DejaVu Sans"/>
              </a:rPr>
              <a:t>Team №4</a:t>
            </a:r>
            <a:endParaRPr/>
          </a:p>
          <a:p>
            <a:pPr algn="r">
              <a:lnSpc>
                <a:spcPct val="100000"/>
              </a:lnSpc>
            </a:pPr>
            <a:r>
              <a:rPr b="1" lang="ru-RU" sz="2000" strike="noStrike">
                <a:solidFill>
                  <a:srgbClr val="ffffff"/>
                </a:solidFill>
                <a:latin typeface="Arial"/>
                <a:ea typeface="DejaVu Sans"/>
              </a:rPr>
              <a:t>Алексей Митькин, Павел Степанов, Алексей Попович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146880"/>
            <a:ext cx="7019280" cy="15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Пример экрана медперсонала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512000" y="2102760"/>
            <a:ext cx="2535840" cy="386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Список детей:</a:t>
            </a:r>
            <a:endParaRPr/>
          </a:p>
          <a:p>
            <a:pPr>
              <a:lnSpc>
                <a:spcPct val="100000"/>
              </a:lnSpc>
            </a:pPr>
            <a:r>
              <a:rPr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(ФИО, палата)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ru-RU" sz="2400" strike="noStrike">
                <a:solidFill>
                  <a:srgbClr val="ff9900"/>
                </a:solidFill>
                <a:latin typeface="Arial"/>
                <a:ea typeface="DejaVu Sans"/>
              </a:rPr>
              <a:t>1. Вася, 101, :(</a:t>
            </a:r>
            <a:endParaRPr/>
          </a:p>
          <a:p>
            <a:pPr>
              <a:lnSpc>
                <a:spcPct val="150000"/>
              </a:lnSpc>
            </a:pPr>
            <a:r>
              <a:rPr b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2. Петя, 102, :|</a:t>
            </a:r>
            <a:endParaRPr/>
          </a:p>
          <a:p>
            <a:pPr>
              <a:lnSpc>
                <a:spcPct val="150000"/>
              </a:lnSpc>
            </a:pPr>
            <a:r>
              <a:rPr b="1" lang="ru-RU" sz="2400" strike="noStrike">
                <a:solidFill>
                  <a:srgbClr val="00cc00"/>
                </a:solidFill>
                <a:latin typeface="Arial"/>
                <a:ea typeface="DejaVu Sans"/>
              </a:rPr>
              <a:t>3. Маша, 201, :-)</a:t>
            </a:r>
            <a:endParaRPr/>
          </a:p>
          <a:p>
            <a:pPr>
              <a:lnSpc>
                <a:spcPct val="150000"/>
              </a:lnSpc>
            </a:pPr>
            <a:r>
              <a:rPr b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4. Лена, 202, :|</a:t>
            </a:r>
            <a:endParaRPr/>
          </a:p>
          <a:p>
            <a:pPr>
              <a:lnSpc>
                <a:spcPct val="150000"/>
              </a:lnSpc>
            </a:pPr>
            <a:r>
              <a:rPr b="1" lang="ru-RU" sz="2400" strike="noStrike">
                <a:solidFill>
                  <a:srgbClr val="ff9900"/>
                </a:solidFill>
                <a:latin typeface="Arial"/>
                <a:ea typeface="DejaVu Sans"/>
              </a:rPr>
              <a:t>5. Коля, 301, :(</a:t>
            </a:r>
            <a:endParaRPr/>
          </a:p>
          <a:p>
            <a:pPr>
              <a:lnSpc>
                <a:spcPct val="150000"/>
              </a:lnSpc>
            </a:pPr>
            <a:r>
              <a:rPr b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6. Петя, 302, :|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3960000" y="3312000"/>
            <a:ext cx="1439280" cy="575280"/>
          </a:xfrm>
          <a:prstGeom prst="diamond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4464000" y="2520000"/>
            <a:ext cx="4130280" cy="3959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Рисунок 130" descr=""/>
          <p:cNvPicPr/>
          <p:nvPr/>
        </p:nvPicPr>
        <p:blipFill>
          <a:blip r:embed="rId1"/>
          <a:srcRect l="4858" t="24388" r="9739" b="4786"/>
          <a:stretch/>
        </p:blipFill>
        <p:spPr>
          <a:xfrm>
            <a:off x="4617000" y="3185280"/>
            <a:ext cx="3868560" cy="222012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5294880" y="2749680"/>
            <a:ext cx="2624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trike="noStrike">
                <a:solidFill>
                  <a:srgbClr val="000000"/>
                </a:solidFill>
                <a:latin typeface="Arial"/>
                <a:ea typeface="DejaVu Sans"/>
              </a:rPr>
              <a:t>Самочувствие ребенка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953640" y="1906920"/>
            <a:ext cx="8451000" cy="5237640"/>
          </a:xfrm>
          <a:prstGeom prst="roundRect">
            <a:avLst>
              <a:gd name="adj" fmla="val 13294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7"/>
          <p:cNvSpPr/>
          <p:nvPr/>
        </p:nvSpPr>
        <p:spPr>
          <a:xfrm>
            <a:off x="1296000" y="2102760"/>
            <a:ext cx="7704000" cy="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8" name="CustomShape 8"/>
          <p:cNvSpPr/>
          <p:nvPr/>
        </p:nvSpPr>
        <p:spPr>
          <a:xfrm>
            <a:off x="8033760" y="1881000"/>
            <a:ext cx="2311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200" strike="noStrike">
                <a:solidFill>
                  <a:srgbClr val="000000"/>
                </a:solidFill>
                <a:latin typeface="Arial"/>
                <a:ea typeface="DejaVu Sans"/>
              </a:rPr>
              <a:t>12:00   100%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0" y="792000"/>
            <a:ext cx="10080360" cy="63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8800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5000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lang="ru-RU" sz="3200" strike="noStrike">
                <a:solidFill>
                  <a:srgbClr val="000000"/>
                </a:solidFill>
                <a:latin typeface="Arial"/>
                <a:ea typeface="DejaVu Sans"/>
              </a:rPr>
              <a:t>Информационно-аналитическая система по параметрам самочувствия и различным медицинским сведениям может уведомлять врачей и учителей о самочувствии детей.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ru-RU" sz="3200" strike="noStrike">
                <a:solidFill>
                  <a:srgbClr val="000000"/>
                </a:solidFill>
                <a:latin typeface="Arial"/>
                <a:ea typeface="DejaVu Sans"/>
              </a:rPr>
              <a:t>Кроме этого, накопленная статистика данных приложения может послужить дополнительной информационной базой для выявления закономерностей по оценке состояния больных.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8800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Постановка задачи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2111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lang="ru-RU" sz="3200" strike="noStrike">
                <a:solidFill>
                  <a:srgbClr val="000000"/>
                </a:solidFill>
                <a:latin typeface="Arial"/>
                <a:ea typeface="DejaVu Sans"/>
              </a:rPr>
              <a:t>Оценка общего состояния ребенка (пациента), его готовность к восприятию информации (занятиям, урокам) по результатам сбора и анализа данных его индивидуальных показателей самочувствия (субъективного восприятия).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8800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Основная цель приложения: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Сбор данных и оценка состояния ребенка (пациента), по критериям</a:t>
            </a:r>
            <a:r>
              <a:rPr b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Общее состояние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очень плохо/плохо/удовлетворительно/хорошо/отлично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Головокружение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нет/да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Тошнота</a:t>
            </a:r>
            <a:r>
              <a:rPr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нет/да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Озноб</a:t>
            </a:r>
            <a:r>
              <a:rPr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нет/да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400" strike="noStrike">
                <a:solidFill>
                  <a:srgbClr val="000000"/>
                </a:solidFill>
                <a:latin typeface="Arial"/>
                <a:ea typeface="DejaVu Sans"/>
              </a:rPr>
              <a:t>Дыхание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глубокое/нормальное/частое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Потребности справить нужду</a:t>
            </a:r>
            <a:r>
              <a:rPr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нормально/часто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Зрение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плохо/хорошо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Болевые ощущения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на карте тела человека, с возможностью выделения областей болевых точек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i="1"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Потребность в неотложной помощи</a:t>
            </a:r>
            <a:r>
              <a:rPr lang="ru-RU" sz="2200" strike="noStrike">
                <a:solidFill>
                  <a:srgbClr val="000000"/>
                </a:solidFill>
                <a:latin typeface="Arial"/>
                <a:ea typeface="DejaVu Sans"/>
              </a:rPr>
              <a:t>: Нет/Да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88000" y="287640"/>
            <a:ext cx="744552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Инфраструктура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приложения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128000" y="2016000"/>
            <a:ext cx="2664000" cy="24480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771720" y="504828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4419720" y="5733000"/>
            <a:ext cx="985320" cy="10080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385560" y="2736000"/>
            <a:ext cx="2674440" cy="2088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2916000" y="3240000"/>
            <a:ext cx="1944000" cy="1331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6"/>
          <a:stretch/>
        </p:blipFill>
        <p:spPr>
          <a:xfrm rot="19630200">
            <a:off x="4935600" y="3258360"/>
            <a:ext cx="2134440" cy="130716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648000" y="2880000"/>
            <a:ext cx="2160000" cy="15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ru-RU" sz="2600">
                <a:latin typeface="Arial"/>
              </a:rPr>
              <a:t>Мобильный терминал ребенка (пациента)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7416000" y="2160000"/>
            <a:ext cx="2160000" cy="23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ru-RU" sz="2600">
                <a:latin typeface="Arial"/>
              </a:rPr>
              <a:t>Мобильный </a:t>
            </a:r>
            <a:endParaRPr/>
          </a:p>
          <a:p>
            <a:pPr algn="ctr"/>
            <a:r>
              <a:rPr lang="ru-RU" sz="2600">
                <a:latin typeface="Arial"/>
              </a:rPr>
              <a:t>терминал доктора, учителя, персонала</a:t>
            </a:r>
            <a:endParaRPr/>
          </a:p>
        </p:txBody>
      </p:sp>
      <p:sp>
        <p:nvSpPr>
          <p:cNvPr id="90" name="TextShape 4"/>
          <p:cNvSpPr txBox="1"/>
          <p:nvPr/>
        </p:nvSpPr>
        <p:spPr>
          <a:xfrm>
            <a:off x="4392000" y="676800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Arial"/>
              </a:rPr>
              <a:t>СЕРВЕР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7"/>
          <a:stretch/>
        </p:blipFill>
        <p:spPr>
          <a:xfrm>
            <a:off x="864000" y="4811760"/>
            <a:ext cx="1316520" cy="16682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8"/>
          <a:stretch/>
        </p:blipFill>
        <p:spPr>
          <a:xfrm>
            <a:off x="7494120" y="4462560"/>
            <a:ext cx="2009880" cy="2377440"/>
          </a:xfrm>
          <a:prstGeom prst="rect">
            <a:avLst/>
          </a:prstGeom>
          <a:ln>
            <a:noFill/>
          </a:ln>
        </p:spPr>
      </p:pic>
      <p:sp>
        <p:nvSpPr>
          <p:cNvPr id="93" name="TextShape 5"/>
          <p:cNvSpPr txBox="1"/>
          <p:nvPr/>
        </p:nvSpPr>
        <p:spPr>
          <a:xfrm>
            <a:off x="4634640" y="5328000"/>
            <a:ext cx="54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Arial"/>
              </a:rPr>
              <a:t>API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146880"/>
            <a:ext cx="7019280" cy="15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Передача и анализ данных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04000" y="225468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ru-RU" sz="2600" strike="noStrike">
                <a:solidFill>
                  <a:srgbClr val="000000"/>
                </a:solidFill>
                <a:latin typeface="Arial"/>
                <a:ea typeface="DejaVu Sans"/>
              </a:rPr>
              <a:t>Данные самочувствия ребенка (пациента) передаются на сервер.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ru-RU" sz="2600" strike="noStrike">
                <a:solidFill>
                  <a:srgbClr val="000000"/>
                </a:solidFill>
                <a:latin typeface="Arial"/>
                <a:ea typeface="DejaVu Sans"/>
              </a:rPr>
              <a:t>При помощи аналитики (экспертной системы) выполняется обработка поступивших данных.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ru-RU" sz="2600" strike="noStrike">
                <a:solidFill>
                  <a:srgbClr val="000000"/>
                </a:solidFill>
                <a:latin typeface="Arial"/>
                <a:ea typeface="DejaVu Sans"/>
              </a:rPr>
              <a:t>Обработанные данные поступают на мобильные клиенты медицинского персонала и отображают общее состояние ребенка.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ru-RU" sz="2600" strike="noStrike">
                <a:solidFill>
                  <a:srgbClr val="000000"/>
                </a:solidFill>
                <a:latin typeface="Arial"/>
                <a:ea typeface="DejaVu Sans"/>
              </a:rPr>
              <a:t>В случае критических оценок состояния, определенных системой, могут поступать принудительные уведомления на терминалы медицинского персонала.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8800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Функционал приложения пациента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4000" strike="noStrike">
                <a:solidFill>
                  <a:srgbClr val="000000"/>
                </a:solidFill>
                <a:latin typeface="Arial"/>
                <a:ea typeface="DejaVu Sans"/>
              </a:rPr>
              <a:t>Авторизация пользователя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4000" strike="noStrike">
                <a:solidFill>
                  <a:srgbClr val="000000"/>
                </a:solidFill>
                <a:latin typeface="Arial"/>
                <a:ea typeface="DejaVu Sans"/>
              </a:rPr>
              <a:t>Показатели состояния самочувствия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4000" strike="noStrike">
                <a:solidFill>
                  <a:srgbClr val="000000"/>
                </a:solidFill>
                <a:latin typeface="Arial"/>
                <a:ea typeface="DejaVu Sans"/>
              </a:rPr>
              <a:t>Кнопка вызова неотложной помощи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146880"/>
            <a:ext cx="7019280" cy="15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Пример экрана пациента</a:t>
            </a:r>
            <a:endParaRPr/>
          </a:p>
        </p:txBody>
      </p:sp>
      <p:pic>
        <p:nvPicPr>
          <p:cNvPr id="99" name="Рисунок 91" descr=""/>
          <p:cNvPicPr/>
          <p:nvPr/>
        </p:nvPicPr>
        <p:blipFill>
          <a:blip r:embed="rId1"/>
          <a:stretch/>
        </p:blipFill>
        <p:spPr>
          <a:xfrm>
            <a:off x="8325360" y="1863720"/>
            <a:ext cx="1024920" cy="10249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879640" y="2112120"/>
            <a:ext cx="13287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100" strike="noStrike">
                <a:solidFill>
                  <a:srgbClr val="000000"/>
                </a:solidFill>
                <a:latin typeface="Arial"/>
                <a:ea typeface="DejaVu Sans"/>
              </a:rPr>
              <a:t>12:00    100%</a:t>
            </a:r>
            <a:endParaRPr/>
          </a:p>
        </p:txBody>
      </p:sp>
      <p:pic>
        <p:nvPicPr>
          <p:cNvPr id="101" name="Рисунок 121" descr=""/>
          <p:cNvPicPr/>
          <p:nvPr/>
        </p:nvPicPr>
        <p:blipFill>
          <a:blip r:embed="rId2"/>
          <a:srcRect l="24975" t="0" r="24975" b="0"/>
          <a:stretch/>
        </p:blipFill>
        <p:spPr>
          <a:xfrm>
            <a:off x="5013000" y="2613960"/>
            <a:ext cx="2954160" cy="39996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5873040" y="2267640"/>
            <a:ext cx="1806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trike="noStrike">
                <a:solidFill>
                  <a:srgbClr val="000000"/>
                </a:solidFill>
                <a:latin typeface="Arial"/>
                <a:ea typeface="DejaVu Sans"/>
              </a:rPr>
              <a:t>Где болит?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4716360" y="2122200"/>
            <a:ext cx="3603240" cy="4899960"/>
          </a:xfrm>
          <a:prstGeom prst="roundRect">
            <a:avLst>
              <a:gd name="adj" fmla="val 13229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5"/>
          <p:cNvSpPr/>
          <p:nvPr/>
        </p:nvSpPr>
        <p:spPr>
          <a:xfrm>
            <a:off x="5040000" y="2310840"/>
            <a:ext cx="3096000" cy="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05" name="CustomShape 6"/>
          <p:cNvSpPr/>
          <p:nvPr/>
        </p:nvSpPr>
        <p:spPr>
          <a:xfrm>
            <a:off x="7186680" y="2100240"/>
            <a:ext cx="1274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100" strike="noStrike">
                <a:solidFill>
                  <a:srgbClr val="000000"/>
                </a:solidFill>
                <a:latin typeface="Arial"/>
                <a:ea typeface="DejaVu Sans"/>
              </a:rPr>
              <a:t>12:00    100%</a:t>
            </a:r>
            <a:endParaRPr/>
          </a:p>
        </p:txBody>
      </p:sp>
      <p:pic>
        <p:nvPicPr>
          <p:cNvPr id="106" name="Рисунок 92" descr=""/>
          <p:cNvPicPr/>
          <p:nvPr/>
        </p:nvPicPr>
        <p:blipFill>
          <a:blip r:embed="rId3"/>
          <a:stretch/>
        </p:blipFill>
        <p:spPr>
          <a:xfrm>
            <a:off x="1267560" y="2948760"/>
            <a:ext cx="1583280" cy="350280"/>
          </a:xfrm>
          <a:prstGeom prst="rect">
            <a:avLst/>
          </a:prstGeom>
          <a:ln>
            <a:noFill/>
          </a:ln>
        </p:spPr>
      </p:pic>
      <p:sp>
        <p:nvSpPr>
          <p:cNvPr id="107" name="CustomShape 7"/>
          <p:cNvSpPr/>
          <p:nvPr/>
        </p:nvSpPr>
        <p:spPr>
          <a:xfrm>
            <a:off x="1080720" y="2551680"/>
            <a:ext cx="2548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trike="noStrike">
                <a:solidFill>
                  <a:srgbClr val="000000"/>
                </a:solidFill>
                <a:latin typeface="Arial"/>
                <a:ea typeface="DejaVu Sans"/>
              </a:rPr>
              <a:t>Общее состояние</a:t>
            </a:r>
            <a:endParaRPr/>
          </a:p>
        </p:txBody>
      </p:sp>
      <p:sp>
        <p:nvSpPr>
          <p:cNvPr id="108" name="CustomShape 8"/>
          <p:cNvSpPr/>
          <p:nvPr/>
        </p:nvSpPr>
        <p:spPr>
          <a:xfrm rot="1803600">
            <a:off x="2901960" y="3925080"/>
            <a:ext cx="696600" cy="486360"/>
          </a:xfrm>
          <a:prstGeom prst="cloudCallout">
            <a:avLst>
              <a:gd name="adj1" fmla="val 9094"/>
              <a:gd name="adj2" fmla="val 35207"/>
            </a:avLst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>
            <a:off x="1008000" y="3643200"/>
            <a:ext cx="216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trike="noStrike">
                <a:solidFill>
                  <a:srgbClr val="000000"/>
                </a:solidFill>
                <a:latin typeface="Arial"/>
                <a:ea typeface="DejaVu Sans"/>
              </a:rPr>
              <a:t>Головокружение</a:t>
            </a:r>
            <a:endParaRPr/>
          </a:p>
        </p:txBody>
      </p:sp>
      <p:sp>
        <p:nvSpPr>
          <p:cNvPr id="110" name="Line 10"/>
          <p:cNvSpPr/>
          <p:nvPr/>
        </p:nvSpPr>
        <p:spPr>
          <a:xfrm>
            <a:off x="660960" y="2549160"/>
            <a:ext cx="288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1" name="Line 11"/>
          <p:cNvSpPr/>
          <p:nvPr/>
        </p:nvSpPr>
        <p:spPr>
          <a:xfrm>
            <a:off x="732960" y="362916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112" name="Рисунок 98" descr=""/>
          <p:cNvPicPr/>
          <p:nvPr/>
        </p:nvPicPr>
        <p:blipFill>
          <a:blip r:embed="rId4"/>
          <a:stretch/>
        </p:blipFill>
        <p:spPr>
          <a:xfrm>
            <a:off x="1257480" y="4035600"/>
            <a:ext cx="1583280" cy="350280"/>
          </a:xfrm>
          <a:prstGeom prst="rect">
            <a:avLst/>
          </a:prstGeom>
          <a:ln>
            <a:noFill/>
          </a:ln>
        </p:spPr>
      </p:pic>
      <p:sp>
        <p:nvSpPr>
          <p:cNvPr id="113" name="Line 12"/>
          <p:cNvSpPr/>
          <p:nvPr/>
        </p:nvSpPr>
        <p:spPr>
          <a:xfrm>
            <a:off x="696960" y="445716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4" name="CustomShape 13"/>
          <p:cNvSpPr/>
          <p:nvPr/>
        </p:nvSpPr>
        <p:spPr>
          <a:xfrm>
            <a:off x="2965320" y="4817520"/>
            <a:ext cx="287280" cy="46728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4"/>
          <p:cNvSpPr/>
          <p:nvPr/>
        </p:nvSpPr>
        <p:spPr>
          <a:xfrm>
            <a:off x="3325320" y="4817520"/>
            <a:ext cx="287280" cy="46728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>
            <a:off x="3073320" y="5105520"/>
            <a:ext cx="143280" cy="143280"/>
          </a:xfrm>
          <a:prstGeom prst="ellipse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3433320" y="5105520"/>
            <a:ext cx="143280" cy="143280"/>
          </a:xfrm>
          <a:prstGeom prst="ellipse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7"/>
          <p:cNvSpPr/>
          <p:nvPr/>
        </p:nvSpPr>
        <p:spPr>
          <a:xfrm>
            <a:off x="732960" y="362916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CustomShape 18"/>
          <p:cNvSpPr/>
          <p:nvPr/>
        </p:nvSpPr>
        <p:spPr>
          <a:xfrm>
            <a:off x="1557720" y="4507200"/>
            <a:ext cx="952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trike="noStrike">
                <a:solidFill>
                  <a:srgbClr val="000000"/>
                </a:solidFill>
                <a:latin typeface="Arial"/>
                <a:ea typeface="DejaVu Sans"/>
              </a:rPr>
              <a:t>Зрение</a:t>
            </a:r>
            <a:endParaRPr/>
          </a:p>
        </p:txBody>
      </p:sp>
      <p:pic>
        <p:nvPicPr>
          <p:cNvPr id="120" name="Рисунок 107" descr=""/>
          <p:cNvPicPr/>
          <p:nvPr/>
        </p:nvPicPr>
        <p:blipFill>
          <a:blip r:embed="rId5"/>
          <a:stretch/>
        </p:blipFill>
        <p:spPr>
          <a:xfrm>
            <a:off x="1251000" y="4877640"/>
            <a:ext cx="1583280" cy="350280"/>
          </a:xfrm>
          <a:prstGeom prst="rect">
            <a:avLst/>
          </a:prstGeom>
          <a:ln>
            <a:noFill/>
          </a:ln>
        </p:spPr>
      </p:pic>
      <p:sp>
        <p:nvSpPr>
          <p:cNvPr id="121" name="CustomShape 19"/>
          <p:cNvSpPr/>
          <p:nvPr/>
        </p:nvSpPr>
        <p:spPr>
          <a:xfrm>
            <a:off x="589320" y="5033520"/>
            <a:ext cx="287280" cy="25128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0"/>
          <p:cNvSpPr/>
          <p:nvPr/>
        </p:nvSpPr>
        <p:spPr>
          <a:xfrm>
            <a:off x="949320" y="5033520"/>
            <a:ext cx="287280" cy="25128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1"/>
          <p:cNvSpPr/>
          <p:nvPr/>
        </p:nvSpPr>
        <p:spPr>
          <a:xfrm>
            <a:off x="697320" y="5230080"/>
            <a:ext cx="143280" cy="43560"/>
          </a:xfrm>
          <a:prstGeom prst="ellipse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2"/>
          <p:cNvSpPr/>
          <p:nvPr/>
        </p:nvSpPr>
        <p:spPr>
          <a:xfrm>
            <a:off x="1057320" y="5230080"/>
            <a:ext cx="143280" cy="43560"/>
          </a:xfrm>
          <a:prstGeom prst="ellipse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23"/>
          <p:cNvSpPr/>
          <p:nvPr/>
        </p:nvSpPr>
        <p:spPr>
          <a:xfrm>
            <a:off x="732960" y="539316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CustomShape 24"/>
          <p:cNvSpPr/>
          <p:nvPr/>
        </p:nvSpPr>
        <p:spPr>
          <a:xfrm>
            <a:off x="1381320" y="5407200"/>
            <a:ext cx="158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trike="noStrike">
                <a:solidFill>
                  <a:srgbClr val="000000"/>
                </a:solidFill>
                <a:latin typeface="Arial"/>
                <a:ea typeface="DejaVu Sans"/>
              </a:rPr>
              <a:t>Жар, озноб</a:t>
            </a:r>
            <a:endParaRPr/>
          </a:p>
        </p:txBody>
      </p:sp>
      <p:pic>
        <p:nvPicPr>
          <p:cNvPr id="127" name="Рисунок 116" descr=""/>
          <p:cNvPicPr/>
          <p:nvPr/>
        </p:nvPicPr>
        <p:blipFill>
          <a:blip r:embed="rId6"/>
          <a:stretch/>
        </p:blipFill>
        <p:spPr>
          <a:xfrm>
            <a:off x="1267560" y="5707440"/>
            <a:ext cx="1583280" cy="350280"/>
          </a:xfrm>
          <a:prstGeom prst="rect">
            <a:avLst/>
          </a:prstGeom>
          <a:ln>
            <a:noFill/>
          </a:ln>
        </p:spPr>
      </p:pic>
      <p:sp>
        <p:nvSpPr>
          <p:cNvPr id="128" name="CustomShape 25"/>
          <p:cNvSpPr/>
          <p:nvPr/>
        </p:nvSpPr>
        <p:spPr>
          <a:xfrm>
            <a:off x="3047400" y="5563440"/>
            <a:ext cx="359280" cy="494280"/>
          </a:xfrm>
          <a:prstGeom prst="rect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6"/>
          <p:cNvSpPr/>
          <p:nvPr/>
        </p:nvSpPr>
        <p:spPr>
          <a:xfrm>
            <a:off x="648720" y="5685120"/>
            <a:ext cx="431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7"/>
          <p:cNvSpPr/>
          <p:nvPr/>
        </p:nvSpPr>
        <p:spPr>
          <a:xfrm>
            <a:off x="337320" y="2129760"/>
            <a:ext cx="3756960" cy="4899960"/>
          </a:xfrm>
          <a:prstGeom prst="roundRect">
            <a:avLst>
              <a:gd name="adj" fmla="val 13229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28"/>
          <p:cNvSpPr/>
          <p:nvPr/>
        </p:nvSpPr>
        <p:spPr>
          <a:xfrm>
            <a:off x="504000" y="2318400"/>
            <a:ext cx="3312000" cy="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32" name="CustomShape 29"/>
          <p:cNvSpPr/>
          <p:nvPr/>
        </p:nvSpPr>
        <p:spPr>
          <a:xfrm rot="1803600">
            <a:off x="735840" y="4140720"/>
            <a:ext cx="334080" cy="231840"/>
          </a:xfrm>
          <a:prstGeom prst="cloudCallout">
            <a:avLst>
              <a:gd name="adj1" fmla="val 9094"/>
              <a:gd name="adj2" fmla="val 35207"/>
            </a:avLst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632520" y="2880000"/>
            <a:ext cx="519480" cy="5616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8"/>
          <a:stretch/>
        </p:blipFill>
        <p:spPr>
          <a:xfrm>
            <a:off x="2952000" y="2772000"/>
            <a:ext cx="721440" cy="720720"/>
          </a:xfrm>
          <a:prstGeom prst="rect">
            <a:avLst/>
          </a:prstGeom>
          <a:ln>
            <a:noFill/>
          </a:ln>
        </p:spPr>
      </p:pic>
      <p:sp>
        <p:nvSpPr>
          <p:cNvPr id="135" name="Line 30"/>
          <p:cNvSpPr/>
          <p:nvPr/>
        </p:nvSpPr>
        <p:spPr>
          <a:xfrm>
            <a:off x="696960" y="622116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36" name="CustomShape 31"/>
          <p:cNvSpPr/>
          <p:nvPr/>
        </p:nvSpPr>
        <p:spPr>
          <a:xfrm>
            <a:off x="1584000" y="6434280"/>
            <a:ext cx="1224000" cy="47772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3200">
                <a:solidFill>
                  <a:srgbClr val="ffffff"/>
                </a:solidFill>
                <a:latin typeface="Arial"/>
              </a:rPr>
              <a:t>SOS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" y="677160"/>
            <a:ext cx="10080360" cy="63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192528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4400" strike="noStrike">
                <a:solidFill>
                  <a:srgbClr val="000000"/>
                </a:solidFill>
                <a:latin typeface="Arial"/>
                <a:ea typeface="DejaVu Sans"/>
              </a:rPr>
              <a:t>Авторизация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4400" strike="noStrike">
                <a:solidFill>
                  <a:srgbClr val="000000"/>
                </a:solidFill>
                <a:latin typeface="Arial"/>
                <a:ea typeface="DejaVu Sans"/>
              </a:rPr>
              <a:t>Список пациентов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"/>
            </a:pPr>
            <a:r>
              <a:rPr lang="ru-RU" sz="4000" strike="noStrike">
                <a:solidFill>
                  <a:srgbClr val="000000"/>
                </a:solidFill>
                <a:latin typeface="Arial"/>
                <a:ea typeface="DejaVu Sans"/>
              </a:rPr>
              <a:t>Состояние, самочувствие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ru-RU" sz="4400" strike="noStrike">
                <a:solidFill>
                  <a:srgbClr val="000000"/>
                </a:solidFill>
                <a:latin typeface="Arial"/>
                <a:ea typeface="DejaVu Sans"/>
              </a:rPr>
              <a:t>Статистика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4000" y="28836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ru-RU" sz="4000" strike="noStrike">
                <a:solidFill>
                  <a:srgbClr val="ffffff"/>
                </a:solidFill>
                <a:latin typeface="Arial"/>
                <a:ea typeface="DejaVu Sans"/>
              </a:rPr>
              <a:t>Функционал приложения медперсонала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