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233827-4D33-44CC-954B-EE263D7F21E5}" type="datetimeFigureOut">
              <a:rPr lang="ru-RU" smtClean="0"/>
              <a:pPr/>
              <a:t>27.01.2018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doc_LAW_61801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doc_LAW_61801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АКТУАЛЬНОСТЬ ЗАДАЧИ: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Зачем считать стаж, и для чего он нам нужен?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Прежде всего, от его размера зависит:</a:t>
            </a:r>
          </a:p>
          <a:p>
            <a:pPr algn="just"/>
            <a:r>
              <a:rPr lang="ru-RU" sz="2000" dirty="0"/>
              <a:t>	</a:t>
            </a:r>
            <a:r>
              <a:rPr lang="ru-RU" sz="2000" dirty="0" smtClean="0"/>
              <a:t>- объем пособия по больничному листу;</a:t>
            </a:r>
          </a:p>
          <a:p>
            <a:pPr algn="just"/>
            <a:r>
              <a:rPr lang="ru-RU" sz="2000" dirty="0"/>
              <a:t>	</a:t>
            </a:r>
            <a:r>
              <a:rPr lang="ru-RU" sz="2000" dirty="0" smtClean="0"/>
              <a:t>- величина пенсии по старости.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Кроме того, продолжительность специального стажа (например, непрерывный стаж работы в отрасли, на отдельном предприятии, или стаж государственной службы) дает право на получение работником льгот, компенсаций, надбавок к заработной плате.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78579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классов:</a:t>
            </a:r>
            <a:endParaRPr lang="ru-RU" dirty="0"/>
          </a:p>
        </p:txBody>
      </p:sp>
      <p:pic>
        <p:nvPicPr>
          <p:cNvPr id="4099" name="Picture 3" descr="C:\Users\ACERa\Downloads\uml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205935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78579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Вариант доработки приложения и разработки новой версии программы:</a:t>
            </a:r>
            <a:endParaRPr lang="ru-RU" dirty="0"/>
          </a:p>
        </p:txBody>
      </p:sp>
      <p:pic>
        <p:nvPicPr>
          <p:cNvPr id="3074" name="Picture 2" descr="C:\AndroidStudioProjects\ПРОЕКТ\netrudosp_2011b_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620000" cy="2324100"/>
          </a:xfrm>
          <a:prstGeom prst="rect">
            <a:avLst/>
          </a:prstGeom>
          <a:noFill/>
        </p:spPr>
      </p:pic>
      <p:sp>
        <p:nvSpPr>
          <p:cNvPr id="5" name="Левая фигурная скобка 4"/>
          <p:cNvSpPr/>
          <p:nvPr/>
        </p:nvSpPr>
        <p:spPr>
          <a:xfrm rot="16200000">
            <a:off x="2750331" y="1321579"/>
            <a:ext cx="285752" cy="1928826"/>
          </a:xfrm>
          <a:prstGeom prst="leftBrace">
            <a:avLst>
              <a:gd name="adj1" fmla="val 8333"/>
              <a:gd name="adj2" fmla="val 4907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 rot="16200000">
            <a:off x="5250661" y="1250141"/>
            <a:ext cx="285752" cy="2071702"/>
          </a:xfrm>
          <a:prstGeom prst="leftBrace">
            <a:avLst>
              <a:gd name="adj1" fmla="val 8333"/>
              <a:gd name="adj2" fmla="val 4907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endCxn id="5" idx="1"/>
          </p:cNvCxnSpPr>
          <p:nvPr/>
        </p:nvCxnSpPr>
        <p:spPr>
          <a:xfrm rot="5400000" flipH="1" flipV="1">
            <a:off x="1187643" y="2527077"/>
            <a:ext cx="1785950" cy="158953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8" idx="1"/>
          </p:cNvCxnSpPr>
          <p:nvPr/>
        </p:nvCxnSpPr>
        <p:spPr>
          <a:xfrm flipV="1">
            <a:off x="2857488" y="2428868"/>
            <a:ext cx="2516906" cy="8572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5786" y="4357694"/>
            <a:ext cx="7572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новой версии программы возможен ввод в базу данных сведений об ИНН и СНИЛС нетрудоспособного работника с целью их автоматического вывода на экран.</a:t>
            </a:r>
          </a:p>
          <a:p>
            <a:pPr algn="just"/>
            <a:r>
              <a:rPr lang="ru-RU" sz="1400" dirty="0" smtClean="0"/>
              <a:t>Данная функция позволит сэкономить трудозатраты и время, необходимое на заполнение листа нетрудоспособности, так как не будет необходимости обращаться к бумажным носителям информации (личному делу, карточке учета формы Т-2 (Т-2 ГС).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ОСНОВНАЯ ЦЕЛЬ ПРИЛОЖЕНИЯ: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Автоматизировать процесс подсчета стажа работников предприятия (организации).</a:t>
            </a:r>
          </a:p>
          <a:p>
            <a:endParaRPr lang="ru-RU" sz="2000" dirty="0"/>
          </a:p>
          <a:p>
            <a:pPr algn="just"/>
            <a:r>
              <a:rPr lang="ru-RU" sz="2000" dirty="0" smtClean="0"/>
              <a:t>Приложение ориентировано в основном на:</a:t>
            </a:r>
          </a:p>
          <a:p>
            <a:pPr algn="just">
              <a:buFontTx/>
              <a:buChar char="-"/>
            </a:pPr>
            <a:r>
              <a:rPr lang="ru-RU" sz="2000" dirty="0" smtClean="0"/>
              <a:t> Предприятия малого и среднего бизнеса, а также</a:t>
            </a:r>
          </a:p>
          <a:p>
            <a:pPr algn="just">
              <a:buFontTx/>
              <a:buChar char="-"/>
            </a:pPr>
            <a:r>
              <a:rPr lang="ru-RU" sz="2000" dirty="0"/>
              <a:t> </a:t>
            </a:r>
            <a:r>
              <a:rPr lang="ru-RU" sz="2000" dirty="0" smtClean="0"/>
              <a:t>Индивидуальных предпринимателей, не имеющих в штатном расписании организации кадровой службы (работника).</a:t>
            </a:r>
          </a:p>
          <a:p>
            <a:pPr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 smtClean="0"/>
              <a:t>Приложение также может быть полезно и для кадровых служб крупных предприятий, государственных и муниципальных органов и учреждений.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ОСНОВНАЯ ЗАДАЧА ПРИЛОЖЕНИЯ: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Автоматизировать процесс подсчета страхового стажа (лет, месяцев) работников предприятия для расчета объем пособия по листу нетрудоспособности:</a:t>
            </a:r>
          </a:p>
        </p:txBody>
      </p:sp>
      <p:pic>
        <p:nvPicPr>
          <p:cNvPr id="6" name="Рисунок 5" descr="netrudosp_2011b_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714752"/>
            <a:ext cx="8429684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ВНИМАНИЕ: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hlinkClick r:id="rId2"/>
              </a:rPr>
              <a:t>Федеральный закон от 27.07.2006 </a:t>
            </a:r>
            <a:r>
              <a:rPr lang="ru-RU" sz="2000" dirty="0" smtClean="0">
                <a:hlinkClick r:id="rId2"/>
              </a:rPr>
              <a:t>№ </a:t>
            </a:r>
            <a:r>
              <a:rPr lang="ru-RU" sz="2000" dirty="0">
                <a:hlinkClick r:id="rId2"/>
              </a:rPr>
              <a:t>152-ФЗ "О персональных данных"</a:t>
            </a:r>
            <a:endParaRPr lang="ru-RU" sz="2000" dirty="0"/>
          </a:p>
          <a:p>
            <a:r>
              <a:rPr lang="ru-RU" sz="2000" dirty="0"/>
              <a:t> </a:t>
            </a:r>
          </a:p>
          <a:p>
            <a:r>
              <a:rPr lang="ru-RU" sz="2000" dirty="0"/>
              <a:t>Статья 7. Конфиденциальность персональных данных</a:t>
            </a:r>
          </a:p>
          <a:p>
            <a:r>
              <a:rPr lang="ru-RU" sz="2000" dirty="0"/>
              <a:t> </a:t>
            </a:r>
          </a:p>
          <a:p>
            <a:pPr algn="just"/>
            <a:r>
              <a:rPr lang="ru-RU" sz="2000" dirty="0"/>
              <a:t>Операторы и иные лица, получившие доступ к персональным данным, обязаны не раскрывать третьим лицам и не распространять персональные данные без согласия субъекта персональных данных, если иное не предусмотрено федеральным законом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ВНИМАНИЕ: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hlinkClick r:id="rId2"/>
              </a:rPr>
              <a:t>Федеральный закон от 27.07.2006 </a:t>
            </a:r>
            <a:r>
              <a:rPr lang="ru-RU" sz="2000" dirty="0" smtClean="0">
                <a:hlinkClick r:id="rId2"/>
              </a:rPr>
              <a:t>№ </a:t>
            </a:r>
            <a:r>
              <a:rPr lang="ru-RU" sz="2000" dirty="0">
                <a:hlinkClick r:id="rId2"/>
              </a:rPr>
              <a:t>152-ФЗ "О персональных данных"</a:t>
            </a:r>
            <a:endParaRPr lang="ru-RU" sz="2000" dirty="0"/>
          </a:p>
          <a:p>
            <a:r>
              <a:rPr lang="ru-RU" sz="2000" dirty="0"/>
              <a:t> </a:t>
            </a:r>
          </a:p>
          <a:p>
            <a:pPr algn="just"/>
            <a:r>
              <a:rPr lang="ru-RU" sz="2000" dirty="0" smtClean="0"/>
              <a:t>В целях реализации требований федерального закона в приложении реализованы: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- Авторизация пользователя (логин, пароль);</a:t>
            </a:r>
          </a:p>
          <a:p>
            <a:pPr algn="just"/>
            <a:r>
              <a:rPr lang="ru-RU" sz="2000" dirty="0" smtClean="0"/>
              <a:t>- Возможность смены данных для авторизации пользователя;</a:t>
            </a:r>
          </a:p>
          <a:p>
            <a:pPr algn="just"/>
            <a:r>
              <a:rPr lang="ru-RU" sz="2000" dirty="0" smtClean="0"/>
              <a:t>- Идентификация работников только по их табельному номеру;</a:t>
            </a:r>
          </a:p>
          <a:p>
            <a:pPr algn="just"/>
            <a:r>
              <a:rPr lang="ru-RU" sz="2000" dirty="0" smtClean="0"/>
              <a:t>- Удаление сведений из базы данных приложения, когда цели обработки персональных данных достигнуты (после увольнения работника).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8579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работы приложения: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>
            <a:off x="5179223" y="160733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решение 15"/>
          <p:cNvSpPr/>
          <p:nvPr/>
        </p:nvSpPr>
        <p:spPr>
          <a:xfrm>
            <a:off x="4000496" y="1714488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чек-бокс изменения нажат</a:t>
            </a:r>
            <a:endParaRPr lang="ru-RU" sz="1400" dirty="0"/>
          </a:p>
        </p:txBody>
      </p:sp>
      <p:cxnSp>
        <p:nvCxnSpPr>
          <p:cNvPr id="18" name="Прямая со стрелкой 17"/>
          <p:cNvCxnSpPr>
            <a:stCxn id="16" idx="3"/>
          </p:cNvCxnSpPr>
          <p:nvPr/>
        </p:nvCxnSpPr>
        <p:spPr>
          <a:xfrm>
            <a:off x="6643702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6" idx="1"/>
          </p:cNvCxnSpPr>
          <p:nvPr/>
        </p:nvCxnSpPr>
        <p:spPr>
          <a:xfrm rot="10800000">
            <a:off x="3571868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2264" y="178592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571868" y="178592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072330" y="1857364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и сохранить данные</a:t>
            </a:r>
            <a:endParaRPr lang="ru-RU" sz="14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072330" y="3071810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продолжить</a:t>
            </a:r>
            <a:endParaRPr lang="ru-RU" sz="14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072330" y="100010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выйти</a:t>
            </a:r>
            <a:endParaRPr lang="ru-RU" sz="1400" dirty="0"/>
          </a:p>
        </p:txBody>
      </p:sp>
      <p:cxnSp>
        <p:nvCxnSpPr>
          <p:cNvPr id="28" name="Прямая со стрелкой 27"/>
          <p:cNvCxnSpPr>
            <a:stCxn id="24" idx="0"/>
            <a:endCxn id="26" idx="2"/>
          </p:cNvCxnSpPr>
          <p:nvPr/>
        </p:nvCxnSpPr>
        <p:spPr>
          <a:xfrm rot="5400000" flipH="1" flipV="1">
            <a:off x="7536677" y="16430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2"/>
            <a:endCxn id="25" idx="0"/>
          </p:cNvCxnSpPr>
          <p:nvPr/>
        </p:nvCxnSpPr>
        <p:spPr>
          <a:xfrm rot="5400000">
            <a:off x="7572396" y="289321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1"/>
          </p:cNvCxnSpPr>
          <p:nvPr/>
        </p:nvCxnSpPr>
        <p:spPr>
          <a:xfrm rot="10800000">
            <a:off x="6215074" y="121442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2214546" y="1785926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табельный номер</a:t>
            </a:r>
            <a:endParaRPr lang="ru-RU" sz="1400" dirty="0"/>
          </a:p>
        </p:txBody>
      </p:sp>
      <p:cxnSp>
        <p:nvCxnSpPr>
          <p:cNvPr id="48" name="Соединительная линия уступом 47"/>
          <p:cNvCxnSpPr>
            <a:stCxn id="25" idx="1"/>
          </p:cNvCxnSpPr>
          <p:nvPr/>
        </p:nvCxnSpPr>
        <p:spPr>
          <a:xfrm rot="10800000">
            <a:off x="4786314" y="2857496"/>
            <a:ext cx="2286016" cy="4286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 rot="10800000">
            <a:off x="3571868" y="2428868"/>
            <a:ext cx="1214446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Блок-схема: решение 50"/>
          <p:cNvSpPr/>
          <p:nvPr/>
        </p:nvSpPr>
        <p:spPr>
          <a:xfrm>
            <a:off x="2000232" y="2928934"/>
            <a:ext cx="1785950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номер есть в базе</a:t>
            </a:r>
            <a:endParaRPr lang="ru-RU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643042" y="285749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571868" y="285749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428596" y="2857496"/>
            <a:ext cx="121444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и сохранить данные</a:t>
            </a:r>
            <a:endParaRPr lang="ru-RU" sz="1400" dirty="0"/>
          </a:p>
        </p:txBody>
      </p:sp>
      <p:cxnSp>
        <p:nvCxnSpPr>
          <p:cNvPr id="58" name="Прямая со стрелкой 57"/>
          <p:cNvCxnSpPr>
            <a:stCxn id="51" idx="1"/>
            <a:endCxn id="56" idx="3"/>
          </p:cNvCxnSpPr>
          <p:nvPr/>
        </p:nvCxnSpPr>
        <p:spPr>
          <a:xfrm rot="10800000">
            <a:off x="1643042" y="328612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39" idx="2"/>
            <a:endCxn id="51" idx="0"/>
          </p:cNvCxnSpPr>
          <p:nvPr/>
        </p:nvCxnSpPr>
        <p:spPr>
          <a:xfrm rot="5400000">
            <a:off x="2750331" y="27860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Скругленный прямоугольник 63"/>
          <p:cNvSpPr/>
          <p:nvPr/>
        </p:nvSpPr>
        <p:spPr>
          <a:xfrm>
            <a:off x="357158" y="407194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продолжить</a:t>
            </a:r>
            <a:endParaRPr lang="ru-RU" sz="1400" dirty="0"/>
          </a:p>
        </p:txBody>
      </p:sp>
      <p:cxnSp>
        <p:nvCxnSpPr>
          <p:cNvPr id="66" name="Прямая со стрелкой 65"/>
          <p:cNvCxnSpPr>
            <a:stCxn id="56" idx="2"/>
            <a:endCxn id="64" idx="0"/>
          </p:cNvCxnSpPr>
          <p:nvPr/>
        </p:nvCxnSpPr>
        <p:spPr>
          <a:xfrm rot="5400000">
            <a:off x="857224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Скругленный прямоугольник 68"/>
          <p:cNvSpPr/>
          <p:nvPr/>
        </p:nvSpPr>
        <p:spPr>
          <a:xfrm>
            <a:off x="357158" y="207167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выйти</a:t>
            </a:r>
            <a:endParaRPr lang="ru-RU" sz="1400" dirty="0"/>
          </a:p>
        </p:txBody>
      </p:sp>
      <p:cxnSp>
        <p:nvCxnSpPr>
          <p:cNvPr id="71" name="Прямая со стрелкой 70"/>
          <p:cNvCxnSpPr>
            <a:stCxn id="56" idx="0"/>
            <a:endCxn id="69" idx="2"/>
          </p:cNvCxnSpPr>
          <p:nvPr/>
        </p:nvCxnSpPr>
        <p:spPr>
          <a:xfrm rot="5400000" flipH="1" flipV="1">
            <a:off x="857224" y="26789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Блок-схема: решение 77"/>
          <p:cNvSpPr/>
          <p:nvPr/>
        </p:nvSpPr>
        <p:spPr>
          <a:xfrm>
            <a:off x="2143108" y="3786190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чек-бокс </a:t>
            </a:r>
          </a:p>
          <a:p>
            <a:pPr algn="ctr"/>
            <a:r>
              <a:rPr lang="ru-RU" sz="1400" dirty="0" smtClean="0"/>
              <a:t>дата сегодня нажат</a:t>
            </a:r>
            <a:endParaRPr lang="ru-RU" sz="1400" dirty="0"/>
          </a:p>
        </p:txBody>
      </p:sp>
      <p:cxnSp>
        <p:nvCxnSpPr>
          <p:cNvPr id="80" name="Прямая со стрелкой 79"/>
          <p:cNvCxnSpPr>
            <a:stCxn id="64" idx="3"/>
            <a:endCxn id="78" idx="1"/>
          </p:cNvCxnSpPr>
          <p:nvPr/>
        </p:nvCxnSpPr>
        <p:spPr>
          <a:xfrm>
            <a:off x="1714480" y="4286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3"/>
          </p:cNvCxnSpPr>
          <p:nvPr/>
        </p:nvCxnSpPr>
        <p:spPr>
          <a:xfrm>
            <a:off x="4786314" y="4286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186" idx="4"/>
          </p:cNvCxnSpPr>
          <p:nvPr/>
        </p:nvCxnSpPr>
        <p:spPr>
          <a:xfrm rot="5400000">
            <a:off x="5179223" y="82151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51" idx="3"/>
            <a:endCxn id="78" idx="0"/>
          </p:cNvCxnSpPr>
          <p:nvPr/>
        </p:nvCxnSpPr>
        <p:spPr>
          <a:xfrm flipH="1">
            <a:off x="3464711" y="3286124"/>
            <a:ext cx="321471" cy="500066"/>
          </a:xfrm>
          <a:prstGeom prst="bentConnector4">
            <a:avLst>
              <a:gd name="adj1" fmla="val -71111"/>
              <a:gd name="adj2" fmla="val 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5214942" y="3857628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и сохранить дату</a:t>
            </a:r>
            <a:endParaRPr lang="ru-RU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500562" y="38576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5214942" y="507207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вывести результат</a:t>
            </a:r>
            <a:endParaRPr lang="ru-RU" sz="1400" dirty="0"/>
          </a:p>
        </p:txBody>
      </p:sp>
      <p:sp>
        <p:nvSpPr>
          <p:cNvPr id="104" name="Овал 103"/>
          <p:cNvSpPr/>
          <p:nvPr/>
        </p:nvSpPr>
        <p:spPr>
          <a:xfrm>
            <a:off x="5000628" y="6071388"/>
            <a:ext cx="178595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конец</a:t>
            </a:r>
            <a:endParaRPr lang="ru-RU" sz="1400" dirty="0"/>
          </a:p>
        </p:txBody>
      </p:sp>
      <p:cxnSp>
        <p:nvCxnSpPr>
          <p:cNvPr id="123" name="Shape 122"/>
          <p:cNvCxnSpPr>
            <a:stCxn id="78" idx="2"/>
            <a:endCxn id="99" idx="1"/>
          </p:cNvCxnSpPr>
          <p:nvPr/>
        </p:nvCxnSpPr>
        <p:spPr>
          <a:xfrm rot="16200000" flipH="1">
            <a:off x="4036215" y="4214817"/>
            <a:ext cx="607223" cy="17502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24"/>
          <p:cNvCxnSpPr>
            <a:stCxn id="69" idx="0"/>
          </p:cNvCxnSpPr>
          <p:nvPr/>
        </p:nvCxnSpPr>
        <p:spPr>
          <a:xfrm rot="5400000" flipH="1" flipV="1">
            <a:off x="2268124" y="-17883"/>
            <a:ext cx="857256" cy="33218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Скругленный прямоугольник 127"/>
          <p:cNvSpPr/>
          <p:nvPr/>
        </p:nvSpPr>
        <p:spPr>
          <a:xfrm>
            <a:off x="7072330" y="407194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продолжить</a:t>
            </a:r>
            <a:endParaRPr lang="ru-RU" sz="1400" dirty="0"/>
          </a:p>
        </p:txBody>
      </p:sp>
      <p:cxnSp>
        <p:nvCxnSpPr>
          <p:cNvPr id="130" name="Прямая со стрелкой 129"/>
          <p:cNvCxnSpPr>
            <a:stCxn id="97" idx="3"/>
            <a:endCxn id="128" idx="1"/>
          </p:cNvCxnSpPr>
          <p:nvPr/>
        </p:nvCxnSpPr>
        <p:spPr>
          <a:xfrm>
            <a:off x="6572264" y="428625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31"/>
          <p:cNvCxnSpPr>
            <a:stCxn id="128" idx="2"/>
            <a:endCxn id="99" idx="3"/>
          </p:cNvCxnSpPr>
          <p:nvPr/>
        </p:nvCxnSpPr>
        <p:spPr>
          <a:xfrm rot="5400000">
            <a:off x="6715141" y="4357694"/>
            <a:ext cx="892975" cy="1178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928926" y="478632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140" name="Скругленный прямоугольник 139"/>
          <p:cNvSpPr/>
          <p:nvPr/>
        </p:nvSpPr>
        <p:spPr>
          <a:xfrm>
            <a:off x="7072330" y="564357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выйти</a:t>
            </a:r>
            <a:endParaRPr lang="ru-RU" sz="1400" dirty="0"/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2643174" y="5643578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удалить данные</a:t>
            </a:r>
            <a:endParaRPr lang="ru-RU" sz="1400" dirty="0"/>
          </a:p>
        </p:txBody>
      </p:sp>
      <p:sp>
        <p:nvSpPr>
          <p:cNvPr id="159" name="Блок-схема: решение 158"/>
          <p:cNvSpPr/>
          <p:nvPr/>
        </p:nvSpPr>
        <p:spPr>
          <a:xfrm>
            <a:off x="142844" y="5500702"/>
            <a:ext cx="2071702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подтверждение удаления</a:t>
            </a:r>
            <a:endParaRPr lang="ru-RU" sz="1400" dirty="0"/>
          </a:p>
        </p:txBody>
      </p:sp>
      <p:cxnSp>
        <p:nvCxnSpPr>
          <p:cNvPr id="161" name="Прямая со стрелкой 160"/>
          <p:cNvCxnSpPr>
            <a:stCxn id="148" idx="1"/>
            <a:endCxn id="159" idx="3"/>
          </p:cNvCxnSpPr>
          <p:nvPr/>
        </p:nvCxnSpPr>
        <p:spPr>
          <a:xfrm rot="10800000">
            <a:off x="2214546" y="58578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hape 162"/>
          <p:cNvCxnSpPr>
            <a:stCxn id="159" idx="0"/>
          </p:cNvCxnSpPr>
          <p:nvPr/>
        </p:nvCxnSpPr>
        <p:spPr>
          <a:xfrm rot="5400000" flipH="1" flipV="1">
            <a:off x="2232406" y="4304115"/>
            <a:ext cx="142876" cy="2250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42910" y="514351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42910" y="635795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2071670" y="6286520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удаление данных</a:t>
            </a:r>
            <a:endParaRPr lang="ru-RU" sz="1400" dirty="0"/>
          </a:p>
        </p:txBody>
      </p:sp>
      <p:cxnSp>
        <p:nvCxnSpPr>
          <p:cNvPr id="170" name="Shape 169"/>
          <p:cNvCxnSpPr>
            <a:stCxn id="159" idx="2"/>
            <a:endCxn id="166" idx="1"/>
          </p:cNvCxnSpPr>
          <p:nvPr/>
        </p:nvCxnSpPr>
        <p:spPr>
          <a:xfrm rot="16200000" flipH="1">
            <a:off x="1500166" y="5893610"/>
            <a:ext cx="250033" cy="892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166" idx="3"/>
            <a:endCxn id="104" idx="2"/>
          </p:cNvCxnSpPr>
          <p:nvPr/>
        </p:nvCxnSpPr>
        <p:spPr>
          <a:xfrm flipV="1">
            <a:off x="4286248" y="6357140"/>
            <a:ext cx="714380" cy="107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40" idx="2"/>
            <a:endCxn id="104" idx="6"/>
          </p:cNvCxnSpPr>
          <p:nvPr/>
        </p:nvCxnSpPr>
        <p:spPr>
          <a:xfrm rot="5400000">
            <a:off x="7126318" y="5732467"/>
            <a:ext cx="284934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7"/>
          <p:cNvCxnSpPr>
            <a:endCxn id="140" idx="1"/>
          </p:cNvCxnSpPr>
          <p:nvPr/>
        </p:nvCxnSpPr>
        <p:spPr>
          <a:xfrm>
            <a:off x="6572264" y="5572140"/>
            <a:ext cx="500066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9"/>
          <p:cNvCxnSpPr>
            <a:endCxn id="148" idx="3"/>
          </p:cNvCxnSpPr>
          <p:nvPr/>
        </p:nvCxnSpPr>
        <p:spPr>
          <a:xfrm rot="10800000" flipV="1">
            <a:off x="4286248" y="5572140"/>
            <a:ext cx="928694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Овал 185"/>
          <p:cNvSpPr/>
          <p:nvPr/>
        </p:nvSpPr>
        <p:spPr>
          <a:xfrm>
            <a:off x="4429124" y="142852"/>
            <a:ext cx="171451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начало</a:t>
            </a:r>
            <a:endParaRPr lang="ru-RU" sz="1400" dirty="0"/>
          </a:p>
        </p:txBody>
      </p:sp>
      <p:sp>
        <p:nvSpPr>
          <p:cNvPr id="191" name="Прямоугольник 190"/>
          <p:cNvSpPr/>
          <p:nvPr/>
        </p:nvSpPr>
        <p:spPr>
          <a:xfrm>
            <a:off x="4357686" y="928670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логин, пароль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78579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стартового экрана и экрана изменения данных авторизации:</a:t>
            </a:r>
            <a:endParaRPr lang="ru-RU" dirty="0"/>
          </a:p>
        </p:txBody>
      </p:sp>
      <p:pic>
        <p:nvPicPr>
          <p:cNvPr id="1026" name="Picture 2" descr="C:\Users\ACERa\Documents\JAVA обучение ДВФУ\ПРОЕКТ\Activity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2428875" cy="4038600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1000100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1</a:t>
            </a:r>
            <a:endParaRPr lang="ru-RU" dirty="0"/>
          </a:p>
        </p:txBody>
      </p:sp>
      <p:pic>
        <p:nvPicPr>
          <p:cNvPr id="1027" name="Picture 3" descr="C:\Users\ACERa\Documents\JAVA обучение ДВФУ\ПРОЕКТ\Activity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857364"/>
            <a:ext cx="2409825" cy="4029075"/>
          </a:xfrm>
          <a:prstGeom prst="rect">
            <a:avLst/>
          </a:prstGeom>
          <a:noFill/>
        </p:spPr>
      </p:pic>
      <p:sp>
        <p:nvSpPr>
          <p:cNvPr id="70" name="Блок-схема: решение 69"/>
          <p:cNvSpPr/>
          <p:nvPr/>
        </p:nvSpPr>
        <p:spPr>
          <a:xfrm>
            <a:off x="2571736" y="5715016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чек-бокс изменения нажат</a:t>
            </a:r>
            <a:endParaRPr lang="ru-RU" sz="1400" dirty="0"/>
          </a:p>
        </p:txBody>
      </p:sp>
      <p:cxnSp>
        <p:nvCxnSpPr>
          <p:cNvPr id="77" name="Shape 76"/>
          <p:cNvCxnSpPr>
            <a:stCxn id="70" idx="3"/>
            <a:endCxn id="91" idx="2"/>
          </p:cNvCxnSpPr>
          <p:nvPr/>
        </p:nvCxnSpPr>
        <p:spPr>
          <a:xfrm flipV="1">
            <a:off x="5214942" y="5072074"/>
            <a:ext cx="2893239" cy="114300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29058" y="535782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7500958" y="4071942"/>
            <a:ext cx="121444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табельный номер</a:t>
            </a:r>
            <a:endParaRPr lang="ru-RU" sz="1400" dirty="0"/>
          </a:p>
        </p:txBody>
      </p:sp>
      <p:cxnSp>
        <p:nvCxnSpPr>
          <p:cNvPr id="95" name="Shape 94"/>
          <p:cNvCxnSpPr>
            <a:stCxn id="70" idx="0"/>
          </p:cNvCxnSpPr>
          <p:nvPr/>
        </p:nvCxnSpPr>
        <p:spPr>
          <a:xfrm rot="5400000" flipH="1" flipV="1">
            <a:off x="4054075" y="4982776"/>
            <a:ext cx="571504" cy="89297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857752" y="63579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cxnSp>
        <p:nvCxnSpPr>
          <p:cNvPr id="101" name="Соединительная линия уступом 100"/>
          <p:cNvCxnSpPr>
            <a:endCxn id="70" idx="1"/>
          </p:cNvCxnSpPr>
          <p:nvPr/>
        </p:nvCxnSpPr>
        <p:spPr>
          <a:xfrm>
            <a:off x="1214414" y="5357826"/>
            <a:ext cx="1357322" cy="8572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5400000" flipH="1" flipV="1">
            <a:off x="1107257" y="5250669"/>
            <a:ext cx="21431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rot="5400000">
            <a:off x="5822165" y="360759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>
            <a:off x="6572264" y="4286256"/>
            <a:ext cx="92869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rot="10800000">
            <a:off x="3214678" y="4714884"/>
            <a:ext cx="2214578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000628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2</a:t>
            </a: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8715404" y="4214818"/>
            <a:ext cx="21431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ssk-01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2116702"/>
            <a:ext cx="2000264" cy="1260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78579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</a:t>
            </a:r>
            <a:r>
              <a:rPr lang="ru-RU" dirty="0" smtClean="0"/>
              <a:t>рабочих экранов приложения: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000100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3500430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000760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</a:t>
            </a:r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3" name="Picture 2" descr="C:\AndroidStudioProjects\ПРОЕКТ\Activity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2409825" cy="4029075"/>
          </a:xfrm>
          <a:prstGeom prst="rect">
            <a:avLst/>
          </a:prstGeom>
          <a:noFill/>
        </p:spPr>
      </p:pic>
      <p:pic>
        <p:nvPicPr>
          <p:cNvPr id="5" name="Picture 3" descr="C:\AndroidStudioProjects\ПРОЕКТ\Activity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57364"/>
            <a:ext cx="2409825" cy="4029075"/>
          </a:xfrm>
          <a:prstGeom prst="rect">
            <a:avLst/>
          </a:prstGeom>
          <a:noFill/>
        </p:spPr>
      </p:pic>
      <p:pic>
        <p:nvPicPr>
          <p:cNvPr id="1028" name="Picture 4" descr="C:\AndroidStudioProjects\ПРОЕКТ\Activity_0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857364"/>
            <a:ext cx="2409825" cy="4029075"/>
          </a:xfrm>
          <a:prstGeom prst="rect">
            <a:avLst/>
          </a:prstGeom>
          <a:noFill/>
        </p:spPr>
      </p:pic>
      <p:sp>
        <p:nvSpPr>
          <p:cNvPr id="28" name="Левая фигурная скобка 27"/>
          <p:cNvSpPr/>
          <p:nvPr/>
        </p:nvSpPr>
        <p:spPr>
          <a:xfrm>
            <a:off x="3357554" y="3643314"/>
            <a:ext cx="260033" cy="11430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hape 29"/>
          <p:cNvCxnSpPr>
            <a:endCxn id="28" idx="1"/>
          </p:cNvCxnSpPr>
          <p:nvPr/>
        </p:nvCxnSpPr>
        <p:spPr>
          <a:xfrm rot="5400000" flipH="1" flipV="1">
            <a:off x="2321703" y="5107793"/>
            <a:ext cx="1928826" cy="14287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7554" y="600076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При снятых чек-боксах</a:t>
            </a:r>
          </a:p>
          <a:p>
            <a:pPr algn="ctr"/>
            <a:r>
              <a:rPr lang="ru-RU" sz="1400" dirty="0" smtClean="0"/>
              <a:t>кнопки не активны</a:t>
            </a:r>
            <a:endParaRPr lang="ru-RU" sz="1400" dirty="0"/>
          </a:p>
        </p:txBody>
      </p:sp>
      <p:cxnSp>
        <p:nvCxnSpPr>
          <p:cNvPr id="33" name="Прямая соединительная линия 32"/>
          <p:cNvCxnSpPr>
            <a:stCxn id="31" idx="1"/>
          </p:cNvCxnSpPr>
          <p:nvPr/>
        </p:nvCxnSpPr>
        <p:spPr>
          <a:xfrm rot="10800000">
            <a:off x="3214678" y="6143644"/>
            <a:ext cx="142876" cy="118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Левая фигурная скобка 34"/>
          <p:cNvSpPr/>
          <p:nvPr/>
        </p:nvSpPr>
        <p:spPr>
          <a:xfrm>
            <a:off x="6000760" y="4714884"/>
            <a:ext cx="214314" cy="78581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ная линия уступом 36"/>
          <p:cNvCxnSpPr>
            <a:stCxn id="35" idx="1"/>
            <a:endCxn id="31" idx="3"/>
          </p:cNvCxnSpPr>
          <p:nvPr/>
        </p:nvCxnSpPr>
        <p:spPr>
          <a:xfrm rot="10800000" flipV="1">
            <a:off x="5786446" y="5107792"/>
            <a:ext cx="214314" cy="115458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564" y="785794"/>
            <a:ext cx="82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</a:t>
            </a:r>
            <a:r>
              <a:rPr lang="ru-RU" dirty="0" smtClean="0"/>
              <a:t>возможного варианта установки даты расчета страхового стажа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000100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</a:t>
            </a:r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3" name="Picture 2" descr="C:\AndroidStudioProjects\ПРОЕКТ\Activity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2409825" cy="402907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214422"/>
            <a:ext cx="27527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Соединительная линия уступом 17"/>
          <p:cNvCxnSpPr/>
          <p:nvPr/>
        </p:nvCxnSpPr>
        <p:spPr>
          <a:xfrm flipV="1">
            <a:off x="2357422" y="3071810"/>
            <a:ext cx="2214578" cy="3571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7215206" y="2857496"/>
            <a:ext cx="121444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табельный номер</a:t>
            </a:r>
            <a:endParaRPr lang="ru-RU" sz="1400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8429652" y="3000372"/>
            <a:ext cx="21431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endCxn id="20" idx="1"/>
          </p:cNvCxnSpPr>
          <p:nvPr/>
        </p:nvCxnSpPr>
        <p:spPr>
          <a:xfrm>
            <a:off x="5643570" y="3357562"/>
            <a:ext cx="157163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16" y="4214818"/>
            <a:ext cx="20002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 установке чек-бокса «дата сегодня» экран установки даты не появляется.</a:t>
            </a:r>
          </a:p>
          <a:p>
            <a:r>
              <a:rPr lang="ru-RU" sz="1400" dirty="0" smtClean="0"/>
              <a:t>Дата расчета устанавливается автоматически.</a:t>
            </a:r>
            <a:endParaRPr lang="ru-RU" sz="1400" dirty="0"/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>
            <a:off x="2143108" y="3857628"/>
            <a:ext cx="3143272" cy="2857520"/>
          </a:xfrm>
          <a:prstGeom prst="bentConnector3">
            <a:avLst>
              <a:gd name="adj1" fmla="val 420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25" idx="2"/>
          </p:cNvCxnSpPr>
          <p:nvPr/>
        </p:nvCxnSpPr>
        <p:spPr>
          <a:xfrm flipV="1">
            <a:off x="5286380" y="5815256"/>
            <a:ext cx="2571768" cy="87106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5" idx="0"/>
          </p:cNvCxnSpPr>
          <p:nvPr/>
        </p:nvCxnSpPr>
        <p:spPr>
          <a:xfrm rot="5400000" flipH="1" flipV="1">
            <a:off x="7679553" y="4036223"/>
            <a:ext cx="35719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7226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</a:t>
            </a:r>
            <a:r>
              <a:rPr lang="ru-RU" dirty="0" smtClean="0"/>
              <a:t>3-1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214686"/>
            <a:ext cx="11620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5357826"/>
            <a:ext cx="1162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Прямая со стрелкой 44"/>
          <p:cNvCxnSpPr>
            <a:stCxn id="2052" idx="1"/>
          </p:cNvCxnSpPr>
          <p:nvPr/>
        </p:nvCxnSpPr>
        <p:spPr>
          <a:xfrm rot="10800000" flipV="1">
            <a:off x="3071802" y="5495938"/>
            <a:ext cx="928694" cy="476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1349</TotalTime>
  <Words>363</Words>
  <Application>Microsoft Office PowerPoint</Application>
  <PresentationFormat>Экран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Техническая</vt:lpstr>
      <vt:lpstr>Сам Себе Кадровик считаем стаж</vt:lpstr>
      <vt:lpstr>Сам Себе Кадровик считаем стаж</vt:lpstr>
      <vt:lpstr>Сам Себе Кадровик считаем стаж</vt:lpstr>
      <vt:lpstr>Сам Себе Кадровик считаем стаж</vt:lpstr>
      <vt:lpstr>Сам Себе Кадровик считаем стаж</vt:lpstr>
      <vt:lpstr>Считаем стаж</vt:lpstr>
      <vt:lpstr>Считаем стаж</vt:lpstr>
      <vt:lpstr>Считаем стаж</vt:lpstr>
      <vt:lpstr>Считаем стаж</vt:lpstr>
      <vt:lpstr>Считаем стаж</vt:lpstr>
      <vt:lpstr>Считаем стаж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ACERa</dc:creator>
  <cp:lastModifiedBy>ACERa</cp:lastModifiedBy>
  <cp:revision>81</cp:revision>
  <dcterms:created xsi:type="dcterms:W3CDTF">2018-01-22T08:46:12Z</dcterms:created>
  <dcterms:modified xsi:type="dcterms:W3CDTF">2018-01-26T18:11:28Z</dcterms:modified>
</cp:coreProperties>
</file>