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Title-R1d.png">
            <a:extLst>
              <a:ext uri="{FF2B5EF4-FFF2-40B4-BE49-F238E27FC236}">
                <a16:creationId xmlns:a16="http://schemas.microsoft.com/office/drawing/2014/main" id="{6275E61A-EB67-406B-A84D-2E894E01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6EE03-E4E4-4631-8CCD-6A91739E78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1300788"/>
            <a:ext cx="8689972" cy="2509214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3CA581-1551-416D-96B4-695692AE5F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89972" cy="1371600"/>
          </a:xfrm>
        </p:spPr>
        <p:txBody>
          <a:bodyPr anchorCtr="1"/>
          <a:lstStyle>
            <a:lvl1pPr marL="0" indent="0" algn="ctr">
              <a:buNone/>
              <a:defRPr sz="2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E2F81C-27AF-4AAB-8860-15C8261254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FD8F5A-20C1-49F5-A5C9-143A08828898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F154E7-CD8D-4CFA-8330-3124D04C2E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EA68F4-62F2-4EA2-BB1F-668E078AE2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0E7CE-8640-438C-8824-F316E1CE0E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63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03C601DD-94EA-4D4E-9486-4CC952C1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4DD219-160D-4C39-8652-5D128C5B7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4289377"/>
            <a:ext cx="10364431" cy="811612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26400B7-F349-4C0E-AEFE-F4D70F78DAA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84742" y="698263"/>
            <a:ext cx="9822530" cy="3214134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76A8848-EE1F-462F-BD15-6863120E0B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5108725"/>
            <a:ext cx="10364449" cy="682471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85EE6E4-BC61-40A6-8946-387D2707B7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5807E2-8B93-4BD3-949E-02CAA2E71F21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C7C3C0F-06FB-4403-80E4-B01A016085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3707909-1B0D-457F-AAF6-1FD1DB76B0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B9FDCC-B51E-43C5-99D3-B8E90F576C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5025E66A-0A44-4B00-ADB3-6FA25855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936313-26E2-47E2-AF53-953E4D1E3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10364449" cy="342724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46797-8D2A-4375-9C5A-1426603C5B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204822"/>
            <a:ext cx="10364449" cy="1586383"/>
          </a:xfr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FD40-1CC6-4BEE-837A-DD5814EE46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7082EE-373A-4CA0-A5D8-02A0295356A2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73021-65D0-4C6F-9448-4B292EB0C4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F9513-0B3A-4274-BDC0-6BA41F98E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4775C-0683-4902-B9C7-4873D10C90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roplets-HD-Content-R1d.png">
            <a:extLst>
              <a:ext uri="{FF2B5EF4-FFF2-40B4-BE49-F238E27FC236}">
                <a16:creationId xmlns:a16="http://schemas.microsoft.com/office/drawing/2014/main" id="{38065812-0027-4926-8C46-F4AC29C9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A5E54E-1C37-48F7-B828-7C316308D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99290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91AC4-0501-420B-B5C1-D78A4433AB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610032"/>
            <a:ext cx="8752298" cy="59478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AE399CF-DE89-482F-9EE7-E3F4F2DE11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372797"/>
            <a:ext cx="10364449" cy="1421050"/>
          </a:xfr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909F5D0-7E3C-49BE-B4EE-12DA08F46B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3DA9FA-9A6B-41DF-8E42-643906CB14BF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59DBC7C-2230-438A-9D57-698BDFCA61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07548AC-FD97-4675-BABE-54109699CB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1E558-A683-4301-AC0C-D4AE68677E1F}" type="slidenum">
              <a:t>‹#›</a:t>
            </a:fld>
            <a:endParaRPr lang="en-US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FD9B808F-76A2-4E1B-AB31-F5897DDEBD0D}"/>
              </a:ext>
            </a:extLst>
          </p:cNvPr>
          <p:cNvSpPr txBox="1"/>
          <p:nvPr/>
        </p:nvSpPr>
        <p:spPr>
          <a:xfrm>
            <a:off x="1001487" y="75416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Tw Cen MT"/>
              </a:rPr>
              <a:t>“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975FD490-51AA-4809-9497-1F15E1E90135}"/>
              </a:ext>
            </a:extLst>
          </p:cNvPr>
          <p:cNvSpPr txBox="1"/>
          <p:nvPr/>
        </p:nvSpPr>
        <p:spPr>
          <a:xfrm>
            <a:off x="10557561" y="299358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Tw Cen M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451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26ADD928-2824-4080-81C1-52A2BEB1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EF3C27-6BC4-4654-BF39-C7CD6F1BE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2138717"/>
            <a:ext cx="10364449" cy="251183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C8A58-CA29-437E-AD97-80A3A81204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662333"/>
            <a:ext cx="10364449" cy="1140640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5ED3-CF50-40CE-811A-82656803C5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5CF1A7-7D11-4E32-A3AD-BC625B913310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9D13-C1D6-48D0-AC66-3186543004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F2364-AA87-4DC5-8A63-8F6F29D118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317CB-1484-483E-B679-B54049782A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Droplets-HD-Content-R1d.png">
            <a:extLst>
              <a:ext uri="{FF2B5EF4-FFF2-40B4-BE49-F238E27FC236}">
                <a16:creationId xmlns:a16="http://schemas.microsoft.com/office/drawing/2014/main" id="{1B9D9BA4-2DBB-4455-A9BD-1627EBC1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A81327D-637E-4FF8-9512-1B8DDA8C9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10364449" cy="16050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C2BAFB1-AA7A-4B12-81FF-5DDCE30CAF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2367088"/>
            <a:ext cx="329897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A4F68D-B575-401E-BA07-4A408953D8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2943353"/>
            <a:ext cx="3298972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5B3B83-78E7-47E4-8F8F-28E4D6BCD6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52387" y="2367088"/>
            <a:ext cx="3291519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78AFF4-9E03-4B3A-ABAA-05D3604DA1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350" y="2943353"/>
            <a:ext cx="3303352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E80B73A-EBB8-4537-A7BD-7779FD9A1D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2367088"/>
            <a:ext cx="3304925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44A2A-4E6F-4FB3-9061-15228B828F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2943353"/>
            <a:ext cx="3304925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3BAEA9CE-2B4E-4CEE-B278-14E25727FD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0719B6-A648-40B3-908B-E40029B0AB92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58A5F5B-D83B-44E3-9F6C-52E9A1AAC4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5129D18-5BB4-458B-B5E3-FC034A0CE3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0E781-527D-4259-8573-C1DA267D9C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3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Droplets-HD-Content-R1d.png">
            <a:extLst>
              <a:ext uri="{FF2B5EF4-FFF2-40B4-BE49-F238E27FC236}">
                <a16:creationId xmlns:a16="http://schemas.microsoft.com/office/drawing/2014/main" id="{FDE44667-2017-4AFC-9348-8A212D36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9624CC-7EA5-4AFC-BE35-ED8BC742B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10773"/>
            <a:ext cx="10364449" cy="160392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36C1703-63E3-40FF-AC26-8743E29D9E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204822"/>
            <a:ext cx="329641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CCDB282-44CE-4CAA-833A-514B4440A2B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778" y="2367088"/>
            <a:ext cx="3296412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D0390D0-593A-4ED5-BE53-C2CBD3429C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781077"/>
            <a:ext cx="3296412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EE3D98D-E4BF-4577-B53D-B7E1E98D16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2758" y="4204822"/>
            <a:ext cx="3301825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4A3D407-5F5C-4530-A6F2-CD36E1FBFAE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41350" y="2367088"/>
            <a:ext cx="3303352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E742F8D-AED2-4710-88DD-16F753F40B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350" y="4781077"/>
            <a:ext cx="3303352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E917032-0A11-49ED-96BE-AA1A4D8E92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4204822"/>
            <a:ext cx="330068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E7EBE55-E272-4AE3-997B-F665FB4C39E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73293" y="2367088"/>
            <a:ext cx="3304925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002CC2D-6838-4442-8FBC-A4E54B760C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174" y="4781077"/>
            <a:ext cx="3305053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9386F613-555C-4B12-A38E-251340D483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2AAEEE-01C8-4D13-A401-FFFA66473B3B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DEDC6D-9436-4302-9A58-FABBD4128A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3B59E4B-E911-4EA6-B9BF-7EC2E15075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016F54-998B-4DC7-8631-87BF51641E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CCC36FC4-751D-4D0E-BC85-5B6D146E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030AE7-1F3F-4B4D-92B4-F0104BF6B5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955CD042-A183-4585-BB87-C634A273E6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B27FFC-E939-422B-B2F6-73264E2931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F102CC-4F9B-44B4-B04F-3D3CCF8247C9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6BB8F9-FC22-4567-AF22-60D59F6A18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8A6B07-A9DE-45D3-AE19-FB77683E38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9DEB1B-A43B-4348-863B-F791541290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2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lets-HD-Content-R1d.png">
            <a:extLst>
              <a:ext uri="{FF2B5EF4-FFF2-40B4-BE49-F238E27FC236}">
                <a16:creationId xmlns:a16="http://schemas.microsoft.com/office/drawing/2014/main" id="{85019989-12D1-4DA3-9606-4A68EB63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EA5943A6-2FA5-488C-B77D-AC80E0D6AEA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609603"/>
            <a:ext cx="2553324" cy="5181603"/>
          </a:xfrm>
        </p:spPr>
        <p:txBody>
          <a:bodyPr vert="eaVert" anchorCtr="0"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403223E1-810A-484F-A1F6-C8C00474A43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913778" y="609603"/>
            <a:ext cx="7658721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F9A4D7-7FC1-44BE-9F53-EF179E3A9C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3B2F3F-EA14-4F29-BF8A-1BD46EF36E26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F0DA5D-28B9-49F2-AFD1-B05861B6C0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D5097F-2F2E-4024-9B2E-8FBC91B4BF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E878EA-5DF1-4C0C-BE7D-A9C63AA9D6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roplets-HD-Content-R1d.png">
            <a:extLst>
              <a:ext uri="{FF2B5EF4-FFF2-40B4-BE49-F238E27FC236}">
                <a16:creationId xmlns:a16="http://schemas.microsoft.com/office/drawing/2014/main" id="{F184C1FA-224D-4855-A080-11FD0975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D30ECA-9473-4C3A-94BE-ED4A8C0DAE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79FBE3-5C65-44F3-90D6-739065AB19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78" y="2367088"/>
            <a:ext cx="10363827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6FF648-FF9F-4F08-8833-B1240EB3A9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1E4ECB-0555-4CD3-A216-866DF5C6C4B8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E37EBB-7B08-472A-8169-5118D03C04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16EFB6-6C70-4510-8DFF-BF11E4643D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24E8A6-7B3A-46EB-9D38-33B52A7EF7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lets-HD-Content-R1d.png">
            <a:extLst>
              <a:ext uri="{FF2B5EF4-FFF2-40B4-BE49-F238E27FC236}">
                <a16:creationId xmlns:a16="http://schemas.microsoft.com/office/drawing/2014/main" id="{387C6CA5-80BF-48A9-9862-E73F2C3B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D2E2C1-E8E7-407F-AF54-27011DDD0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828565"/>
            <a:ext cx="10351748" cy="2736817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E30E51-4F2D-43FD-A7FB-1187512A57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78" y="3657453"/>
            <a:ext cx="10351748" cy="136818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7330E8-CE74-40F5-A93D-74BFCB28FC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B78D3E-FA08-4C36-A22F-10D271AE77C8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CB0FDE-FE86-428E-B6FA-C3CD2FB468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32735A-8CC8-44D0-A141-BB49131F0E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434CC3-9F01-4E67-A8D4-6E5F8740C3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112FC900-FDC7-4716-B32A-18BD5157E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7E0590-47D5-45DB-AF70-62A69D4A12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14521-FE10-4026-BB28-7109D2960F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78" y="2367088"/>
            <a:ext cx="5106027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B81748-0B32-4F4F-8F74-E889D9C9EA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367088"/>
            <a:ext cx="5105396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1C672B8-BA8C-4F8F-A91A-BAF0090B5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1A3E52-FB54-4D7F-93D8-CAB4CA9D46FA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8D3D746-F351-4219-BBE1-BB3027E87C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6EDED55-7223-4264-A2BE-092F94C48A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21188-50C4-4559-9FC1-599278F251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Droplets-HD-Content-R1d.png">
            <a:extLst>
              <a:ext uri="{FF2B5EF4-FFF2-40B4-BE49-F238E27FC236}">
                <a16:creationId xmlns:a16="http://schemas.microsoft.com/office/drawing/2014/main" id="{50A2EDAE-CFA3-49FB-95B1-B9764A62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D3B5BD-B07C-41E8-BE1C-381CE435B6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12B729-61CF-4B58-844A-1D48D51EB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6328" y="2371020"/>
            <a:ext cx="4873477" cy="679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BA8604-9881-4D21-82DE-922CA19111F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913778" y="3051014"/>
            <a:ext cx="5106027" cy="2740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FEA5BB-205E-44C4-B3E2-DFCC29E1ED0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96420" y="2371020"/>
            <a:ext cx="4881807" cy="679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844A3B-42A1-4877-9AD6-5D018FF6A4C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51014"/>
            <a:ext cx="5105396" cy="2740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8DA5BF4-4825-4ED4-B844-C712D97DF1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454D66-F2BD-42D4-87B2-4CD3E388D9CD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D9DB5208-7F79-4864-B3FC-E9AF773F82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DB42F5E-6465-4190-BAB1-DFB995FCC0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51B31B-3B1D-42DA-8289-4203B2D9BE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C4FDC820-518A-4982-986C-07AC1BC3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D8E2355-363A-4991-9603-07C21F423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E29583A-AFD7-400E-931B-86382E02FD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66F0E5-9902-4319-8B5E-7D9A2E513DF0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80796A3-0A08-437E-B644-9AA008D9F5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427913F-1CE6-4A47-ACEE-4EFBA102C0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262894-8670-4434-9DF3-9CE6EECC79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>
            <a:extLst>
              <a:ext uri="{FF2B5EF4-FFF2-40B4-BE49-F238E27FC236}">
                <a16:creationId xmlns:a16="http://schemas.microsoft.com/office/drawing/2014/main" id="{2AB442C1-5A06-4315-B91F-EFB569D0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2D69063-82BE-4557-9062-567CB2BCC0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42B4D3-FE4C-462C-A4B7-C7B559D7AEBC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E284068-1418-4B02-A86D-4721442432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D1749E-A5C8-4387-8179-113C73B8D9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D351C5-1954-449A-B040-E6113931EB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roplets-HD-Content-R1d.png">
            <a:extLst>
              <a:ext uri="{FF2B5EF4-FFF2-40B4-BE49-F238E27FC236}">
                <a16:creationId xmlns:a16="http://schemas.microsoft.com/office/drawing/2014/main" id="{EA34D1F9-BA5A-4A1B-8D43-FFF310C3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DC011D2-722F-4716-8900-123282356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3935687" cy="2023256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5ED04-520E-46BF-A9E8-BF4CAAC7FB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78065" y="609603"/>
            <a:ext cx="6200162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BA252B1-0CB3-458D-909E-73E01385FC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78" y="2632850"/>
            <a:ext cx="3935687" cy="3158346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C52F1A4-AD83-493D-BC3D-EEFF5691D4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89379-CDC8-4E9D-859C-97C5419FDF68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75BA19F-E3A3-46AE-BB84-F2D2B142AB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038D8A-6D5F-4CD8-B052-C441190E5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89EC7A-9533-4825-9FB6-FB2506A38D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8EBD5BBC-FA69-4607-BA37-759ABA83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4031BF-0869-4B7A-A085-783B07BD0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5934968" cy="2023256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464203-F992-44E5-AFC0-A9E0BBA19EF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24799" y="609603"/>
            <a:ext cx="3255355" cy="51816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BA01F47-59FF-4F9C-8AD7-3912A50AB24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96" y="2632850"/>
            <a:ext cx="5934949" cy="3158346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00D193B-C72F-4541-B897-A00DB54962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4EA668-74AD-45D7-A470-AE25DA4AD511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C8488C8-012B-45CC-A08C-0FE73895E2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9B7AAE-3198-49F2-81F4-86361A57C4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CC23BF-3BAA-4D18-ACA1-5C34F128D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0BD70F3C-B570-4DD8-9DD3-ECA44EA9E93C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15BD3E-7103-44FF-93A0-80BE138F1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18518"/>
            <a:ext cx="10364449" cy="15961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53D9F0-5FAA-41FE-B4AE-DF59DFF20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78" y="2367088"/>
            <a:ext cx="10364449" cy="342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984E8B-B52C-4D3C-A1A2-EDB76E87889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78738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fld id="{CC68644D-D095-429A-A8F3-0FFDAF6997F6}" type="datetime1">
              <a:rPr lang="en-US"/>
              <a:pPr lvl="0"/>
              <a:t>3/5/2018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BAE935-5EC7-4C0E-9392-B83C2770300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13778" y="5883277"/>
            <a:ext cx="667288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90AD0D-F946-4AD0-AD47-9D34EF675C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76421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fld id="{0C1355A0-E750-4E4C-9ECD-A647B7F5C88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000000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2000" b="0" i="0" u="none" strike="noStrike" kern="1200" cap="all" spc="0" baseline="0">
          <a:solidFill>
            <a:srgbClr val="000000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800" b="0" i="0" u="none" strike="noStrike" kern="1200" cap="all" spc="0" baseline="0">
          <a:solidFill>
            <a:srgbClr val="000000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600" b="0" i="0" u="none" strike="noStrike" kern="1200" cap="all" spc="0" baseline="0">
          <a:solidFill>
            <a:srgbClr val="000000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400" b="0" i="0" u="none" strike="noStrike" kern="1200" cap="all" spc="0" baseline="0">
          <a:solidFill>
            <a:srgbClr val="000000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400" b="0" i="0" u="none" strike="noStrike" kern="1200" cap="all" spc="0" baseline="0">
          <a:solidFill>
            <a:srgbClr val="000000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tiff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554A-E382-4AD7-BC4B-7FBAF4419C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115927"/>
            <a:ext cx="8689972" cy="2509214"/>
          </a:xfrm>
        </p:spPr>
        <p:txBody>
          <a:bodyPr/>
          <a:lstStyle/>
          <a:p>
            <a:pPr lvl="0"/>
            <a:r>
              <a:rPr lang="en-IE"/>
              <a:t>My Career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93457-B805-4444-B60E-530831F298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2946041"/>
            <a:ext cx="8689972" cy="2553233"/>
          </a:xfrm>
        </p:spPr>
        <p:txBody>
          <a:bodyPr/>
          <a:lstStyle/>
          <a:p>
            <a:pPr lvl="0"/>
            <a:r>
              <a:rPr lang="en-IE" b="1"/>
              <a:t>APPLIED PROJECT AND MINOR dissertation </a:t>
            </a:r>
          </a:p>
          <a:p>
            <a:pPr lvl="0"/>
            <a:r>
              <a:rPr lang="en-IE"/>
              <a:t>Alexander Souza – G00317835</a:t>
            </a:r>
          </a:p>
          <a:p>
            <a:pPr lvl="0">
              <a:lnSpc>
                <a:spcPct val="100000"/>
              </a:lnSpc>
            </a:pPr>
            <a:r>
              <a:rPr lang="en-IE" b="1"/>
              <a:t>Supervisor</a:t>
            </a:r>
          </a:p>
          <a:p>
            <a:pPr lvl="0">
              <a:lnSpc>
                <a:spcPct val="100000"/>
              </a:lnSpc>
            </a:pPr>
            <a:r>
              <a:rPr lang="en-IE"/>
              <a:t>Damien costello</a:t>
            </a:r>
            <a:endParaRPr lang="en-IE" b="1"/>
          </a:p>
          <a:p>
            <a:pPr lvl="0"/>
            <a:endParaRPr lang="en-IE"/>
          </a:p>
        </p:txBody>
      </p:sp>
      <p:pic>
        <p:nvPicPr>
          <p:cNvPr id="4" name="Picture 2" descr="Image result for career png">
            <a:extLst>
              <a:ext uri="{FF2B5EF4-FFF2-40B4-BE49-F238E27FC236}">
                <a16:creationId xmlns:a16="http://schemas.microsoft.com/office/drawing/2014/main" id="{7BED0B1C-C88E-439C-8EA1-F5768C4C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04739" y="0"/>
            <a:ext cx="5499274" cy="29460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6190-00B5-4AAC-89AC-FFFA2D0BAD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b="1"/>
              <a:t>introduction</a:t>
            </a:r>
            <a:br>
              <a:rPr lang="en-IE" b="1"/>
            </a:b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67C9-8255-45C4-BAF6-570DCD1561C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dirty="0"/>
              <a:t>My idea is an online system that would help in the process of recruiting and selecting candidates for position.</a:t>
            </a:r>
          </a:p>
          <a:p>
            <a:r>
              <a:rPr lang="en-IE" dirty="0"/>
              <a:t>The System will have a public access page, where the candidates can apply for the job available, and thus initiate the registration of your CV and relevant data.</a:t>
            </a:r>
          </a:p>
          <a:p>
            <a:pPr lvl="0"/>
            <a:r>
              <a:rPr lang="en-IE" dirty="0"/>
              <a:t>In the area of system administration, it would provide tools to manage job offers, manage CVs candidates, and manage the recruitment process by recruiters.</a:t>
            </a:r>
          </a:p>
          <a:p>
            <a:pPr lvl="0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B1C2-48B9-4B00-8BDF-BB8F7ED3C3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objectives </a:t>
            </a:r>
            <a:br>
              <a:rPr lang="en-IE"/>
            </a:b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C75A-2471-472B-87A9-478018BE122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/>
              <a:t>Make notes about the candidates at the time of the interview;</a:t>
            </a:r>
          </a:p>
          <a:p>
            <a:pPr lvl="0"/>
            <a:r>
              <a:rPr lang="en-IE"/>
              <a:t>Create Technical Evaluations for candidates, with questions;</a:t>
            </a:r>
          </a:p>
          <a:p>
            <a:pPr lvl="0"/>
            <a:r>
              <a:rPr lang="en-IE"/>
              <a:t>Reports;</a:t>
            </a:r>
          </a:p>
          <a:p>
            <a:pPr lvl="0"/>
            <a:r>
              <a:rPr lang="en-IE"/>
              <a:t>Candidates will have scores for the position;</a:t>
            </a:r>
          </a:p>
          <a:p>
            <a:pPr lvl="0"/>
            <a:r>
              <a:rPr lang="en-IE"/>
              <a:t>Notification of new jobs to those enrolled in the Newsletter;</a:t>
            </a:r>
          </a:p>
          <a:p>
            <a:pPr lvl="0"/>
            <a:r>
              <a:rPr lang="en-IE"/>
              <a:t>Possibly Statistical Charts;</a:t>
            </a:r>
          </a:p>
          <a:p>
            <a:pPr lvl="0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>
            <a:extLst>
              <a:ext uri="{FF2B5EF4-FFF2-40B4-BE49-F238E27FC236}">
                <a16:creationId xmlns:a16="http://schemas.microsoft.com/office/drawing/2014/main" id="{4177DFF9-D559-4723-AD88-E526B6C44215}"/>
              </a:ext>
            </a:extLst>
          </p:cNvPr>
          <p:cNvGrpSpPr/>
          <p:nvPr/>
        </p:nvGrpSpPr>
        <p:grpSpPr>
          <a:xfrm>
            <a:off x="209114" y="4349910"/>
            <a:ext cx="4205325" cy="1554461"/>
            <a:chOff x="209114" y="4349910"/>
            <a:chExt cx="4205325" cy="1554461"/>
          </a:xfrm>
        </p:grpSpPr>
        <p:sp>
          <p:nvSpPr>
            <p:cNvPr id="3" name="Rectangle: Rounded Corners 8">
              <a:extLst>
                <a:ext uri="{FF2B5EF4-FFF2-40B4-BE49-F238E27FC236}">
                  <a16:creationId xmlns:a16="http://schemas.microsoft.com/office/drawing/2014/main" id="{0BCC62BA-FB14-4627-8767-31664BD9CA31}"/>
                </a:ext>
              </a:extLst>
            </p:cNvPr>
            <p:cNvSpPr/>
            <p:nvPr/>
          </p:nvSpPr>
          <p:spPr>
            <a:xfrm>
              <a:off x="209114" y="4349910"/>
              <a:ext cx="4205325" cy="155446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E89B22C-94E9-4522-940E-9996DED0CBC2}"/>
                </a:ext>
              </a:extLst>
            </p:cNvPr>
            <p:cNvSpPr/>
            <p:nvPr/>
          </p:nvSpPr>
          <p:spPr>
            <a:xfrm>
              <a:off x="4237146" y="4530230"/>
              <a:ext cx="146413" cy="6195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 98">
              <a:extLst>
                <a:ext uri="{FF2B5EF4-FFF2-40B4-BE49-F238E27FC236}">
                  <a16:creationId xmlns:a16="http://schemas.microsoft.com/office/drawing/2014/main" id="{79464F56-3285-4E0C-9B0F-4C0681FEC20F}"/>
                </a:ext>
              </a:extLst>
            </p:cNvPr>
            <p:cNvSpPr/>
            <p:nvPr/>
          </p:nvSpPr>
          <p:spPr>
            <a:xfrm>
              <a:off x="4238938" y="4734223"/>
              <a:ext cx="146413" cy="6195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angle 99">
              <a:extLst>
                <a:ext uri="{FF2B5EF4-FFF2-40B4-BE49-F238E27FC236}">
                  <a16:creationId xmlns:a16="http://schemas.microsoft.com/office/drawing/2014/main" id="{664B3FEA-833B-4B30-82A7-D391A39B6D99}"/>
                </a:ext>
              </a:extLst>
            </p:cNvPr>
            <p:cNvSpPr/>
            <p:nvPr/>
          </p:nvSpPr>
          <p:spPr>
            <a:xfrm>
              <a:off x="4267925" y="5297640"/>
              <a:ext cx="146413" cy="6195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angle 100">
              <a:extLst>
                <a:ext uri="{FF2B5EF4-FFF2-40B4-BE49-F238E27FC236}">
                  <a16:creationId xmlns:a16="http://schemas.microsoft.com/office/drawing/2014/main" id="{572E1A65-496B-4059-8A68-E772C57BEDAA}"/>
                </a:ext>
              </a:extLst>
            </p:cNvPr>
            <p:cNvSpPr/>
            <p:nvPr/>
          </p:nvSpPr>
          <p:spPr>
            <a:xfrm>
              <a:off x="4263646" y="5483227"/>
              <a:ext cx="146413" cy="6195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B69BC96E-EB12-4BF6-857B-7FFDC78E2E47}"/>
              </a:ext>
            </a:extLst>
          </p:cNvPr>
          <p:cNvSpPr/>
          <p:nvPr/>
        </p:nvSpPr>
        <p:spPr>
          <a:xfrm>
            <a:off x="7301548" y="3537786"/>
            <a:ext cx="4617244" cy="16309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21608F-EFAE-4DC6-B2D4-46F1367C7CD0}"/>
              </a:ext>
            </a:extLst>
          </p:cNvPr>
          <p:cNvSpPr/>
          <p:nvPr/>
        </p:nvSpPr>
        <p:spPr>
          <a:xfrm>
            <a:off x="7340483" y="1583795"/>
            <a:ext cx="4617244" cy="152726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id="{01525BEB-FF6D-41D5-AD09-FC2FB3C91B60}"/>
              </a:ext>
            </a:extLst>
          </p:cNvPr>
          <p:cNvSpPr/>
          <p:nvPr/>
        </p:nvSpPr>
        <p:spPr>
          <a:xfrm>
            <a:off x="7175305" y="518986"/>
            <a:ext cx="4882676" cy="608787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9BC9B395-C013-4D71-B77E-8BE48265F58B}"/>
              </a:ext>
            </a:extLst>
          </p:cNvPr>
          <p:cNvSpPr/>
          <p:nvPr/>
        </p:nvSpPr>
        <p:spPr>
          <a:xfrm>
            <a:off x="56711" y="976186"/>
            <a:ext cx="4552093" cy="515276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pic>
        <p:nvPicPr>
          <p:cNvPr id="12" name="Picture 2" descr="Image result for spring boot png">
            <a:extLst>
              <a:ext uri="{FF2B5EF4-FFF2-40B4-BE49-F238E27FC236}">
                <a16:creationId xmlns:a16="http://schemas.microsoft.com/office/drawing/2014/main" id="{44F74BC6-B291-4D3C-88C0-1EE7A292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73730" y="3616278"/>
            <a:ext cx="3339251" cy="10852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4" descr="Image result for hibernate png">
            <a:extLst>
              <a:ext uri="{FF2B5EF4-FFF2-40B4-BE49-F238E27FC236}">
                <a16:creationId xmlns:a16="http://schemas.microsoft.com/office/drawing/2014/main" id="{1015EB45-6A93-4B05-A5E6-C9A5FCA9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7502" y="4519998"/>
            <a:ext cx="2305531" cy="6400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6" descr="Image result for angular png">
            <a:extLst>
              <a:ext uri="{FF2B5EF4-FFF2-40B4-BE49-F238E27FC236}">
                <a16:creationId xmlns:a16="http://schemas.microsoft.com/office/drawing/2014/main" id="{E385EA9F-A1FC-419B-B0CB-1D8AB391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7480" y="5127616"/>
            <a:ext cx="1381219" cy="6906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10" descr="Image result for typescript png">
            <a:extLst>
              <a:ext uri="{FF2B5EF4-FFF2-40B4-BE49-F238E27FC236}">
                <a16:creationId xmlns:a16="http://schemas.microsoft.com/office/drawing/2014/main" id="{E55D155B-B5CF-4A12-BC86-383F35DD42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5340" y="5101885"/>
            <a:ext cx="2424156" cy="7420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12" descr="Image result for Joomla png">
            <a:extLst>
              <a:ext uri="{FF2B5EF4-FFF2-40B4-BE49-F238E27FC236}">
                <a16:creationId xmlns:a16="http://schemas.microsoft.com/office/drawing/2014/main" id="{ED6B92A3-DA5E-467B-81E8-29AAD7C0C03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82387" y="1032321"/>
            <a:ext cx="1564702" cy="12999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Picture 26" descr="Image result for json png">
            <a:extLst>
              <a:ext uri="{FF2B5EF4-FFF2-40B4-BE49-F238E27FC236}">
                <a16:creationId xmlns:a16="http://schemas.microsoft.com/office/drawing/2014/main" id="{5E31CB9A-3F06-40AD-862F-B0B9AD6C41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96731" y="5228740"/>
            <a:ext cx="596746" cy="596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Picture 28" descr="Image result for html css png">
            <a:extLst>
              <a:ext uri="{FF2B5EF4-FFF2-40B4-BE49-F238E27FC236}">
                <a16:creationId xmlns:a16="http://schemas.microsoft.com/office/drawing/2014/main" id="{CEEC43D0-E687-46F0-ACDB-2925A7FF484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232449" y="5075688"/>
            <a:ext cx="1070588" cy="7137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Picture 30" descr="Related image">
            <a:extLst>
              <a:ext uri="{FF2B5EF4-FFF2-40B4-BE49-F238E27FC236}">
                <a16:creationId xmlns:a16="http://schemas.microsoft.com/office/drawing/2014/main" id="{7BD8FCD9-3686-475D-9204-E8D747D5D3B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773680" y="33265"/>
            <a:ext cx="1418316" cy="14183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Picture 32" descr="Image result for template joomla png">
            <a:extLst>
              <a:ext uri="{FF2B5EF4-FFF2-40B4-BE49-F238E27FC236}">
                <a16:creationId xmlns:a16="http://schemas.microsoft.com/office/drawing/2014/main" id="{2C460FE7-B198-435E-A869-BD090A61A6D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56711" y="2149397"/>
            <a:ext cx="4390445" cy="1975698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B1E56-F646-4C04-8FCB-E0E5A9DF5AC3}"/>
              </a:ext>
            </a:extLst>
          </p:cNvPr>
          <p:cNvGrpSpPr/>
          <p:nvPr/>
        </p:nvGrpSpPr>
        <p:grpSpPr>
          <a:xfrm>
            <a:off x="5302495" y="826946"/>
            <a:ext cx="1300569" cy="913869"/>
            <a:chOff x="5302495" y="826946"/>
            <a:chExt cx="1300569" cy="913869"/>
          </a:xfrm>
        </p:grpSpPr>
        <p:sp>
          <p:nvSpPr>
            <p:cNvPr id="22" name="Cloud 13">
              <a:extLst>
                <a:ext uri="{FF2B5EF4-FFF2-40B4-BE49-F238E27FC236}">
                  <a16:creationId xmlns:a16="http://schemas.microsoft.com/office/drawing/2014/main" id="{896144C9-68E5-4587-A036-AE31A230C1F1}"/>
                </a:ext>
              </a:extLst>
            </p:cNvPr>
            <p:cNvSpPr/>
            <p:nvPr/>
          </p:nvSpPr>
          <p:spPr>
            <a:xfrm>
              <a:off x="5302495" y="826946"/>
              <a:ext cx="1300569" cy="91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200"/>
                <a:gd name="f7" fmla="+- 0 0 11429249"/>
                <a:gd name="f8" fmla="+- 0 0 8646143"/>
                <a:gd name="f9" fmla="+- 0 0 8748475"/>
                <a:gd name="f10" fmla="+- 0 0 7859163"/>
                <a:gd name="f11" fmla="+- 0 0 4722533"/>
                <a:gd name="f12" fmla="+- 0 0 2776035"/>
                <a:gd name="f13" fmla="+- 0 0 16496525"/>
                <a:gd name="f14" fmla="+- 0 0 14809710"/>
                <a:gd name="f15" fmla="+- 0 0 4217541"/>
                <a:gd name="f16" fmla="+- 0 0 824660"/>
                <a:gd name="f17" fmla="+- 0 0 8950887"/>
                <a:gd name="f18" fmla="+- 0 0 9809656"/>
                <a:gd name="f19" fmla="+- 0 0 4002417"/>
                <a:gd name="f20" fmla="val 3900"/>
                <a:gd name="f21" fmla="val 14370"/>
                <a:gd name="f22" fmla="val 6753"/>
                <a:gd name="f23" fmla="val 9190"/>
                <a:gd name="f24" fmla="val 7426832"/>
                <a:gd name="f25" fmla="val 5333"/>
                <a:gd name="f26" fmla="val 7267"/>
                <a:gd name="f27" fmla="val 5396714"/>
                <a:gd name="f28" fmla="val 4365"/>
                <a:gd name="f29" fmla="val 5945"/>
                <a:gd name="f30" fmla="val 5983381"/>
                <a:gd name="f31" fmla="val 4857"/>
                <a:gd name="f32" fmla="val 6595"/>
                <a:gd name="f33" fmla="val 7034504"/>
                <a:gd name="f34" fmla="val 7273"/>
                <a:gd name="f35" fmla="val 6541615"/>
                <a:gd name="f36" fmla="val 6775"/>
                <a:gd name="f37" fmla="val 9220"/>
                <a:gd name="f38" fmla="val 7816140"/>
                <a:gd name="f39" fmla="val 5785"/>
                <a:gd name="f40" fmla="val 7867"/>
                <a:gd name="f41" fmla="val 37501"/>
                <a:gd name="f42" fmla="val 6842000"/>
                <a:gd name="f43" fmla="val 6752"/>
                <a:gd name="f44" fmla="val 9215"/>
                <a:gd name="f45" fmla="val 1347096"/>
                <a:gd name="f46" fmla="val 6910353"/>
                <a:gd name="f47" fmla="val 7720"/>
                <a:gd name="f48" fmla="val 10543"/>
                <a:gd name="f49" fmla="val 3974558"/>
                <a:gd name="f50" fmla="val 4542661"/>
                <a:gd name="f51" fmla="val 4360"/>
                <a:gd name="f52" fmla="val 5918"/>
                <a:gd name="f53" fmla="val 8804134"/>
                <a:gd name="f54" fmla="val 4345"/>
                <a:gd name="f55" fmla="val 9151131"/>
                <a:gd name="f56" fmla="val 4693"/>
                <a:gd name="f57" fmla="val 26177"/>
                <a:gd name="f58" fmla="val 5204520"/>
                <a:gd name="f59" fmla="val 1585770"/>
                <a:gd name="f60" fmla="val 6928"/>
                <a:gd name="f61" fmla="val 34899"/>
                <a:gd name="f62" fmla="val 4416628"/>
                <a:gd name="f63" fmla="val 686848"/>
                <a:gd name="f64" fmla="val 16478"/>
                <a:gd name="f65" fmla="val 39090"/>
                <a:gd name="f66" fmla="val 8257448"/>
                <a:gd name="f67" fmla="val 844866"/>
                <a:gd name="f68" fmla="val 28827"/>
                <a:gd name="f69" fmla="val 34751"/>
                <a:gd name="f70" fmla="val 387196"/>
                <a:gd name="f71" fmla="val 959901"/>
                <a:gd name="f72" fmla="val 34129"/>
                <a:gd name="f73" fmla="val 22954"/>
                <a:gd name="f74" fmla="val 4255042"/>
                <a:gd name="f75" fmla="val 41798"/>
                <a:gd name="f76" fmla="val 15354"/>
                <a:gd name="f77" fmla="val 1819082"/>
                <a:gd name="f78" fmla="val 1665090"/>
                <a:gd name="f79" fmla="val 38324"/>
                <a:gd name="f80" fmla="val 5426"/>
                <a:gd name="f81" fmla="val 891534"/>
                <a:gd name="f82" fmla="val 29078"/>
                <a:gd name="f83" fmla="val 3952"/>
                <a:gd name="f84" fmla="val 1091722"/>
                <a:gd name="f85" fmla="val 22141"/>
                <a:gd name="f86" fmla="val 4720"/>
                <a:gd name="f87" fmla="val 1061181"/>
                <a:gd name="f88" fmla="val 14000"/>
                <a:gd name="f89" fmla="val 5192"/>
                <a:gd name="f90" fmla="val 739161"/>
                <a:gd name="f91" fmla="val 4127"/>
                <a:gd name="f92" fmla="val 15789"/>
                <a:gd name="f93" fmla="val 9459261"/>
                <a:gd name="f94" fmla="val 711490"/>
                <a:gd name="f95" fmla="+- 0 0 -90"/>
                <a:gd name="f96" fmla="+- 0 0 -180"/>
                <a:gd name="f97" fmla="+- 0 0 -270"/>
                <a:gd name="f98" fmla="+- 0 0 -360"/>
                <a:gd name="f99" fmla="*/ f3 1 43200"/>
                <a:gd name="f100" fmla="*/ f4 1 43200"/>
                <a:gd name="f101" fmla="+- f6 0 f5"/>
                <a:gd name="f102" fmla="*/ f95 f0 1"/>
                <a:gd name="f103" fmla="*/ f96 f0 1"/>
                <a:gd name="f104" fmla="*/ f97 f0 1"/>
                <a:gd name="f105" fmla="*/ f98 f0 1"/>
                <a:gd name="f106" fmla="*/ f101 1 2"/>
                <a:gd name="f107" fmla="*/ f101 1 43200"/>
                <a:gd name="f108" fmla="*/ f101 2977 1"/>
                <a:gd name="f109" fmla="*/ f101 3262 1"/>
                <a:gd name="f110" fmla="*/ f101 17087 1"/>
                <a:gd name="f111" fmla="*/ f101 17337 1"/>
                <a:gd name="f112" fmla="*/ f101 67 1"/>
                <a:gd name="f113" fmla="*/ f101 21577 1"/>
                <a:gd name="f114" fmla="*/ f101 21582 1"/>
                <a:gd name="f115" fmla="*/ f101 1235 1"/>
                <a:gd name="f116" fmla="*/ f102 1 f2"/>
                <a:gd name="f117" fmla="*/ f103 1 f2"/>
                <a:gd name="f118" fmla="*/ f104 1 f2"/>
                <a:gd name="f119" fmla="*/ f105 1 f2"/>
                <a:gd name="f120" fmla="+- f5 f106 0"/>
                <a:gd name="f121" fmla="*/ f108 1 21600"/>
                <a:gd name="f122" fmla="*/ f109 1 21600"/>
                <a:gd name="f123" fmla="*/ f110 1 21600"/>
                <a:gd name="f124" fmla="*/ f111 1 21600"/>
                <a:gd name="f125" fmla="*/ f112 1 21600"/>
                <a:gd name="f126" fmla="*/ f113 1 21600"/>
                <a:gd name="f127" fmla="*/ f114 1 21600"/>
                <a:gd name="f128" fmla="*/ f115 1 21600"/>
                <a:gd name="f129" fmla="+- f116 0 f1"/>
                <a:gd name="f130" fmla="+- f117 0 f1"/>
                <a:gd name="f131" fmla="+- f118 0 f1"/>
                <a:gd name="f132" fmla="+- f119 0 f1"/>
                <a:gd name="f133" fmla="*/ f127 1 f107"/>
                <a:gd name="f134" fmla="*/ f120 1 f107"/>
                <a:gd name="f135" fmla="*/ f126 1 f107"/>
                <a:gd name="f136" fmla="*/ f125 1 f107"/>
                <a:gd name="f137" fmla="*/ f128 1 f107"/>
                <a:gd name="f138" fmla="*/ f121 1 f107"/>
                <a:gd name="f139" fmla="*/ f123 1 f107"/>
                <a:gd name="f140" fmla="*/ f122 1 f107"/>
                <a:gd name="f141" fmla="*/ f124 1 f107"/>
                <a:gd name="f142" fmla="*/ f138 f99 1"/>
                <a:gd name="f143" fmla="*/ f139 f99 1"/>
                <a:gd name="f144" fmla="*/ f141 f100 1"/>
                <a:gd name="f145" fmla="*/ f140 f100 1"/>
                <a:gd name="f146" fmla="*/ f133 f99 1"/>
                <a:gd name="f147" fmla="*/ f134 f100 1"/>
                <a:gd name="f148" fmla="*/ f134 f99 1"/>
                <a:gd name="f149" fmla="*/ f135 f100 1"/>
                <a:gd name="f150" fmla="*/ f136 f99 1"/>
                <a:gd name="f151" fmla="*/ f137 f10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46" y="f147"/>
                </a:cxn>
                <a:cxn ang="f130">
                  <a:pos x="f148" y="f149"/>
                </a:cxn>
                <a:cxn ang="f131">
                  <a:pos x="f150" y="f147"/>
                </a:cxn>
                <a:cxn ang="f132">
                  <a:pos x="f148" y="f151"/>
                </a:cxn>
              </a:cxnLst>
              <a:rect l="f142" t="f145" r="f143" b="f144"/>
              <a:pathLst>
                <a:path w="43200" h="43200">
                  <a:moveTo>
                    <a:pt x="f20" y="f21"/>
                  </a:moveTo>
                  <a:arcTo wR="f22" hR="f23" stAng="f7" swAng="f24"/>
                  <a:arcTo wR="f25" hR="f26" stAng="f8" swAng="f27"/>
                  <a:arcTo wR="f28" hR="f29" stAng="f9" swAng="f30"/>
                  <a:arcTo wR="f31" hR="f32" stAng="f10" swAng="f33"/>
                  <a:arcTo wR="f25" hR="f34" stAng="f11" swAng="f35"/>
                  <a:arcTo wR="f36" hR="f37" stAng="f12" swAng="f38"/>
                  <a:arcTo wR="f39" hR="f40" stAng="f41" swAng="f42"/>
                  <a:arcTo wR="f43" hR="f44" stAng="f45" swAng="f46"/>
                  <a:arcTo wR="f47" hR="f48" stAng="f49" swAng="f50"/>
                  <a:arcTo wR="f51" hR="f52" stAng="f13" swAng="f53"/>
                  <a:arcTo wR="f54" hR="f29" stAng="f14" swAng="f55"/>
                  <a:close/>
                </a:path>
                <a:path w="43200" h="43200" fill="none">
                  <a:moveTo>
                    <a:pt x="f56" y="f57"/>
                  </a:moveTo>
                  <a:arcTo wR="f54" hR="f29" stAng="f58" swAng="f59"/>
                  <a:moveTo>
                    <a:pt x="f60" y="f61"/>
                  </a:moveTo>
                  <a:arcTo wR="f51" hR="f52" stAng="f62" swAng="f63"/>
                  <a:moveTo>
                    <a:pt x="f64" y="f65"/>
                  </a:moveTo>
                  <a:arcTo wR="f43" hR="f44" stAng="f66" swAng="f67"/>
                  <a:moveTo>
                    <a:pt x="f68" y="f69"/>
                  </a:moveTo>
                  <a:arcTo wR="f43" hR="f44" stAng="f70" swAng="f71"/>
                  <a:moveTo>
                    <a:pt x="f72" y="f73"/>
                  </a:moveTo>
                  <a:arcTo wR="f39" hR="f40" stAng="f15" swAng="f74"/>
                  <a:moveTo>
                    <a:pt x="f75" y="f76"/>
                  </a:moveTo>
                  <a:arcTo wR="f25" hR="f34" stAng="f77" swAng="f78"/>
                  <a:moveTo>
                    <a:pt x="f79" y="f80"/>
                  </a:moveTo>
                  <a:arcTo wR="f31" hR="f32" stAng="f16" swAng="f81"/>
                  <a:moveTo>
                    <a:pt x="f82" y="f83"/>
                  </a:moveTo>
                  <a:arcTo wR="f31" hR="f32" stAng="f17" swAng="f84"/>
                  <a:moveTo>
                    <a:pt x="f85" y="f86"/>
                  </a:moveTo>
                  <a:arcTo wR="f28" hR="f29" stAng="f18" swAng="f87"/>
                  <a:moveTo>
                    <a:pt x="f88" y="f89"/>
                  </a:moveTo>
                  <a:arcTo wR="f22" hR="f23" stAng="f19" swAng="f90"/>
                  <a:moveTo>
                    <a:pt x="f91" y="f92"/>
                  </a:moveTo>
                  <a:arcTo wR="f22" hR="f23" stAng="f93" swAng="f94"/>
                </a:path>
              </a:pathLst>
            </a:custGeom>
            <a:noFill/>
            <a:ln w="15873" cap="flat">
              <a:solidFill>
                <a:srgbClr val="2077A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endParaRPr>
            </a:p>
          </p:txBody>
        </p: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B0503510-A0FF-42A7-82EF-2CFA38F6F17E}"/>
                </a:ext>
              </a:extLst>
            </p:cNvPr>
            <p:cNvGrpSpPr/>
            <p:nvPr/>
          </p:nvGrpSpPr>
          <p:grpSpPr>
            <a:xfrm>
              <a:off x="5538813" y="956590"/>
              <a:ext cx="912205" cy="656411"/>
              <a:chOff x="5538813" y="956590"/>
              <a:chExt cx="912205" cy="656411"/>
            </a:xfrm>
          </p:grpSpPr>
          <p:pic>
            <p:nvPicPr>
              <p:cNvPr id="24" name="Picture 16">
                <a:extLst>
                  <a:ext uri="{FF2B5EF4-FFF2-40B4-BE49-F238E27FC236}">
                    <a16:creationId xmlns:a16="http://schemas.microsoft.com/office/drawing/2014/main" id="{6CD02761-8164-4C15-AF2B-851F33176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8813" y="1096969"/>
                <a:ext cx="558186" cy="516032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Picture 22" descr="Image result for mysql png">
                <a:extLst>
                  <a:ext uri="{FF2B5EF4-FFF2-40B4-BE49-F238E27FC236}">
                    <a16:creationId xmlns:a16="http://schemas.microsoft.com/office/drawing/2014/main" id="{08941477-EB73-4333-9167-E15E578D5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5617771" y="956590"/>
                <a:ext cx="833247" cy="39840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51ED4F18-0734-4CA1-8FAE-389A840A0F06}"/>
              </a:ext>
            </a:extLst>
          </p:cNvPr>
          <p:cNvSpPr txBox="1"/>
          <p:nvPr/>
        </p:nvSpPr>
        <p:spPr>
          <a:xfrm>
            <a:off x="1596743" y="522323"/>
            <a:ext cx="152048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Front end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3214B6A1-F410-4B11-A53A-80B557E6FB80}"/>
              </a:ext>
            </a:extLst>
          </p:cNvPr>
          <p:cNvSpPr txBox="1"/>
          <p:nvPr/>
        </p:nvSpPr>
        <p:spPr>
          <a:xfrm>
            <a:off x="347728" y="4349910"/>
            <a:ext cx="388941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Career application module will be embedded on website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0F6B3D89-F783-4842-B3B3-82896ACE0282}"/>
              </a:ext>
            </a:extLst>
          </p:cNvPr>
          <p:cNvSpPr txBox="1"/>
          <p:nvPr/>
        </p:nvSpPr>
        <p:spPr>
          <a:xfrm>
            <a:off x="2098804" y="903783"/>
            <a:ext cx="50366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cms</a:t>
            </a:r>
          </a:p>
        </p:txBody>
      </p:sp>
      <p:cxnSp>
        <p:nvCxnSpPr>
          <p:cNvPr id="29" name="Connector: Elbow 15">
            <a:extLst>
              <a:ext uri="{FF2B5EF4-FFF2-40B4-BE49-F238E27FC236}">
                <a16:creationId xmlns:a16="http://schemas.microsoft.com/office/drawing/2014/main" id="{510CC3F0-A0A8-4987-9054-8BC16AC150F4}"/>
              </a:ext>
            </a:extLst>
          </p:cNvPr>
          <p:cNvCxnSpPr>
            <a:stCxn id="22" idx="6"/>
            <a:endCxn id="16" idx="3"/>
          </p:cNvCxnSpPr>
          <p:nvPr/>
        </p:nvCxnSpPr>
        <p:spPr>
          <a:xfrm rot="10800000" flipV="1">
            <a:off x="3147089" y="1283879"/>
            <a:ext cx="2159440" cy="398429"/>
          </a:xfrm>
          <a:prstGeom prst="bentConnector3">
            <a:avLst>
              <a:gd name="adj1" fmla="val 50000"/>
            </a:avLst>
          </a:prstGeom>
          <a:noFill/>
          <a:ln w="9528" cap="flat">
            <a:solidFill>
              <a:srgbClr val="FF0000"/>
            </a:solidFill>
            <a:prstDash val="solid"/>
            <a:miter/>
          </a:ln>
        </p:spPr>
      </p:cxnSp>
      <p:sp>
        <p:nvSpPr>
          <p:cNvPr id="33" name="TextBox 41">
            <a:extLst>
              <a:ext uri="{FF2B5EF4-FFF2-40B4-BE49-F238E27FC236}">
                <a16:creationId xmlns:a16="http://schemas.microsoft.com/office/drawing/2014/main" id="{52811519-348F-4B92-8C0C-3590B39CA475}"/>
              </a:ext>
            </a:extLst>
          </p:cNvPr>
          <p:cNvSpPr txBox="1"/>
          <p:nvPr/>
        </p:nvSpPr>
        <p:spPr>
          <a:xfrm>
            <a:off x="8718657" y="33265"/>
            <a:ext cx="149989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Back end</a:t>
            </a:r>
          </a:p>
        </p:txBody>
      </p:sp>
      <p:grpSp>
        <p:nvGrpSpPr>
          <p:cNvPr id="34" name="Group 45">
            <a:extLst>
              <a:ext uri="{FF2B5EF4-FFF2-40B4-BE49-F238E27FC236}">
                <a16:creationId xmlns:a16="http://schemas.microsoft.com/office/drawing/2014/main" id="{41944A26-278F-48BD-A372-2F703187F821}"/>
              </a:ext>
            </a:extLst>
          </p:cNvPr>
          <p:cNvGrpSpPr/>
          <p:nvPr/>
        </p:nvGrpSpPr>
        <p:grpSpPr>
          <a:xfrm>
            <a:off x="9073384" y="5390903"/>
            <a:ext cx="1464877" cy="1098248"/>
            <a:chOff x="9793864" y="5265115"/>
            <a:chExt cx="1464877" cy="1098248"/>
          </a:xfrm>
        </p:grpSpPr>
        <p:pic>
          <p:nvPicPr>
            <p:cNvPr id="35" name="Picture 46">
              <a:extLst>
                <a:ext uri="{FF2B5EF4-FFF2-40B4-BE49-F238E27FC236}">
                  <a16:creationId xmlns:a16="http://schemas.microsoft.com/office/drawing/2014/main" id="{13C68957-355C-4601-99EC-34EF85799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3864" y="5499987"/>
              <a:ext cx="896377" cy="86337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6" name="Picture 22" descr="Image result for mysql png">
              <a:extLst>
                <a:ext uri="{FF2B5EF4-FFF2-40B4-BE49-F238E27FC236}">
                  <a16:creationId xmlns:a16="http://schemas.microsoft.com/office/drawing/2014/main" id="{F6815F43-3A4C-497D-906C-1D497BF9D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9920663" y="5265115"/>
              <a:ext cx="1338078" cy="66657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7" name="TextBox 41">
            <a:extLst>
              <a:ext uri="{FF2B5EF4-FFF2-40B4-BE49-F238E27FC236}">
                <a16:creationId xmlns:a16="http://schemas.microsoft.com/office/drawing/2014/main" id="{152E3631-FA7B-4D87-8886-476146F312DA}"/>
              </a:ext>
            </a:extLst>
          </p:cNvPr>
          <p:cNvSpPr txBox="1"/>
          <p:nvPr/>
        </p:nvSpPr>
        <p:spPr>
          <a:xfrm>
            <a:off x="9076398" y="883566"/>
            <a:ext cx="139991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RESTful API</a:t>
            </a:r>
            <a:endParaRPr lang="en-IE" sz="2800" b="0" i="0" u="none" strike="noStrike" kern="1200" cap="none" spc="0" baseline="0">
              <a:solidFill>
                <a:srgbClr val="000000"/>
              </a:solidFill>
              <a:uFillTx/>
              <a:latin typeface="Tw Cen MT"/>
            </a:endParaRP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840157C6-7554-4095-B43B-13B7BB2A779C}"/>
              </a:ext>
            </a:extLst>
          </p:cNvPr>
          <p:cNvSpPr/>
          <p:nvPr/>
        </p:nvSpPr>
        <p:spPr>
          <a:xfrm>
            <a:off x="7474451" y="1453374"/>
            <a:ext cx="1696788" cy="166280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pic>
        <p:nvPicPr>
          <p:cNvPr id="39" name="Picture 14" descr="Image result for oauth2 png">
            <a:extLst>
              <a:ext uri="{FF2B5EF4-FFF2-40B4-BE49-F238E27FC236}">
                <a16:creationId xmlns:a16="http://schemas.microsoft.com/office/drawing/2014/main" id="{F887383D-1867-43F3-BFE9-C536773BC2F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8146599" y="1912449"/>
            <a:ext cx="1026157" cy="106400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6055D480-2043-49AF-83F2-88BB5C2000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8388" y="2020046"/>
            <a:ext cx="2028788" cy="7894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1" name="TextBox 42">
            <a:extLst>
              <a:ext uri="{FF2B5EF4-FFF2-40B4-BE49-F238E27FC236}">
                <a16:creationId xmlns:a16="http://schemas.microsoft.com/office/drawing/2014/main" id="{D395CDFA-EDD1-4524-BE41-17F0F91D962E}"/>
              </a:ext>
            </a:extLst>
          </p:cNvPr>
          <p:cNvSpPr txBox="1"/>
          <p:nvPr/>
        </p:nvSpPr>
        <p:spPr>
          <a:xfrm>
            <a:off x="7338956" y="1571588"/>
            <a:ext cx="461877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Authentication Server - JSON Web Tokens </a:t>
            </a:r>
          </a:p>
        </p:txBody>
      </p:sp>
      <p:sp>
        <p:nvSpPr>
          <p:cNvPr id="42" name="TextBox 55">
            <a:extLst>
              <a:ext uri="{FF2B5EF4-FFF2-40B4-BE49-F238E27FC236}">
                <a16:creationId xmlns:a16="http://schemas.microsoft.com/office/drawing/2014/main" id="{7C94F277-B14E-4584-ABA8-10B617150E15}"/>
              </a:ext>
            </a:extLst>
          </p:cNvPr>
          <p:cNvSpPr txBox="1"/>
          <p:nvPr/>
        </p:nvSpPr>
        <p:spPr>
          <a:xfrm>
            <a:off x="5322256" y="2424513"/>
            <a:ext cx="112408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Authentication Request</a:t>
            </a:r>
          </a:p>
        </p:txBody>
      </p:sp>
      <p:sp>
        <p:nvSpPr>
          <p:cNvPr id="43" name="TextBox 56">
            <a:extLst>
              <a:ext uri="{FF2B5EF4-FFF2-40B4-BE49-F238E27FC236}">
                <a16:creationId xmlns:a16="http://schemas.microsoft.com/office/drawing/2014/main" id="{CE75893E-3BBB-4A9D-BDAA-7BEF8B2E354F}"/>
              </a:ext>
            </a:extLst>
          </p:cNvPr>
          <p:cNvSpPr txBox="1"/>
          <p:nvPr/>
        </p:nvSpPr>
        <p:spPr>
          <a:xfrm>
            <a:off x="5552447" y="3493099"/>
            <a:ext cx="638123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Access Token</a:t>
            </a:r>
          </a:p>
        </p:txBody>
      </p:sp>
      <p:cxnSp>
        <p:nvCxnSpPr>
          <p:cNvPr id="44" name="Connector: Elbow 53">
            <a:extLst>
              <a:ext uri="{FF2B5EF4-FFF2-40B4-BE49-F238E27FC236}">
                <a16:creationId xmlns:a16="http://schemas.microsoft.com/office/drawing/2014/main" id="{49E9CCC6-4B33-49C5-85C5-F3D2E47AF3E2}"/>
              </a:ext>
            </a:extLst>
          </p:cNvPr>
          <p:cNvCxnSpPr>
            <a:stCxn id="4" idx="3"/>
            <a:endCxn id="42" idx="1"/>
          </p:cNvCxnSpPr>
          <p:nvPr/>
        </p:nvCxnSpPr>
        <p:spPr>
          <a:xfrm flipV="1">
            <a:off x="4383559" y="2655344"/>
            <a:ext cx="938697" cy="190586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45" name="Connector: Elbow 60">
            <a:extLst>
              <a:ext uri="{FF2B5EF4-FFF2-40B4-BE49-F238E27FC236}">
                <a16:creationId xmlns:a16="http://schemas.microsoft.com/office/drawing/2014/main" id="{4187F12C-C07E-405F-990A-A72647A903BA}"/>
              </a:ext>
            </a:extLst>
          </p:cNvPr>
          <p:cNvCxnSpPr>
            <a:stCxn id="42" idx="3"/>
            <a:endCxn id="9" idx="3"/>
          </p:cNvCxnSpPr>
          <p:nvPr/>
        </p:nvCxnSpPr>
        <p:spPr>
          <a:xfrm flipV="1">
            <a:off x="6446337" y="2347429"/>
            <a:ext cx="894146" cy="30791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46" name="Connector: Elbow 1023">
            <a:extLst>
              <a:ext uri="{FF2B5EF4-FFF2-40B4-BE49-F238E27FC236}">
                <a16:creationId xmlns:a16="http://schemas.microsoft.com/office/drawing/2014/main" id="{28328B47-05C2-4D2E-803C-4F7BDB373B6F}"/>
              </a:ext>
            </a:extLst>
          </p:cNvPr>
          <p:cNvCxnSpPr>
            <a:endCxn id="43" idx="3"/>
          </p:cNvCxnSpPr>
          <p:nvPr/>
        </p:nvCxnSpPr>
        <p:spPr>
          <a:xfrm rot="10799975" flipV="1">
            <a:off x="6190570" y="2809429"/>
            <a:ext cx="1214926" cy="914482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47" name="Connector: Elbow 1053">
            <a:extLst>
              <a:ext uri="{FF2B5EF4-FFF2-40B4-BE49-F238E27FC236}">
                <a16:creationId xmlns:a16="http://schemas.microsoft.com/office/drawing/2014/main" id="{EA5D55CD-6FE6-4636-AF74-333538AB5C3B}"/>
              </a:ext>
            </a:extLst>
          </p:cNvPr>
          <p:cNvCxnSpPr>
            <a:stCxn id="43" idx="1"/>
            <a:endCxn id="5" idx="3"/>
          </p:cNvCxnSpPr>
          <p:nvPr/>
        </p:nvCxnSpPr>
        <p:spPr>
          <a:xfrm rot="10800000" flipV="1">
            <a:off x="4385351" y="3723930"/>
            <a:ext cx="1167096" cy="104126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48" name="TextBox 106">
            <a:extLst>
              <a:ext uri="{FF2B5EF4-FFF2-40B4-BE49-F238E27FC236}">
                <a16:creationId xmlns:a16="http://schemas.microsoft.com/office/drawing/2014/main" id="{FB46D3A2-DC63-424D-9996-507EBA620299}"/>
              </a:ext>
            </a:extLst>
          </p:cNvPr>
          <p:cNvSpPr txBox="1"/>
          <p:nvPr/>
        </p:nvSpPr>
        <p:spPr>
          <a:xfrm>
            <a:off x="5243690" y="4699293"/>
            <a:ext cx="127284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Request for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Protect Resource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(Access Token)</a:t>
            </a:r>
          </a:p>
        </p:txBody>
      </p:sp>
      <p:cxnSp>
        <p:nvCxnSpPr>
          <p:cNvPr id="49" name="Connector: Elbow 71">
            <a:extLst>
              <a:ext uri="{FF2B5EF4-FFF2-40B4-BE49-F238E27FC236}">
                <a16:creationId xmlns:a16="http://schemas.microsoft.com/office/drawing/2014/main" id="{793F112C-5BDA-4CB0-8AF4-36BA9B0BCF4F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4414338" y="5022460"/>
            <a:ext cx="829352" cy="30615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0" name="Connector: Elbow 76">
            <a:extLst>
              <a:ext uri="{FF2B5EF4-FFF2-40B4-BE49-F238E27FC236}">
                <a16:creationId xmlns:a16="http://schemas.microsoft.com/office/drawing/2014/main" id="{CAFD81EB-7635-42C9-B3EB-2223353A93A2}"/>
              </a:ext>
            </a:extLst>
          </p:cNvPr>
          <p:cNvCxnSpPr>
            <a:stCxn id="48" idx="3"/>
            <a:endCxn id="8" idx="3"/>
          </p:cNvCxnSpPr>
          <p:nvPr/>
        </p:nvCxnSpPr>
        <p:spPr>
          <a:xfrm flipV="1">
            <a:off x="6516534" y="4353262"/>
            <a:ext cx="785014" cy="669198"/>
          </a:xfrm>
          <a:prstGeom prst="bentConnector3">
            <a:avLst>
              <a:gd name="adj1" fmla="val 3297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51" name="TextBox 106">
            <a:extLst>
              <a:ext uri="{FF2B5EF4-FFF2-40B4-BE49-F238E27FC236}">
                <a16:creationId xmlns:a16="http://schemas.microsoft.com/office/drawing/2014/main" id="{07124134-F3AC-4CE2-B9FC-0AE730E1FDE3}"/>
              </a:ext>
            </a:extLst>
          </p:cNvPr>
          <p:cNvSpPr txBox="1"/>
          <p:nvPr/>
        </p:nvSpPr>
        <p:spPr>
          <a:xfrm>
            <a:off x="5447775" y="5800734"/>
            <a:ext cx="87802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Protected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Resource</a:t>
            </a:r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80C24AD0-8197-4BB8-A3C5-5C98320FC103}"/>
              </a:ext>
            </a:extLst>
          </p:cNvPr>
          <p:cNvSpPr/>
          <p:nvPr/>
        </p:nvSpPr>
        <p:spPr>
          <a:xfrm>
            <a:off x="7300020" y="4733958"/>
            <a:ext cx="257586" cy="1685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9DB078AA-A345-4D9D-ABF0-FCACDA2FFF34}"/>
              </a:ext>
            </a:extLst>
          </p:cNvPr>
          <p:cNvSpPr/>
          <p:nvPr/>
        </p:nvSpPr>
        <p:spPr>
          <a:xfrm>
            <a:off x="4263646" y="5613849"/>
            <a:ext cx="102293" cy="13967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4" name="Connector: Elbow 58">
            <a:extLst>
              <a:ext uri="{FF2B5EF4-FFF2-40B4-BE49-F238E27FC236}">
                <a16:creationId xmlns:a16="http://schemas.microsoft.com/office/drawing/2014/main" id="{1567B3AF-E8DE-4E3B-A8B7-45AA3BDEA713}"/>
              </a:ext>
            </a:extLst>
          </p:cNvPr>
          <p:cNvCxnSpPr>
            <a:stCxn id="52" idx="1"/>
            <a:endCxn id="51" idx="3"/>
          </p:cNvCxnSpPr>
          <p:nvPr/>
        </p:nvCxnSpPr>
        <p:spPr>
          <a:xfrm rot="10800000" flipV="1">
            <a:off x="6325800" y="4818215"/>
            <a:ext cx="974220" cy="1213350"/>
          </a:xfrm>
          <a:prstGeom prst="bentConnector3">
            <a:avLst>
              <a:gd name="adj1" fmla="val 29691"/>
            </a:avLst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55" name="Connector: Elbow 65">
            <a:extLst>
              <a:ext uri="{FF2B5EF4-FFF2-40B4-BE49-F238E27FC236}">
                <a16:creationId xmlns:a16="http://schemas.microsoft.com/office/drawing/2014/main" id="{2990190F-C1E8-4743-A687-D414E58682F3}"/>
              </a:ext>
            </a:extLst>
          </p:cNvPr>
          <p:cNvCxnSpPr>
            <a:stCxn id="51" idx="1"/>
          </p:cNvCxnSpPr>
          <p:nvPr/>
        </p:nvCxnSpPr>
        <p:spPr>
          <a:xfrm rot="10799991">
            <a:off x="4414759" y="5690850"/>
            <a:ext cx="1033016" cy="340724"/>
          </a:xfrm>
          <a:prstGeom prst="bentConnector3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pic>
        <p:nvPicPr>
          <p:cNvPr id="56" name="Picture 2" descr="Image result for java png">
            <a:extLst>
              <a:ext uri="{FF2B5EF4-FFF2-40B4-BE49-F238E27FC236}">
                <a16:creationId xmlns:a16="http://schemas.microsoft.com/office/drawing/2014/main" id="{1C494CE6-15CF-4055-8804-C60695511B4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7197855" y="3510116"/>
            <a:ext cx="1096905" cy="10969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7" name="Picture 4" descr="Image result for key png">
            <a:extLst>
              <a:ext uri="{FF2B5EF4-FFF2-40B4-BE49-F238E27FC236}">
                <a16:creationId xmlns:a16="http://schemas.microsoft.com/office/drawing/2014/main" id="{6CE36F02-3E5C-4E6C-9BC3-E2875F322A8A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5629796" y="2960808"/>
            <a:ext cx="497534" cy="5015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9" name="Arrow: Up-Down 104">
            <a:extLst>
              <a:ext uri="{FF2B5EF4-FFF2-40B4-BE49-F238E27FC236}">
                <a16:creationId xmlns:a16="http://schemas.microsoft.com/office/drawing/2014/main" id="{46A5CBB4-1094-452C-A82F-DCA4FE73D828}"/>
              </a:ext>
            </a:extLst>
          </p:cNvPr>
          <p:cNvSpPr/>
          <p:nvPr/>
        </p:nvSpPr>
        <p:spPr>
          <a:xfrm>
            <a:off x="9648341" y="5160037"/>
            <a:ext cx="149614" cy="229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270"/>
              <a:gd name="f9" fmla="+- 0 0 -9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3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1 0 f43"/>
              <a:gd name="f46" fmla="+- f41 f43 0"/>
              <a:gd name="f47" fmla="*/ f41 f26 1"/>
              <a:gd name="f48" fmla="*/ f40 f26 1"/>
              <a:gd name="f49" fmla="+- f30 0 f44"/>
              <a:gd name="f50" fmla="*/ f45 f44 1"/>
              <a:gd name="f51" fmla="*/ f45 f26 1"/>
              <a:gd name="f52" fmla="*/ f46 f26 1"/>
              <a:gd name="f53" fmla="*/ f44 f26 1"/>
              <a:gd name="f54" fmla="*/ f50 1 f37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53"/>
              </a:cxn>
              <a:cxn ang="f24">
                <a:pos x="f51" y="f48"/>
              </a:cxn>
              <a:cxn ang="f24">
                <a:pos x="f31" y="f55"/>
              </a:cxn>
              <a:cxn ang="f25">
                <a:pos x="f34" y="f55"/>
              </a:cxn>
              <a:cxn ang="f25">
                <a:pos x="f52" y="f48"/>
              </a:cxn>
              <a:cxn ang="f25">
                <a:pos x="f34" y="f53"/>
              </a:cxn>
            </a:cxnLst>
            <a:rect l="f51" t="f58" r="f52" b="f59"/>
            <a:pathLst>
              <a:path>
                <a:moveTo>
                  <a:pt x="f31" y="f53"/>
                </a:moveTo>
                <a:lnTo>
                  <a:pt x="f47" y="f31"/>
                </a:lnTo>
                <a:lnTo>
                  <a:pt x="f34" y="f53"/>
                </a:lnTo>
                <a:lnTo>
                  <a:pt x="f52" y="f53"/>
                </a:lnTo>
                <a:lnTo>
                  <a:pt x="f52" y="f55"/>
                </a:lnTo>
                <a:lnTo>
                  <a:pt x="f34" y="f55"/>
                </a:lnTo>
                <a:lnTo>
                  <a:pt x="f47" y="f35"/>
                </a:lnTo>
                <a:lnTo>
                  <a:pt x="f31" y="f55"/>
                </a:lnTo>
                <a:lnTo>
                  <a:pt x="f51" y="f55"/>
                </a:lnTo>
                <a:lnTo>
                  <a:pt x="f51" y="f53"/>
                </a:lnTo>
                <a:close/>
              </a:path>
            </a:pathLst>
          </a:custGeom>
          <a:solidFill>
            <a:schemeClr val="accent1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Arrow: Up-Down 105">
            <a:extLst>
              <a:ext uri="{FF2B5EF4-FFF2-40B4-BE49-F238E27FC236}">
                <a16:creationId xmlns:a16="http://schemas.microsoft.com/office/drawing/2014/main" id="{320AD58E-BE58-4FD9-995C-09B5CC51E4EB}"/>
              </a:ext>
            </a:extLst>
          </p:cNvPr>
          <p:cNvSpPr/>
          <p:nvPr/>
        </p:nvSpPr>
        <p:spPr>
          <a:xfrm>
            <a:off x="10116436" y="3205109"/>
            <a:ext cx="149614" cy="229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270"/>
              <a:gd name="f9" fmla="+- 0 0 -9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3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1 0 f43"/>
              <a:gd name="f46" fmla="+- f41 f43 0"/>
              <a:gd name="f47" fmla="*/ f41 f26 1"/>
              <a:gd name="f48" fmla="*/ f40 f26 1"/>
              <a:gd name="f49" fmla="+- f30 0 f44"/>
              <a:gd name="f50" fmla="*/ f45 f44 1"/>
              <a:gd name="f51" fmla="*/ f45 f26 1"/>
              <a:gd name="f52" fmla="*/ f46 f26 1"/>
              <a:gd name="f53" fmla="*/ f44 f26 1"/>
              <a:gd name="f54" fmla="*/ f50 1 f37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53"/>
              </a:cxn>
              <a:cxn ang="f24">
                <a:pos x="f51" y="f48"/>
              </a:cxn>
              <a:cxn ang="f24">
                <a:pos x="f31" y="f55"/>
              </a:cxn>
              <a:cxn ang="f25">
                <a:pos x="f34" y="f55"/>
              </a:cxn>
              <a:cxn ang="f25">
                <a:pos x="f52" y="f48"/>
              </a:cxn>
              <a:cxn ang="f25">
                <a:pos x="f34" y="f53"/>
              </a:cxn>
            </a:cxnLst>
            <a:rect l="f51" t="f58" r="f52" b="f59"/>
            <a:pathLst>
              <a:path>
                <a:moveTo>
                  <a:pt x="f31" y="f53"/>
                </a:moveTo>
                <a:lnTo>
                  <a:pt x="f47" y="f31"/>
                </a:lnTo>
                <a:lnTo>
                  <a:pt x="f34" y="f53"/>
                </a:lnTo>
                <a:lnTo>
                  <a:pt x="f52" y="f53"/>
                </a:lnTo>
                <a:lnTo>
                  <a:pt x="f52" y="f55"/>
                </a:lnTo>
                <a:lnTo>
                  <a:pt x="f34" y="f55"/>
                </a:lnTo>
                <a:lnTo>
                  <a:pt x="f47" y="f35"/>
                </a:lnTo>
                <a:lnTo>
                  <a:pt x="f31" y="f55"/>
                </a:lnTo>
                <a:lnTo>
                  <a:pt x="f51" y="f55"/>
                </a:lnTo>
                <a:lnTo>
                  <a:pt x="f51" y="f53"/>
                </a:lnTo>
                <a:close/>
              </a:path>
            </a:pathLst>
          </a:custGeom>
          <a:solidFill>
            <a:schemeClr val="accent1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Arrow: Up-Down 106">
            <a:extLst>
              <a:ext uri="{FF2B5EF4-FFF2-40B4-BE49-F238E27FC236}">
                <a16:creationId xmlns:a16="http://schemas.microsoft.com/office/drawing/2014/main" id="{A596432A-59AE-4BB0-822D-4E63618216B0}"/>
              </a:ext>
            </a:extLst>
          </p:cNvPr>
          <p:cNvSpPr/>
          <p:nvPr/>
        </p:nvSpPr>
        <p:spPr>
          <a:xfrm>
            <a:off x="8219953" y="3204386"/>
            <a:ext cx="149614" cy="229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270"/>
              <a:gd name="f9" fmla="+- 0 0 -9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3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1 0 f43"/>
              <a:gd name="f46" fmla="+- f41 f43 0"/>
              <a:gd name="f47" fmla="*/ f41 f26 1"/>
              <a:gd name="f48" fmla="*/ f40 f26 1"/>
              <a:gd name="f49" fmla="+- f30 0 f44"/>
              <a:gd name="f50" fmla="*/ f45 f44 1"/>
              <a:gd name="f51" fmla="*/ f45 f26 1"/>
              <a:gd name="f52" fmla="*/ f46 f26 1"/>
              <a:gd name="f53" fmla="*/ f44 f26 1"/>
              <a:gd name="f54" fmla="*/ f50 1 f37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1" y="f53"/>
              </a:cxn>
              <a:cxn ang="f24">
                <a:pos x="f51" y="f48"/>
              </a:cxn>
              <a:cxn ang="f24">
                <a:pos x="f31" y="f55"/>
              </a:cxn>
              <a:cxn ang="f25">
                <a:pos x="f34" y="f55"/>
              </a:cxn>
              <a:cxn ang="f25">
                <a:pos x="f52" y="f48"/>
              </a:cxn>
              <a:cxn ang="f25">
                <a:pos x="f34" y="f53"/>
              </a:cxn>
            </a:cxnLst>
            <a:rect l="f51" t="f58" r="f52" b="f59"/>
            <a:pathLst>
              <a:path>
                <a:moveTo>
                  <a:pt x="f31" y="f53"/>
                </a:moveTo>
                <a:lnTo>
                  <a:pt x="f47" y="f31"/>
                </a:lnTo>
                <a:lnTo>
                  <a:pt x="f34" y="f53"/>
                </a:lnTo>
                <a:lnTo>
                  <a:pt x="f52" y="f53"/>
                </a:lnTo>
                <a:lnTo>
                  <a:pt x="f52" y="f55"/>
                </a:lnTo>
                <a:lnTo>
                  <a:pt x="f34" y="f55"/>
                </a:lnTo>
                <a:lnTo>
                  <a:pt x="f47" y="f35"/>
                </a:lnTo>
                <a:lnTo>
                  <a:pt x="f31" y="f55"/>
                </a:lnTo>
                <a:lnTo>
                  <a:pt x="f51" y="f55"/>
                </a:lnTo>
                <a:lnTo>
                  <a:pt x="f51" y="f53"/>
                </a:lnTo>
                <a:close/>
              </a:path>
            </a:pathLst>
          </a:custGeom>
          <a:solidFill>
            <a:schemeClr val="accent1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TextBox 1032">
            <a:extLst>
              <a:ext uri="{FF2B5EF4-FFF2-40B4-BE49-F238E27FC236}">
                <a16:creationId xmlns:a16="http://schemas.microsoft.com/office/drawing/2014/main" id="{3C11DCCB-C237-4A2B-A027-38AA5737890E}"/>
              </a:ext>
            </a:extLst>
          </p:cNvPr>
          <p:cNvSpPr txBox="1"/>
          <p:nvPr/>
        </p:nvSpPr>
        <p:spPr>
          <a:xfrm>
            <a:off x="3407749" y="-9921"/>
            <a:ext cx="507831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rPr>
              <a:t>ARCHITECTURE / TECHNOLOGIES</a:t>
            </a:r>
          </a:p>
        </p:txBody>
      </p:sp>
      <p:sp>
        <p:nvSpPr>
          <p:cNvPr id="66" name="TextBox 56">
            <a:extLst>
              <a:ext uri="{FF2B5EF4-FFF2-40B4-BE49-F238E27FC236}">
                <a16:creationId xmlns:a16="http://schemas.microsoft.com/office/drawing/2014/main" id="{F0AF54B8-51EE-4627-B083-44C911F1D41F}"/>
              </a:ext>
            </a:extLst>
          </p:cNvPr>
          <p:cNvSpPr txBox="1"/>
          <p:nvPr/>
        </p:nvSpPr>
        <p:spPr>
          <a:xfrm>
            <a:off x="10465016" y="5818225"/>
            <a:ext cx="942160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dirty="0">
                <a:solidFill>
                  <a:srgbClr val="000000"/>
                </a:solidFill>
                <a:latin typeface="Calibri"/>
              </a:rPr>
              <a:t>System Data</a:t>
            </a:r>
            <a:endParaRPr lang="en-IE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33" grpId="0"/>
      <p:bldP spid="37" grpId="0"/>
      <p:bldP spid="38" grpId="0" animBg="1"/>
      <p:bldP spid="41" grpId="0"/>
      <p:bldP spid="42" grpId="0"/>
      <p:bldP spid="43" grpId="0"/>
      <p:bldP spid="48" grpId="0"/>
      <p:bldP spid="51" grpId="0"/>
      <p:bldP spid="52" grpId="0" animBg="1"/>
      <p:bldP spid="53" grpId="0" animBg="1"/>
      <p:bldP spid="59" grpId="0" animBg="1"/>
      <p:bldP spid="60" grpId="0" animBg="1"/>
      <p:bldP spid="61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02F4-7801-4C87-BD55-87189064AC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9920-C545-4658-BC16-0C5E4C86D9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2214695"/>
            <a:ext cx="10363827" cy="3424107"/>
          </a:xfrm>
        </p:spPr>
        <p:txBody>
          <a:bodyPr/>
          <a:lstStyle/>
          <a:p>
            <a:pPr lvl="0"/>
            <a:r>
              <a:rPr lang="en-IE"/>
              <a:t>Add all references and comments to use in the dissertation.</a:t>
            </a:r>
          </a:p>
          <a:p>
            <a:pPr lvl="0"/>
            <a:r>
              <a:rPr lang="en-IE"/>
              <a:t>Agile Approach:</a:t>
            </a:r>
          </a:p>
          <a:p>
            <a:pPr lvl="1"/>
            <a:r>
              <a:rPr lang="en-IE"/>
              <a:t>Prototype </a:t>
            </a:r>
          </a:p>
          <a:p>
            <a:pPr lvl="1"/>
            <a:r>
              <a:rPr lang="en-IE"/>
              <a:t>Test </a:t>
            </a:r>
          </a:p>
          <a:p>
            <a:pPr lvl="1"/>
            <a:r>
              <a:rPr lang="en-IE"/>
              <a:t>Add </a:t>
            </a:r>
          </a:p>
          <a:p>
            <a:pPr lvl="0"/>
            <a:r>
              <a:rPr lang="en-IE"/>
              <a:t>Using GitHub for: </a:t>
            </a:r>
          </a:p>
          <a:p>
            <a:pPr lvl="1"/>
            <a:r>
              <a:rPr lang="en-IE"/>
              <a:t>Tracking Commits/Branches </a:t>
            </a:r>
          </a:p>
          <a:p>
            <a:pPr lvl="1"/>
            <a:r>
              <a:rPr lang="en-IE"/>
              <a:t>Creating Milestones &amp; logging issues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TM04033925%5b%5bfn=Droplet%5d%5d</Template>
  <TotalTime>7412</TotalTime>
  <Words>213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My Career</vt:lpstr>
      <vt:lpstr>introduction </vt:lpstr>
      <vt:lpstr>objectives  </vt:lpstr>
      <vt:lpstr>PowerPoint Presentation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Carrer</dc:title>
  <dc:creator>ALEXANDER SOUZA - Student</dc:creator>
  <cp:lastModifiedBy>ALEXANDER SOUZA - Student</cp:lastModifiedBy>
  <cp:revision>9</cp:revision>
  <dcterms:created xsi:type="dcterms:W3CDTF">2017-10-04T09:35:45Z</dcterms:created>
  <dcterms:modified xsi:type="dcterms:W3CDTF">2018-03-05T16:17:40Z</dcterms:modified>
</cp:coreProperties>
</file>