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0AB6-F8BF-4B27-8F57-1574BEA56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E88FE7-CFF8-4D18-B8FF-74EDFC683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359AA9-75CC-4945-B896-1B6C19D7788B}"/>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C3D26335-9A3C-4829-B5D1-AAFF74451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74FD5-0CF7-4F09-B915-1955818E805B}"/>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5791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8179-C597-47DA-B462-1E2B0104CB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C8C17D-3DE8-405A-8F70-5733AC10C3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ECF35-552C-4773-9947-9EDC39DF85CF}"/>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72B62BA7-4AF6-4257-A7B0-58CDC3D54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DC406-DE86-40AA-9CE6-0DD9B7678CFC}"/>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87194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AD37D-3B0D-4BC5-A172-4AB913087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8A81B-12B8-4470-AB8B-EAA5503F1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1C8DF-89E7-47F1-A266-6B99D98C4476}"/>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68CA9D54-E514-4D87-89EE-17E50D66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BA35-763B-43EE-888E-1186AD781AB1}"/>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74464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3737-E567-4B67-916A-C30B12D01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90197-7F75-4A8F-9921-A0864BF8CB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6938A-A55E-423E-8962-2E9772194811}"/>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6E52BF2C-25AB-457C-B63A-3BA4CC1E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04613-E7F1-48ED-8691-08A230A77020}"/>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84825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8D38-88FB-428E-AF1A-42BE1BD04D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E486DE-B044-4429-8479-0FE0865AA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42E3AE-DAC2-42F1-9B30-22FEBDFF16E1}"/>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2F37D822-F1AA-4E5C-A2D5-85F1C9D0F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B2B82-C96E-485B-A2E7-178BDAD4CB48}"/>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63300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C36E-9AC1-481C-B445-39AD501FD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E4793-D442-4566-9EE7-8DE09C0B86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21782-9EC9-49BB-A9C6-32363931DE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D9A84-2FC0-4701-AB1E-445F6D7FEEAA}"/>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6" name="Footer Placeholder 5">
            <a:extLst>
              <a:ext uri="{FF2B5EF4-FFF2-40B4-BE49-F238E27FC236}">
                <a16:creationId xmlns:a16="http://schemas.microsoft.com/office/drawing/2014/main" id="{FF17456F-E5FD-4101-8B8D-946B1C6C8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215C5-D715-4155-9F97-A002547AA188}"/>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433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5E08-DAB2-4DDD-8F3A-2A4954368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A48EC-A4F2-4FD5-B516-3098E1B54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EA7AC4-87CB-42CE-A472-672E6EEDF9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93040-DA1B-4C7B-A52F-780E2A160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D1353F-71D4-4E62-B8CB-A248800DCA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02433-3096-4276-B01B-686886BD2D85}"/>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8" name="Footer Placeholder 7">
            <a:extLst>
              <a:ext uri="{FF2B5EF4-FFF2-40B4-BE49-F238E27FC236}">
                <a16:creationId xmlns:a16="http://schemas.microsoft.com/office/drawing/2014/main" id="{DB714ABB-AAF0-4FAB-A9A7-3B5C408986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79936-21D3-4DBB-A322-0D965A664E04}"/>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364912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938E-98CA-499D-BDD9-4178022DE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3624E7-E8D7-421F-AE81-DF69B0D20703}"/>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4" name="Footer Placeholder 3">
            <a:extLst>
              <a:ext uri="{FF2B5EF4-FFF2-40B4-BE49-F238E27FC236}">
                <a16:creationId xmlns:a16="http://schemas.microsoft.com/office/drawing/2014/main" id="{EC558A1E-E1BC-4AF1-89C5-B3DF2E338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5A2A5-0B0A-47A5-A98B-3C19A44583FC}"/>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595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AAEE7-A728-41E4-9CE3-0C4D15079D13}"/>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3" name="Footer Placeholder 2">
            <a:extLst>
              <a:ext uri="{FF2B5EF4-FFF2-40B4-BE49-F238E27FC236}">
                <a16:creationId xmlns:a16="http://schemas.microsoft.com/office/drawing/2014/main" id="{C030B2F3-A4A2-4389-86AA-6899B20A50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268279-143F-4A8F-85B9-40AF26A708C9}"/>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310990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0E17-3226-4C41-A0AF-03E054C5F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C3DF00-CA6F-438B-A706-110438493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E9905C-90BA-4F07-9DAD-509C3B8B4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FA1641-0A16-4174-BC16-641D5388F57D}"/>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6" name="Footer Placeholder 5">
            <a:extLst>
              <a:ext uri="{FF2B5EF4-FFF2-40B4-BE49-F238E27FC236}">
                <a16:creationId xmlns:a16="http://schemas.microsoft.com/office/drawing/2014/main" id="{5A7A5A6F-52CE-4A91-A787-FDDA90C82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EDB11-0D59-4785-A5FB-3B8C07423996}"/>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19081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DC39-8E5A-48CA-8FA6-A03C067CE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C8FCB0-879D-4C2A-94F9-3B9D5CC52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47CC6-FA81-44C5-902C-61AB9652D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237075-F5B4-4342-AE0A-C5D54603C15E}"/>
              </a:ext>
            </a:extLst>
          </p:cNvPr>
          <p:cNvSpPr>
            <a:spLocks noGrp="1"/>
          </p:cNvSpPr>
          <p:nvPr>
            <p:ph type="dt" sz="half" idx="10"/>
          </p:nvPr>
        </p:nvSpPr>
        <p:spPr/>
        <p:txBody>
          <a:bodyPr/>
          <a:lstStyle/>
          <a:p>
            <a:fld id="{2CE4E85A-7448-4E79-B08D-981C711B2343}" type="datetimeFigureOut">
              <a:rPr lang="en-US" smtClean="0"/>
              <a:t>12/3/2017</a:t>
            </a:fld>
            <a:endParaRPr lang="en-US"/>
          </a:p>
        </p:txBody>
      </p:sp>
      <p:sp>
        <p:nvSpPr>
          <p:cNvPr id="6" name="Footer Placeholder 5">
            <a:extLst>
              <a:ext uri="{FF2B5EF4-FFF2-40B4-BE49-F238E27FC236}">
                <a16:creationId xmlns:a16="http://schemas.microsoft.com/office/drawing/2014/main" id="{06C8E84A-C805-4DFF-9CCF-F44DEB6F9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1921B-9C4E-4E93-AC96-91007343879D}"/>
              </a:ext>
            </a:extLst>
          </p:cNvPr>
          <p:cNvSpPr>
            <a:spLocks noGrp="1"/>
          </p:cNvSpPr>
          <p:nvPr>
            <p:ph type="sldNum" sz="quarter" idx="12"/>
          </p:nvPr>
        </p:nvSpPr>
        <p:spPr/>
        <p:txBody>
          <a:bodyPr/>
          <a:lstStyle/>
          <a:p>
            <a:fld id="{2C62A5A4-FF31-471A-80BB-A378F7D4B737}" type="slidenum">
              <a:rPr lang="en-US" smtClean="0"/>
              <a:t>‹#›</a:t>
            </a:fld>
            <a:endParaRPr lang="en-US"/>
          </a:p>
        </p:txBody>
      </p:sp>
    </p:spTree>
    <p:extLst>
      <p:ext uri="{BB962C8B-B14F-4D97-AF65-F5344CB8AC3E}">
        <p14:creationId xmlns:p14="http://schemas.microsoft.com/office/powerpoint/2010/main" val="20934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CEC4D-026E-4B21-B632-879E1880C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FC062-7BE2-4B71-BB9E-3D2041F69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38ECE-3487-45F6-9263-7BADFFFBF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4E85A-7448-4E79-B08D-981C711B2343}" type="datetimeFigureOut">
              <a:rPr lang="en-US" smtClean="0"/>
              <a:t>12/3/2017</a:t>
            </a:fld>
            <a:endParaRPr lang="en-US"/>
          </a:p>
        </p:txBody>
      </p:sp>
      <p:sp>
        <p:nvSpPr>
          <p:cNvPr id="5" name="Footer Placeholder 4">
            <a:extLst>
              <a:ext uri="{FF2B5EF4-FFF2-40B4-BE49-F238E27FC236}">
                <a16:creationId xmlns:a16="http://schemas.microsoft.com/office/drawing/2014/main" id="{4FB578F9-7AA3-42D7-9275-6509902ED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940AA-F82C-4F96-96AC-C7CC5EC8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2A5A4-FF31-471A-80BB-A378F7D4B737}" type="slidenum">
              <a:rPr lang="en-US" smtClean="0"/>
              <a:t>‹#›</a:t>
            </a:fld>
            <a:endParaRPr lang="en-US"/>
          </a:p>
        </p:txBody>
      </p:sp>
    </p:spTree>
    <p:extLst>
      <p:ext uri="{BB962C8B-B14F-4D97-AF65-F5344CB8AC3E}">
        <p14:creationId xmlns:p14="http://schemas.microsoft.com/office/powerpoint/2010/main" val="397147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5B3AE-4623-42B1-8380-C90FE924D494}"/>
              </a:ext>
            </a:extLst>
          </p:cNvPr>
          <p:cNvSpPr txBox="1"/>
          <p:nvPr/>
        </p:nvSpPr>
        <p:spPr>
          <a:xfrm>
            <a:off x="92597" y="312517"/>
            <a:ext cx="10752881" cy="646331"/>
          </a:xfrm>
          <a:prstGeom prst="rect">
            <a:avLst/>
          </a:prstGeom>
          <a:noFill/>
        </p:spPr>
        <p:txBody>
          <a:bodyPr wrap="square" rtlCol="0">
            <a:spAutoFit/>
          </a:bodyPr>
          <a:lstStyle/>
          <a:p>
            <a:r>
              <a:rPr lang="en-US" dirty="0"/>
              <a:t>Self-implemented Naïve Bayes method vs </a:t>
            </a:r>
            <a:r>
              <a:rPr lang="en-US" dirty="0" err="1"/>
              <a:t>Sciki</a:t>
            </a:r>
            <a:r>
              <a:rPr lang="en-US" dirty="0"/>
              <a:t>-learn Naïve Bayes (Both using Gaussian function on continuous data set)</a:t>
            </a:r>
          </a:p>
        </p:txBody>
      </p:sp>
      <p:sp>
        <p:nvSpPr>
          <p:cNvPr id="3" name="TextBox 2">
            <a:extLst>
              <a:ext uri="{FF2B5EF4-FFF2-40B4-BE49-F238E27FC236}">
                <a16:creationId xmlns:a16="http://schemas.microsoft.com/office/drawing/2014/main" id="{E118CD79-67FC-4C85-8439-7F3115EB6426}"/>
              </a:ext>
            </a:extLst>
          </p:cNvPr>
          <p:cNvSpPr txBox="1"/>
          <p:nvPr/>
        </p:nvSpPr>
        <p:spPr>
          <a:xfrm>
            <a:off x="104172" y="2642788"/>
            <a:ext cx="10752882" cy="646331"/>
          </a:xfrm>
          <a:prstGeom prst="rect">
            <a:avLst/>
          </a:prstGeom>
          <a:noFill/>
        </p:spPr>
        <p:txBody>
          <a:bodyPr wrap="square" rtlCol="0">
            <a:spAutoFit/>
          </a:bodyPr>
          <a:lstStyle/>
          <a:p>
            <a:r>
              <a:rPr lang="en-US" dirty="0"/>
              <a:t>Self-implemented Naïve Bayes method featured combining both categorical and continuous data as training and testing sample (</a:t>
            </a:r>
            <a:r>
              <a:rPr lang="en-US" dirty="0" err="1"/>
              <a:t>Sciki</a:t>
            </a:r>
            <a:r>
              <a:rPr lang="en-US" dirty="0"/>
              <a:t> Learn provided methods only work on either categorial or continuous data set)</a:t>
            </a:r>
          </a:p>
        </p:txBody>
      </p:sp>
      <p:pic>
        <p:nvPicPr>
          <p:cNvPr id="4" name="Picture 3">
            <a:extLst>
              <a:ext uri="{FF2B5EF4-FFF2-40B4-BE49-F238E27FC236}">
                <a16:creationId xmlns:a16="http://schemas.microsoft.com/office/drawing/2014/main" id="{6317FE8F-7C63-46A4-BCBD-896C8D428B67}"/>
              </a:ext>
            </a:extLst>
          </p:cNvPr>
          <p:cNvPicPr>
            <a:picLocks noChangeAspect="1"/>
          </p:cNvPicPr>
          <p:nvPr/>
        </p:nvPicPr>
        <p:blipFill>
          <a:blip r:embed="rId2"/>
          <a:stretch>
            <a:fillRect/>
          </a:stretch>
        </p:blipFill>
        <p:spPr>
          <a:xfrm>
            <a:off x="228760" y="1370994"/>
            <a:ext cx="11734480" cy="932365"/>
          </a:xfrm>
          <a:prstGeom prst="rect">
            <a:avLst/>
          </a:prstGeom>
        </p:spPr>
      </p:pic>
      <p:pic>
        <p:nvPicPr>
          <p:cNvPr id="5" name="Picture 4">
            <a:extLst>
              <a:ext uri="{FF2B5EF4-FFF2-40B4-BE49-F238E27FC236}">
                <a16:creationId xmlns:a16="http://schemas.microsoft.com/office/drawing/2014/main" id="{922051FF-23B0-465E-9615-B2C59FC4C30A}"/>
              </a:ext>
            </a:extLst>
          </p:cNvPr>
          <p:cNvPicPr>
            <a:picLocks noChangeAspect="1"/>
          </p:cNvPicPr>
          <p:nvPr/>
        </p:nvPicPr>
        <p:blipFill>
          <a:blip r:embed="rId3"/>
          <a:stretch>
            <a:fillRect/>
          </a:stretch>
        </p:blipFill>
        <p:spPr>
          <a:xfrm>
            <a:off x="224678" y="3325756"/>
            <a:ext cx="11556249" cy="1304113"/>
          </a:xfrm>
          <a:prstGeom prst="rect">
            <a:avLst/>
          </a:prstGeom>
        </p:spPr>
      </p:pic>
      <p:sp>
        <p:nvSpPr>
          <p:cNvPr id="6" name="TextBox 5">
            <a:extLst>
              <a:ext uri="{FF2B5EF4-FFF2-40B4-BE49-F238E27FC236}">
                <a16:creationId xmlns:a16="http://schemas.microsoft.com/office/drawing/2014/main" id="{0E78FC13-FE02-4E22-8BEF-FAA9CAEED0C7}"/>
              </a:ext>
            </a:extLst>
          </p:cNvPr>
          <p:cNvSpPr txBox="1"/>
          <p:nvPr/>
        </p:nvSpPr>
        <p:spPr>
          <a:xfrm>
            <a:off x="92596" y="4898004"/>
            <a:ext cx="11870643" cy="2031325"/>
          </a:xfrm>
          <a:prstGeom prst="rect">
            <a:avLst/>
          </a:prstGeom>
          <a:noFill/>
        </p:spPr>
        <p:txBody>
          <a:bodyPr wrap="square" rtlCol="0">
            <a:spAutoFit/>
          </a:bodyPr>
          <a:lstStyle/>
          <a:p>
            <a:r>
              <a:rPr lang="en-US" dirty="0">
                <a:solidFill>
                  <a:srgbClr val="FF0000"/>
                </a:solidFill>
              </a:rPr>
              <a:t>Both experiments above are using the same training and testing data set (100000 total, </a:t>
            </a:r>
            <a:r>
              <a:rPr lang="en-US" dirty="0" err="1">
                <a:solidFill>
                  <a:srgbClr val="FF0000"/>
                </a:solidFill>
              </a:rPr>
              <a:t>train:test</a:t>
            </a:r>
            <a:r>
              <a:rPr lang="en-US" dirty="0">
                <a:solidFill>
                  <a:srgbClr val="FF0000"/>
                </a:solidFill>
              </a:rPr>
              <a:t> = 0.8:0.2)</a:t>
            </a:r>
          </a:p>
          <a:p>
            <a:r>
              <a:rPr lang="en-US" dirty="0">
                <a:solidFill>
                  <a:srgbClr val="FF0000"/>
                </a:solidFill>
              </a:rPr>
              <a:t>Each </a:t>
            </a:r>
            <a:r>
              <a:rPr lang="en-US" dirty="0" err="1">
                <a:solidFill>
                  <a:srgbClr val="FF0000"/>
                </a:solidFill>
              </a:rPr>
              <a:t>Exp</a:t>
            </a:r>
            <a:r>
              <a:rPr lang="en-US" dirty="0">
                <a:solidFill>
                  <a:srgbClr val="FF0000"/>
                </a:solidFill>
              </a:rPr>
              <a:t> is run 5 times and results are averaged</a:t>
            </a:r>
          </a:p>
          <a:p>
            <a:endParaRPr lang="en-US" dirty="0">
              <a:solidFill>
                <a:srgbClr val="FF0000"/>
              </a:solidFill>
            </a:endParaRPr>
          </a:p>
          <a:p>
            <a:r>
              <a:rPr lang="en-US" dirty="0">
                <a:solidFill>
                  <a:srgbClr val="FF0000"/>
                </a:solidFill>
              </a:rPr>
              <a:t>First </a:t>
            </a:r>
            <a:r>
              <a:rPr lang="en-US" dirty="0" err="1">
                <a:solidFill>
                  <a:srgbClr val="FF0000"/>
                </a:solidFill>
              </a:rPr>
              <a:t>Exp</a:t>
            </a:r>
            <a:r>
              <a:rPr lang="en-US" dirty="0">
                <a:solidFill>
                  <a:srgbClr val="FF0000"/>
                </a:solidFill>
              </a:rPr>
              <a:t> showed that my wheel performed a little bit better than </a:t>
            </a:r>
            <a:r>
              <a:rPr lang="en-US" dirty="0" err="1">
                <a:solidFill>
                  <a:srgbClr val="FF0000"/>
                </a:solidFill>
              </a:rPr>
              <a:t>scikilearn</a:t>
            </a:r>
            <a:r>
              <a:rPr lang="en-US" dirty="0">
                <a:solidFill>
                  <a:srgbClr val="FF0000"/>
                </a:solidFill>
              </a:rPr>
              <a:t> method</a:t>
            </a:r>
          </a:p>
          <a:p>
            <a:r>
              <a:rPr lang="en-US" dirty="0">
                <a:solidFill>
                  <a:srgbClr val="FF0000"/>
                </a:solidFill>
              </a:rPr>
              <a:t>Second </a:t>
            </a:r>
            <a:r>
              <a:rPr lang="en-US" dirty="0" err="1">
                <a:solidFill>
                  <a:srgbClr val="FF0000"/>
                </a:solidFill>
              </a:rPr>
              <a:t>Exp</a:t>
            </a:r>
            <a:r>
              <a:rPr lang="en-US" dirty="0">
                <a:solidFill>
                  <a:srgbClr val="FF0000"/>
                </a:solidFill>
              </a:rPr>
              <a:t> showed that including both categorical and continuous data can significantly improve the performance based on accuracy. (In exp1, only the categorical data are used because of limitation on nature of the </a:t>
            </a:r>
            <a:r>
              <a:rPr lang="en-US" dirty="0" err="1">
                <a:solidFill>
                  <a:srgbClr val="FF0000"/>
                </a:solidFill>
              </a:rPr>
              <a:t>sciki</a:t>
            </a:r>
            <a:r>
              <a:rPr lang="en-US" dirty="0">
                <a:solidFill>
                  <a:srgbClr val="FF0000"/>
                </a:solidFill>
              </a:rPr>
              <a:t>-learn </a:t>
            </a:r>
            <a:r>
              <a:rPr lang="en-US" dirty="0" err="1">
                <a:solidFill>
                  <a:srgbClr val="FF0000"/>
                </a:solidFill>
              </a:rPr>
              <a:t>inmplementation</a:t>
            </a:r>
            <a:r>
              <a:rPr lang="en-US" dirty="0">
                <a:solidFill>
                  <a:srgbClr val="FF0000"/>
                </a:solidFill>
              </a:rPr>
              <a:t>)</a:t>
            </a:r>
          </a:p>
          <a:p>
            <a:endParaRPr lang="en-US" dirty="0">
              <a:solidFill>
                <a:srgbClr val="FF0000"/>
              </a:solidFill>
            </a:endParaRPr>
          </a:p>
        </p:txBody>
      </p:sp>
    </p:spTree>
    <p:extLst>
      <p:ext uri="{BB962C8B-B14F-4D97-AF65-F5344CB8AC3E}">
        <p14:creationId xmlns:p14="http://schemas.microsoft.com/office/powerpoint/2010/main" val="408484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AB373-ABA7-49AD-A715-04E56FC7970D}"/>
              </a:ext>
            </a:extLst>
          </p:cNvPr>
          <p:cNvSpPr txBox="1"/>
          <p:nvPr/>
        </p:nvSpPr>
        <p:spPr>
          <a:xfrm>
            <a:off x="231494" y="393539"/>
            <a:ext cx="11551534" cy="1200329"/>
          </a:xfrm>
          <a:prstGeom prst="rect">
            <a:avLst/>
          </a:prstGeom>
          <a:noFill/>
        </p:spPr>
        <p:txBody>
          <a:bodyPr wrap="square" rtlCol="0">
            <a:spAutoFit/>
          </a:bodyPr>
          <a:lstStyle/>
          <a:p>
            <a:r>
              <a:rPr lang="en-US" dirty="0" err="1"/>
              <a:t>Sciki</a:t>
            </a:r>
            <a:r>
              <a:rPr lang="en-US" dirty="0"/>
              <a:t>-learn Gaussian Naïve Bayes method provides partial training function which allows batch-to-batch training. We can divide large training set (not fit for memory space) into chunks and training on one chunk each time (total 9 millions rows, train on 300k rows each round, save 200k rows as global test set for performance evaluation). (not implemented in my own methods but can be added if more time given) </a:t>
            </a:r>
          </a:p>
        </p:txBody>
      </p:sp>
      <p:pic>
        <p:nvPicPr>
          <p:cNvPr id="3" name="Picture 2">
            <a:extLst>
              <a:ext uri="{FF2B5EF4-FFF2-40B4-BE49-F238E27FC236}">
                <a16:creationId xmlns:a16="http://schemas.microsoft.com/office/drawing/2014/main" id="{8C236565-46BA-4EC7-9FC5-E6E1E2DCD50D}"/>
              </a:ext>
            </a:extLst>
          </p:cNvPr>
          <p:cNvPicPr>
            <a:picLocks noChangeAspect="1"/>
          </p:cNvPicPr>
          <p:nvPr/>
        </p:nvPicPr>
        <p:blipFill rotWithShape="1">
          <a:blip r:embed="rId2"/>
          <a:srcRect r="3548"/>
          <a:stretch/>
        </p:blipFill>
        <p:spPr>
          <a:xfrm>
            <a:off x="34722" y="1895233"/>
            <a:ext cx="5046564" cy="4297223"/>
          </a:xfrm>
          <a:prstGeom prst="rect">
            <a:avLst/>
          </a:prstGeom>
        </p:spPr>
      </p:pic>
      <p:pic>
        <p:nvPicPr>
          <p:cNvPr id="4" name="Picture 3">
            <a:extLst>
              <a:ext uri="{FF2B5EF4-FFF2-40B4-BE49-F238E27FC236}">
                <a16:creationId xmlns:a16="http://schemas.microsoft.com/office/drawing/2014/main" id="{76E172BF-B9E7-43F3-9C55-FEE5211D87C3}"/>
              </a:ext>
            </a:extLst>
          </p:cNvPr>
          <p:cNvPicPr>
            <a:picLocks noChangeAspect="1"/>
          </p:cNvPicPr>
          <p:nvPr/>
        </p:nvPicPr>
        <p:blipFill rotWithShape="1">
          <a:blip r:embed="rId3"/>
          <a:srcRect r="6819"/>
          <a:stretch/>
        </p:blipFill>
        <p:spPr>
          <a:xfrm>
            <a:off x="5139617" y="1808140"/>
            <a:ext cx="6918148" cy="4656321"/>
          </a:xfrm>
          <a:prstGeom prst="rect">
            <a:avLst/>
          </a:prstGeom>
        </p:spPr>
      </p:pic>
    </p:spTree>
    <p:extLst>
      <p:ext uri="{BB962C8B-B14F-4D97-AF65-F5344CB8AC3E}">
        <p14:creationId xmlns:p14="http://schemas.microsoft.com/office/powerpoint/2010/main" val="154153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DBA17-EF09-480D-A144-DD19B8027C99}"/>
              </a:ext>
            </a:extLst>
          </p:cNvPr>
          <p:cNvSpPr txBox="1"/>
          <p:nvPr/>
        </p:nvSpPr>
        <p:spPr>
          <a:xfrm>
            <a:off x="162046" y="451413"/>
            <a:ext cx="9216241" cy="369332"/>
          </a:xfrm>
          <a:prstGeom prst="rect">
            <a:avLst/>
          </a:prstGeom>
          <a:noFill/>
        </p:spPr>
        <p:txBody>
          <a:bodyPr wrap="none" rtlCol="0">
            <a:spAutoFit/>
          </a:bodyPr>
          <a:lstStyle/>
          <a:p>
            <a:r>
              <a:rPr lang="en-US" dirty="0"/>
              <a:t>Training performance based on batch-to-batch training   (blue: from experiments, red: expected)</a:t>
            </a:r>
          </a:p>
        </p:txBody>
      </p:sp>
      <p:pic>
        <p:nvPicPr>
          <p:cNvPr id="4" name="Picture 3">
            <a:extLst>
              <a:ext uri="{FF2B5EF4-FFF2-40B4-BE49-F238E27FC236}">
                <a16:creationId xmlns:a16="http://schemas.microsoft.com/office/drawing/2014/main" id="{582A453F-FED9-4601-99CC-C05C3ED1C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95" y="1014514"/>
            <a:ext cx="5852172" cy="4389129"/>
          </a:xfrm>
          <a:prstGeom prst="rect">
            <a:avLst/>
          </a:prstGeom>
        </p:spPr>
      </p:pic>
      <p:pic>
        <p:nvPicPr>
          <p:cNvPr id="6" name="Picture 5">
            <a:extLst>
              <a:ext uri="{FF2B5EF4-FFF2-40B4-BE49-F238E27FC236}">
                <a16:creationId xmlns:a16="http://schemas.microsoft.com/office/drawing/2014/main" id="{64CE94A3-DC7B-4986-BC70-DDF76E7B8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572" y="1014513"/>
            <a:ext cx="5852172" cy="4389129"/>
          </a:xfrm>
          <a:prstGeom prst="rect">
            <a:avLst/>
          </a:prstGeom>
        </p:spPr>
      </p:pic>
      <p:sp>
        <p:nvSpPr>
          <p:cNvPr id="7" name="TextBox 6">
            <a:extLst>
              <a:ext uri="{FF2B5EF4-FFF2-40B4-BE49-F238E27FC236}">
                <a16:creationId xmlns:a16="http://schemas.microsoft.com/office/drawing/2014/main" id="{FEE85818-A5A4-4FB4-B4DE-3F7A2BA7C337}"/>
              </a:ext>
            </a:extLst>
          </p:cNvPr>
          <p:cNvSpPr txBox="1"/>
          <p:nvPr/>
        </p:nvSpPr>
        <p:spPr>
          <a:xfrm>
            <a:off x="544010" y="5972535"/>
            <a:ext cx="11042248" cy="369332"/>
          </a:xfrm>
          <a:prstGeom prst="rect">
            <a:avLst/>
          </a:prstGeom>
          <a:noFill/>
        </p:spPr>
        <p:txBody>
          <a:bodyPr wrap="square" rtlCol="0">
            <a:spAutoFit/>
          </a:bodyPr>
          <a:lstStyle/>
          <a:p>
            <a:r>
              <a:rPr lang="en-US" dirty="0"/>
              <a:t>Data preparation: not using stratify method. Data may be biased. </a:t>
            </a:r>
          </a:p>
        </p:txBody>
      </p:sp>
      <p:sp>
        <p:nvSpPr>
          <p:cNvPr id="9" name="Freeform: Shape 8">
            <a:extLst>
              <a:ext uri="{FF2B5EF4-FFF2-40B4-BE49-F238E27FC236}">
                <a16:creationId xmlns:a16="http://schemas.microsoft.com/office/drawing/2014/main" id="{658A5326-FE8E-4936-A579-6BE0EDC9F873}"/>
              </a:ext>
            </a:extLst>
          </p:cNvPr>
          <p:cNvSpPr/>
          <p:nvPr/>
        </p:nvSpPr>
        <p:spPr>
          <a:xfrm>
            <a:off x="6493397" y="1655180"/>
            <a:ext cx="4227992" cy="2789869"/>
          </a:xfrm>
          <a:custGeom>
            <a:avLst/>
            <a:gdLst>
              <a:gd name="connsiteX0" fmla="*/ 0 w 4227992"/>
              <a:gd name="connsiteY0" fmla="*/ 2789498 h 2789869"/>
              <a:gd name="connsiteX1" fmla="*/ 532436 w 4227992"/>
              <a:gd name="connsiteY1" fmla="*/ 2766349 h 2789869"/>
              <a:gd name="connsiteX2" fmla="*/ 729206 w 4227992"/>
              <a:gd name="connsiteY2" fmla="*/ 2639028 h 2789869"/>
              <a:gd name="connsiteX3" fmla="*/ 1030147 w 4227992"/>
              <a:gd name="connsiteY3" fmla="*/ 2511706 h 2789869"/>
              <a:gd name="connsiteX4" fmla="*/ 1307940 w 4227992"/>
              <a:gd name="connsiteY4" fmla="*/ 2476982 h 2789869"/>
              <a:gd name="connsiteX5" fmla="*/ 1701479 w 4227992"/>
              <a:gd name="connsiteY5" fmla="*/ 1967696 h 2789869"/>
              <a:gd name="connsiteX6" fmla="*/ 2187616 w 4227992"/>
              <a:gd name="connsiteY6" fmla="*/ 1909823 h 2789869"/>
              <a:gd name="connsiteX7" fmla="*/ 2476983 w 4227992"/>
              <a:gd name="connsiteY7" fmla="*/ 1689904 h 2789869"/>
              <a:gd name="connsiteX8" fmla="*/ 3009418 w 4227992"/>
              <a:gd name="connsiteY8" fmla="*/ 1516283 h 2789869"/>
              <a:gd name="connsiteX9" fmla="*/ 3252487 w 4227992"/>
              <a:gd name="connsiteY9" fmla="*/ 1250066 h 2789869"/>
              <a:gd name="connsiteX10" fmla="*/ 3287211 w 4227992"/>
              <a:gd name="connsiteY10" fmla="*/ 983848 h 2789869"/>
              <a:gd name="connsiteX11" fmla="*/ 3460831 w 4227992"/>
              <a:gd name="connsiteY11" fmla="*/ 613458 h 2789869"/>
              <a:gd name="connsiteX12" fmla="*/ 3889094 w 4227992"/>
              <a:gd name="connsiteY12" fmla="*/ 509286 h 2789869"/>
              <a:gd name="connsiteX13" fmla="*/ 4201611 w 4227992"/>
              <a:gd name="connsiteY13" fmla="*/ 312516 h 2789869"/>
              <a:gd name="connsiteX14" fmla="*/ 4213185 w 4227992"/>
              <a:gd name="connsiteY14" fmla="*/ 173620 h 2789869"/>
              <a:gd name="connsiteX15" fmla="*/ 4224760 w 4227992"/>
              <a:gd name="connsiteY15" fmla="*/ 0 h 278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27992" h="2789869">
                <a:moveTo>
                  <a:pt x="0" y="2789498"/>
                </a:moveTo>
                <a:cubicBezTo>
                  <a:pt x="205451" y="2790462"/>
                  <a:pt x="410902" y="2791427"/>
                  <a:pt x="532436" y="2766349"/>
                </a:cubicBezTo>
                <a:cubicBezTo>
                  <a:pt x="653970" y="2741271"/>
                  <a:pt x="646254" y="2681468"/>
                  <a:pt x="729206" y="2639028"/>
                </a:cubicBezTo>
                <a:cubicBezTo>
                  <a:pt x="812158" y="2596588"/>
                  <a:pt x="933691" y="2538714"/>
                  <a:pt x="1030147" y="2511706"/>
                </a:cubicBezTo>
                <a:cubicBezTo>
                  <a:pt x="1126603" y="2484698"/>
                  <a:pt x="1196051" y="2567650"/>
                  <a:pt x="1307940" y="2476982"/>
                </a:cubicBezTo>
                <a:cubicBezTo>
                  <a:pt x="1419829" y="2386314"/>
                  <a:pt x="1554866" y="2062222"/>
                  <a:pt x="1701479" y="1967696"/>
                </a:cubicBezTo>
                <a:cubicBezTo>
                  <a:pt x="1848092" y="1873169"/>
                  <a:pt x="2058365" y="1956122"/>
                  <a:pt x="2187616" y="1909823"/>
                </a:cubicBezTo>
                <a:cubicBezTo>
                  <a:pt x="2316867" y="1863524"/>
                  <a:pt x="2340016" y="1755494"/>
                  <a:pt x="2476983" y="1689904"/>
                </a:cubicBezTo>
                <a:cubicBezTo>
                  <a:pt x="2613950" y="1624314"/>
                  <a:pt x="2880167" y="1589589"/>
                  <a:pt x="3009418" y="1516283"/>
                </a:cubicBezTo>
                <a:cubicBezTo>
                  <a:pt x="3138669" y="1442977"/>
                  <a:pt x="3206188" y="1338805"/>
                  <a:pt x="3252487" y="1250066"/>
                </a:cubicBezTo>
                <a:cubicBezTo>
                  <a:pt x="3298786" y="1161327"/>
                  <a:pt x="3252487" y="1089949"/>
                  <a:pt x="3287211" y="983848"/>
                </a:cubicBezTo>
                <a:cubicBezTo>
                  <a:pt x="3321935" y="877747"/>
                  <a:pt x="3360517" y="692552"/>
                  <a:pt x="3460831" y="613458"/>
                </a:cubicBezTo>
                <a:cubicBezTo>
                  <a:pt x="3561145" y="534364"/>
                  <a:pt x="3765631" y="559443"/>
                  <a:pt x="3889094" y="509286"/>
                </a:cubicBezTo>
                <a:cubicBezTo>
                  <a:pt x="4012557" y="459129"/>
                  <a:pt x="4147596" y="368460"/>
                  <a:pt x="4201611" y="312516"/>
                </a:cubicBezTo>
                <a:cubicBezTo>
                  <a:pt x="4255626" y="256572"/>
                  <a:pt x="4209327" y="225706"/>
                  <a:pt x="4213185" y="173620"/>
                </a:cubicBezTo>
                <a:cubicBezTo>
                  <a:pt x="4217043" y="121534"/>
                  <a:pt x="4220901" y="60767"/>
                  <a:pt x="4224760" y="0"/>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33F7A650-B32D-419B-9851-43A32AF591A2}"/>
              </a:ext>
            </a:extLst>
          </p:cNvPr>
          <p:cNvSpPr/>
          <p:nvPr/>
        </p:nvSpPr>
        <p:spPr>
          <a:xfrm>
            <a:off x="1134319" y="3900454"/>
            <a:ext cx="4294208" cy="340035"/>
          </a:xfrm>
          <a:custGeom>
            <a:avLst/>
            <a:gdLst>
              <a:gd name="connsiteX0" fmla="*/ 0 w 4294208"/>
              <a:gd name="connsiteY0" fmla="*/ 301156 h 340035"/>
              <a:gd name="connsiteX1" fmla="*/ 254643 w 4294208"/>
              <a:gd name="connsiteY1" fmla="*/ 254857 h 340035"/>
              <a:gd name="connsiteX2" fmla="*/ 381965 w 4294208"/>
              <a:gd name="connsiteY2" fmla="*/ 220133 h 340035"/>
              <a:gd name="connsiteX3" fmla="*/ 682906 w 4294208"/>
              <a:gd name="connsiteY3" fmla="*/ 335880 h 340035"/>
              <a:gd name="connsiteX4" fmla="*/ 810228 w 4294208"/>
              <a:gd name="connsiteY4" fmla="*/ 46513 h 340035"/>
              <a:gd name="connsiteX5" fmla="*/ 1157468 w 4294208"/>
              <a:gd name="connsiteY5" fmla="*/ 104387 h 340035"/>
              <a:gd name="connsiteX6" fmla="*/ 1574157 w 4294208"/>
              <a:gd name="connsiteY6" fmla="*/ 11789 h 340035"/>
              <a:gd name="connsiteX7" fmla="*/ 1932972 w 4294208"/>
              <a:gd name="connsiteY7" fmla="*/ 196984 h 340035"/>
              <a:gd name="connsiteX8" fmla="*/ 2384385 w 4294208"/>
              <a:gd name="connsiteY8" fmla="*/ 214 h 340035"/>
              <a:gd name="connsiteX9" fmla="*/ 2986268 w 4294208"/>
              <a:gd name="connsiteY9" fmla="*/ 243283 h 340035"/>
              <a:gd name="connsiteX10" fmla="*/ 3588152 w 4294208"/>
              <a:gd name="connsiteY10" fmla="*/ 58088 h 340035"/>
              <a:gd name="connsiteX11" fmla="*/ 4143737 w 4294208"/>
              <a:gd name="connsiteY11" fmla="*/ 115961 h 340035"/>
              <a:gd name="connsiteX12" fmla="*/ 4294208 w 4294208"/>
              <a:gd name="connsiteY12" fmla="*/ 254857 h 34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94208" h="340035">
                <a:moveTo>
                  <a:pt x="0" y="301156"/>
                </a:moveTo>
                <a:cubicBezTo>
                  <a:pt x="95491" y="284758"/>
                  <a:pt x="190982" y="268361"/>
                  <a:pt x="254643" y="254857"/>
                </a:cubicBezTo>
                <a:cubicBezTo>
                  <a:pt x="318304" y="241353"/>
                  <a:pt x="310588" y="206629"/>
                  <a:pt x="381965" y="220133"/>
                </a:cubicBezTo>
                <a:cubicBezTo>
                  <a:pt x="453342" y="233637"/>
                  <a:pt x="611529" y="364817"/>
                  <a:pt x="682906" y="335880"/>
                </a:cubicBezTo>
                <a:cubicBezTo>
                  <a:pt x="754283" y="306943"/>
                  <a:pt x="731134" y="85095"/>
                  <a:pt x="810228" y="46513"/>
                </a:cubicBezTo>
                <a:cubicBezTo>
                  <a:pt x="889322" y="7931"/>
                  <a:pt x="1030147" y="110174"/>
                  <a:pt x="1157468" y="104387"/>
                </a:cubicBezTo>
                <a:cubicBezTo>
                  <a:pt x="1284789" y="98600"/>
                  <a:pt x="1444906" y="-3644"/>
                  <a:pt x="1574157" y="11789"/>
                </a:cubicBezTo>
                <a:cubicBezTo>
                  <a:pt x="1703408" y="27222"/>
                  <a:pt x="1797934" y="198913"/>
                  <a:pt x="1932972" y="196984"/>
                </a:cubicBezTo>
                <a:cubicBezTo>
                  <a:pt x="2068010" y="195055"/>
                  <a:pt x="2208836" y="-7502"/>
                  <a:pt x="2384385" y="214"/>
                </a:cubicBezTo>
                <a:cubicBezTo>
                  <a:pt x="2559934" y="7930"/>
                  <a:pt x="2785640" y="233637"/>
                  <a:pt x="2986268" y="243283"/>
                </a:cubicBezTo>
                <a:cubicBezTo>
                  <a:pt x="3186896" y="252929"/>
                  <a:pt x="3395241" y="79308"/>
                  <a:pt x="3588152" y="58088"/>
                </a:cubicBezTo>
                <a:cubicBezTo>
                  <a:pt x="3781064" y="36868"/>
                  <a:pt x="4026061" y="83166"/>
                  <a:pt x="4143737" y="115961"/>
                </a:cubicBezTo>
                <a:cubicBezTo>
                  <a:pt x="4261413" y="148756"/>
                  <a:pt x="4277810" y="201806"/>
                  <a:pt x="4294208" y="254857"/>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30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239</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Yang,Xi</dc:creator>
  <cp:lastModifiedBy>Yang,Xi</cp:lastModifiedBy>
  <cp:revision>3</cp:revision>
  <dcterms:created xsi:type="dcterms:W3CDTF">2017-12-03T22:53:10Z</dcterms:created>
  <dcterms:modified xsi:type="dcterms:W3CDTF">2017-12-03T23:36:00Z</dcterms:modified>
</cp:coreProperties>
</file>