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31B9-C073-0D41-A373-B4D514CC14D7}" type="datetimeFigureOut">
              <a:rPr lang="en-FR" smtClean="0"/>
              <a:t>03/07/2025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8387-4F82-6A40-AB71-0F4A36EACBD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669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366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012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253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552F7-9438-C19F-A9AE-A743700C7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FEF09-563E-BEB6-021F-FB8A765A6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F1312-D11A-1ACF-C3C7-CAE71CE95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9C34B-71BF-71C3-28C8-45354F0F9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625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2FEE-F689-7112-BA74-75C185E5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B3A42-1E8F-47DD-EC5F-A26302403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253F8-4745-84C0-A688-4F7F679C0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72397-4122-7ED8-9FD8-DBE17D459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8168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98DF-34C9-AC58-8E3C-2EE52F10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1EC07-DA2B-A2E6-6B2B-EEAF690F4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0FC34-3226-8F3E-D04A-F558D0816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E540-6C1E-3029-B0FC-97F65BC72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589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E77D-E5E5-3585-167C-F46B8C2F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FC6BF-8985-8E17-D1AD-0AA405E55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3C90F-B87B-1C34-5180-688DF2394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D6EE4-B373-BE09-7E02-32E7294A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189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6D27-1BA7-C381-8BA1-D9FC15A56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ECDB6-16AA-1216-6322-ACBEE83A7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F8097-ECF6-66ED-A726-E5B118306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03819-3855-3349-A56A-D75C78887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658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B3E9-3FCB-D07C-88EE-922B1185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23FBF-5DBE-A697-8C73-83555956F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208CE-F5FD-AC76-1DE2-240272888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B255-541C-149B-A8BE-2B0E00803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88387-4F82-6A40-AB71-0F4A36EACBDC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083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3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Migration de Données Médicales vers MongoDB et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de pipeline de données modulaire, sécurisé et </a:t>
            </a:r>
            <a:r>
              <a:rPr lang="fr-FR" dirty="0" err="1"/>
              <a:t>conteunrisé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9918D-4252-BC14-869D-53F1FCE6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46" y="5331115"/>
            <a:ext cx="2827308" cy="1214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240073"/>
            <a:ext cx="5937755" cy="1188720"/>
          </a:xfrm>
        </p:spPr>
        <p:txBody>
          <a:bodyPr/>
          <a:lstStyle/>
          <a:p>
            <a:r>
              <a:rPr lang="fr-FR" dirty="0"/>
              <a:t>Docker &amp; Docker Compose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1613140"/>
            <a:ext cx="5937755" cy="51758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Pour </a:t>
            </a:r>
            <a:r>
              <a:rPr lang="en-GB" dirty="0" err="1"/>
              <a:t>garantir</a:t>
            </a:r>
            <a:r>
              <a:rPr lang="en-GB" dirty="0"/>
              <a:t> un </a:t>
            </a:r>
            <a:r>
              <a:rPr lang="en-GB" dirty="0" err="1"/>
              <a:t>environnement</a:t>
            </a:r>
            <a:r>
              <a:rPr lang="en-GB" dirty="0"/>
              <a:t> </a:t>
            </a:r>
            <a:r>
              <a:rPr lang="en-GB" dirty="0" err="1"/>
              <a:t>cohérent</a:t>
            </a:r>
            <a:r>
              <a:rPr lang="en-GB" dirty="0"/>
              <a:t>, reproductible et </a:t>
            </a:r>
            <a:r>
              <a:rPr lang="en-GB" dirty="0" err="1"/>
              <a:t>isolé</a:t>
            </a:r>
            <a:r>
              <a:rPr lang="en-GB" dirty="0"/>
              <a:t>, le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s'appuie</a:t>
            </a:r>
            <a:r>
              <a:rPr lang="en-GB" dirty="0"/>
              <a:t> sur </a:t>
            </a:r>
            <a:r>
              <a:rPr lang="en-GB" b="1" dirty="0"/>
              <a:t>Docker</a:t>
            </a:r>
            <a:r>
              <a:rPr lang="en-GB" dirty="0"/>
              <a:t> et </a:t>
            </a:r>
            <a:r>
              <a:rPr lang="en-GB" b="1" dirty="0"/>
              <a:t>Docker Compose</a:t>
            </a:r>
            <a:r>
              <a:rPr lang="en-GB" dirty="0"/>
              <a:t>. Cela </a:t>
            </a:r>
            <a:r>
              <a:rPr lang="en-GB" dirty="0" err="1"/>
              <a:t>permet</a:t>
            </a:r>
            <a:r>
              <a:rPr lang="en-GB" dirty="0"/>
              <a:t> de lancer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composants</a:t>
            </a:r>
            <a:r>
              <a:rPr lang="en-GB" dirty="0"/>
              <a:t> (MongoDB, scripts Python, réseau, volumes) sans </a:t>
            </a:r>
            <a:r>
              <a:rPr lang="en-GB" dirty="0" err="1"/>
              <a:t>dépendances</a:t>
            </a:r>
            <a:r>
              <a:rPr lang="en-GB" dirty="0"/>
              <a:t> locales.</a:t>
            </a:r>
          </a:p>
          <a:p>
            <a:pPr marL="0" indent="0">
              <a:buNone/>
            </a:pPr>
            <a:r>
              <a:rPr lang="en-GB" b="1" dirty="0" err="1"/>
              <a:t>Fichiers</a:t>
            </a:r>
            <a:r>
              <a:rPr lang="en-GB" b="1" dirty="0"/>
              <a:t> </a:t>
            </a:r>
            <a:r>
              <a:rPr lang="en-GB" b="1" dirty="0" err="1"/>
              <a:t>utilisés</a:t>
            </a:r>
            <a:r>
              <a:rPr lang="en-GB" dirty="0"/>
              <a:t> :</a:t>
            </a:r>
          </a:p>
          <a:p>
            <a:pPr marL="0" indent="0">
              <a:buNone/>
            </a:pPr>
            <a:r>
              <a:rPr lang="en-GB" dirty="0" err="1"/>
              <a:t>Dockerfile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 err="1"/>
              <a:t>Crée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image Python avec </a:t>
            </a:r>
            <a:r>
              <a:rPr lang="en-GB" dirty="0" err="1"/>
              <a:t>tous</a:t>
            </a:r>
            <a:r>
              <a:rPr lang="en-GB" dirty="0"/>
              <a:t> les packages </a:t>
            </a:r>
            <a:r>
              <a:rPr lang="en-GB" dirty="0" err="1"/>
              <a:t>nécessaires</a:t>
            </a:r>
            <a:r>
              <a:rPr lang="en-GB" dirty="0"/>
              <a:t> (</a:t>
            </a:r>
            <a:r>
              <a:rPr lang="en-GB" dirty="0" err="1"/>
              <a:t>pymongo</a:t>
            </a:r>
            <a:r>
              <a:rPr lang="en-GB" dirty="0"/>
              <a:t>, pandas, …) pour </a:t>
            </a:r>
            <a:r>
              <a:rPr lang="en-GB" dirty="0" err="1"/>
              <a:t>exécuter</a:t>
            </a:r>
            <a:r>
              <a:rPr lang="en-GB" dirty="0"/>
              <a:t> les scripts du </a:t>
            </a:r>
            <a:r>
              <a:rPr lang="en-GB" dirty="0" err="1"/>
              <a:t>projet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Docker-</a:t>
            </a:r>
            <a:r>
              <a:rPr lang="en-GB" dirty="0" err="1"/>
              <a:t>compose.yml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/>
              <a:t>Lance :</a:t>
            </a:r>
          </a:p>
          <a:p>
            <a:pPr lvl="1"/>
            <a:r>
              <a:rPr lang="en-GB" dirty="0"/>
              <a:t>le </a:t>
            </a:r>
            <a:r>
              <a:rPr lang="en-GB" dirty="0" err="1"/>
              <a:t>conteneur</a:t>
            </a:r>
            <a:r>
              <a:rPr lang="en-GB" dirty="0"/>
              <a:t> MongoDB (mongo)</a:t>
            </a:r>
          </a:p>
          <a:p>
            <a:pPr lvl="1"/>
            <a:r>
              <a:rPr lang="en-GB" dirty="0"/>
              <a:t>le </a:t>
            </a:r>
            <a:r>
              <a:rPr lang="en-GB" dirty="0" err="1"/>
              <a:t>conteneur</a:t>
            </a:r>
            <a:r>
              <a:rPr lang="en-GB" dirty="0"/>
              <a:t> migration Python (</a:t>
            </a:r>
            <a:r>
              <a:rPr lang="en-GB" dirty="0" err="1"/>
              <a:t>mongo_migration_container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les volumes de données et logs</a:t>
            </a:r>
          </a:p>
          <a:p>
            <a:pPr lvl="1"/>
            <a:r>
              <a:rPr lang="en-GB" dirty="0"/>
              <a:t>la configuration du réseau</a:t>
            </a:r>
          </a:p>
          <a:p>
            <a:pPr lvl="1"/>
            <a:r>
              <a:rPr lang="en-GB" dirty="0"/>
              <a:t>la synchronisation avec wait-for-</a:t>
            </a:r>
            <a:r>
              <a:rPr lang="en-GB" dirty="0" err="1"/>
              <a:t>mongo.sh</a:t>
            </a:r>
            <a:r>
              <a:rPr lang="en-GB" dirty="0"/>
              <a:t> pour </a:t>
            </a:r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l’ordre</a:t>
            </a:r>
            <a:r>
              <a:rPr lang="en-GB" dirty="0"/>
              <a:t> de </a:t>
            </a:r>
            <a:r>
              <a:rPr lang="en-GB" dirty="0" err="1"/>
              <a:t>démarrage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Wait-for-</a:t>
            </a:r>
            <a:r>
              <a:rPr lang="en-GB" dirty="0" err="1"/>
              <a:t>mongo.sh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/>
              <a:t>Script de synchronisation pour </a:t>
            </a:r>
            <a:r>
              <a:rPr lang="en-GB" dirty="0" err="1"/>
              <a:t>éviter</a:t>
            </a:r>
            <a:r>
              <a:rPr lang="en-GB" dirty="0"/>
              <a:t> </a:t>
            </a:r>
            <a:r>
              <a:rPr lang="en-GB" dirty="0" err="1"/>
              <a:t>l’échec</a:t>
            </a:r>
            <a:r>
              <a:rPr lang="en-GB" dirty="0"/>
              <a:t> de connexion </a:t>
            </a:r>
            <a:r>
              <a:rPr lang="en-GB" dirty="0" err="1"/>
              <a:t>si</a:t>
            </a:r>
            <a:r>
              <a:rPr lang="en-GB" dirty="0"/>
              <a:t> MongoDB </a:t>
            </a:r>
            <a:r>
              <a:rPr lang="en-GB" dirty="0" err="1"/>
              <a:t>n’est</a:t>
            </a:r>
            <a:r>
              <a:rPr lang="en-GB" dirty="0"/>
              <a:t> pas encore prêt.</a:t>
            </a:r>
          </a:p>
          <a:p>
            <a:pPr marL="0" indent="0">
              <a:buNone/>
            </a:pPr>
            <a:r>
              <a:rPr lang="en-GB" b="1" dirty="0" err="1"/>
              <a:t>Avantages</a:t>
            </a:r>
            <a:r>
              <a:rPr lang="en-GB" dirty="0"/>
              <a:t> :</a:t>
            </a:r>
          </a:p>
          <a:p>
            <a:r>
              <a:rPr lang="en-GB" dirty="0" err="1"/>
              <a:t>Aucun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</a:t>
            </a:r>
            <a:r>
              <a:rPr lang="en-GB" dirty="0" err="1"/>
              <a:t>d’installation</a:t>
            </a:r>
            <a:r>
              <a:rPr lang="en-GB" dirty="0"/>
              <a:t> locale de MongoDB</a:t>
            </a:r>
          </a:p>
          <a:p>
            <a:r>
              <a:rPr lang="en-GB" dirty="0"/>
              <a:t>Environnement </a:t>
            </a:r>
            <a:r>
              <a:rPr lang="en-GB" dirty="0" err="1"/>
              <a:t>isolé</a:t>
            </a:r>
            <a:r>
              <a:rPr lang="en-GB" dirty="0"/>
              <a:t> et </a:t>
            </a:r>
            <a:r>
              <a:rPr lang="en-GB" dirty="0" err="1"/>
              <a:t>versionné</a:t>
            </a:r>
            <a:endParaRPr lang="en-GB" dirty="0"/>
          </a:p>
          <a:p>
            <a:r>
              <a:rPr lang="en-GB" dirty="0" err="1"/>
              <a:t>Redémarrage</a:t>
            </a:r>
            <a:r>
              <a:rPr lang="en-GB" dirty="0"/>
              <a:t> </a:t>
            </a:r>
            <a:r>
              <a:rPr lang="en-GB" dirty="0" err="1"/>
              <a:t>automatique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échec</a:t>
            </a:r>
            <a:endParaRPr lang="en-GB" dirty="0"/>
          </a:p>
          <a:p>
            <a:r>
              <a:rPr lang="en-GB" dirty="0"/>
              <a:t>Facile à </a:t>
            </a:r>
            <a:r>
              <a:rPr lang="en-GB" dirty="0" err="1"/>
              <a:t>déployer</a:t>
            </a:r>
            <a:r>
              <a:rPr lang="en-GB" dirty="0"/>
              <a:t> sur le cloud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252930"/>
            <a:ext cx="5937755" cy="1188720"/>
          </a:xfrm>
        </p:spPr>
        <p:txBody>
          <a:bodyPr/>
          <a:lstStyle/>
          <a:p>
            <a:r>
              <a:rPr lang="fr-FR" dirty="0"/>
              <a:t>Fichier .</a:t>
            </a:r>
            <a:r>
              <a:rPr lang="fr-FR" dirty="0" err="1"/>
              <a:t>env</a:t>
            </a:r>
            <a:r>
              <a:rPr lang="fr-FR" dirty="0"/>
              <a:t> &amp; rôles MongoDB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1685251"/>
            <a:ext cx="5937755" cy="31019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Afin de </a:t>
            </a:r>
            <a:r>
              <a:rPr lang="en-GB" dirty="0" err="1"/>
              <a:t>sécuriser</a:t>
            </a:r>
            <a:r>
              <a:rPr lang="en-GB" dirty="0"/>
              <a:t> les </a:t>
            </a:r>
            <a:r>
              <a:rPr lang="en-GB" dirty="0" err="1"/>
              <a:t>identifiants</a:t>
            </a:r>
            <a:r>
              <a:rPr lang="en-GB" dirty="0"/>
              <a:t> et </a:t>
            </a:r>
            <a:r>
              <a:rPr lang="en-GB" dirty="0" err="1"/>
              <a:t>séparer</a:t>
            </a:r>
            <a:r>
              <a:rPr lang="en-GB" dirty="0"/>
              <a:t> les </a:t>
            </a:r>
            <a:r>
              <a:rPr lang="en-GB" dirty="0" err="1"/>
              <a:t>rôles</a:t>
            </a:r>
            <a:r>
              <a:rPr lang="en-GB" dirty="0"/>
              <a:t> </a:t>
            </a:r>
            <a:r>
              <a:rPr lang="en-GB" dirty="0" err="1"/>
              <a:t>utilisateurs</a:t>
            </a:r>
            <a:r>
              <a:rPr lang="en-GB" dirty="0"/>
              <a:t>, un </a:t>
            </a:r>
            <a:r>
              <a:rPr lang="en-GB" dirty="0" err="1"/>
              <a:t>fichier</a:t>
            </a:r>
            <a:r>
              <a:rPr lang="en-GB" dirty="0"/>
              <a:t> .env centralise </a:t>
            </a:r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r>
              <a:rPr lang="en-GB" dirty="0" err="1"/>
              <a:t>sensibles</a:t>
            </a:r>
            <a:r>
              <a:rPr lang="en-GB" dirty="0"/>
              <a:t> et </a:t>
            </a:r>
            <a:r>
              <a:rPr lang="en-GB" dirty="0" err="1"/>
              <a:t>permet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gestion </a:t>
            </a:r>
            <a:r>
              <a:rPr lang="en-GB" dirty="0" err="1"/>
              <a:t>claire</a:t>
            </a:r>
            <a:r>
              <a:rPr lang="en-GB" dirty="0"/>
              <a:t> des </a:t>
            </a:r>
            <a:r>
              <a:rPr lang="en-GB" dirty="0" err="1"/>
              <a:t>accès</a:t>
            </a:r>
            <a:r>
              <a:rPr lang="en-GB" dirty="0"/>
              <a:t> à la base.</a:t>
            </a:r>
          </a:p>
          <a:p>
            <a:pPr marL="0" indent="0">
              <a:buNone/>
            </a:pPr>
            <a:r>
              <a:rPr lang="en-GB" b="1" dirty="0" err="1"/>
              <a:t>Rôles</a:t>
            </a:r>
            <a:r>
              <a:rPr lang="en-GB" b="1" dirty="0"/>
              <a:t> MongoDB </a:t>
            </a:r>
            <a:r>
              <a:rPr lang="en-GB" b="1" dirty="0" err="1"/>
              <a:t>créés</a:t>
            </a:r>
            <a:r>
              <a:rPr lang="en-GB" b="1" dirty="0"/>
              <a:t> dans </a:t>
            </a:r>
            <a:r>
              <a:rPr lang="en-GB" b="1" dirty="0" err="1"/>
              <a:t>mongo_init.js</a:t>
            </a:r>
            <a:r>
              <a:rPr lang="en-GB" dirty="0"/>
              <a:t> :</a:t>
            </a:r>
          </a:p>
          <a:p>
            <a:r>
              <a:rPr lang="en-GB" b="1" dirty="0" err="1"/>
              <a:t>admin_user</a:t>
            </a:r>
            <a:r>
              <a:rPr lang="en-GB" dirty="0"/>
              <a:t> → </a:t>
            </a:r>
            <a:r>
              <a:rPr lang="en-GB" dirty="0" err="1"/>
              <a:t>rôle</a:t>
            </a:r>
            <a:r>
              <a:rPr lang="en-GB" dirty="0"/>
              <a:t> </a:t>
            </a:r>
            <a:r>
              <a:rPr lang="en-GB" dirty="0" err="1"/>
              <a:t>userAdminAnyDatabase</a:t>
            </a:r>
            <a:endParaRPr lang="en-GB" dirty="0"/>
          </a:p>
          <a:p>
            <a:r>
              <a:rPr lang="en-GB" b="1" dirty="0" err="1"/>
              <a:t>engineer_user</a:t>
            </a:r>
            <a:r>
              <a:rPr lang="en-GB" dirty="0"/>
              <a:t> → </a:t>
            </a:r>
            <a:r>
              <a:rPr lang="en-GB" dirty="0" err="1"/>
              <a:t>rôle</a:t>
            </a:r>
            <a:r>
              <a:rPr lang="en-GB" dirty="0"/>
              <a:t> </a:t>
            </a:r>
            <a:r>
              <a:rPr lang="en-GB" dirty="0" err="1"/>
              <a:t>readWrite</a:t>
            </a:r>
            <a:r>
              <a:rPr lang="en-GB" dirty="0"/>
              <a:t> sur </a:t>
            </a:r>
            <a:r>
              <a:rPr lang="en-GB" dirty="0" err="1"/>
              <a:t>healthcare_db</a:t>
            </a:r>
            <a:endParaRPr lang="en-GB" dirty="0"/>
          </a:p>
          <a:p>
            <a:r>
              <a:rPr lang="en-GB" b="1" dirty="0" err="1"/>
              <a:t>analyst_user</a:t>
            </a:r>
            <a:r>
              <a:rPr lang="en-GB" dirty="0"/>
              <a:t> → </a:t>
            </a:r>
            <a:r>
              <a:rPr lang="en-GB" dirty="0" err="1"/>
              <a:t>rôle</a:t>
            </a:r>
            <a:r>
              <a:rPr lang="en-GB" dirty="0"/>
              <a:t> read sur </a:t>
            </a:r>
            <a:r>
              <a:rPr lang="en-GB" dirty="0" err="1"/>
              <a:t>healthcare_db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Bonnes pratiques mises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œuvre</a:t>
            </a:r>
            <a:r>
              <a:rPr lang="en-GB" dirty="0"/>
              <a:t> :</a:t>
            </a:r>
          </a:p>
          <a:p>
            <a:r>
              <a:rPr lang="en-GB" dirty="0"/>
              <a:t>Le .env 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ignoré</a:t>
            </a:r>
            <a:r>
              <a:rPr lang="en-GB" dirty="0"/>
              <a:t> dans .</a:t>
            </a:r>
            <a:r>
              <a:rPr lang="en-GB" dirty="0" err="1"/>
              <a:t>gitignore</a:t>
            </a:r>
            <a:r>
              <a:rPr lang="en-GB" dirty="0"/>
              <a:t> → non visible sur GitHub</a:t>
            </a:r>
          </a:p>
          <a:p>
            <a:r>
              <a:rPr lang="en-GB" dirty="0"/>
              <a:t>Les scripts Python </a:t>
            </a:r>
            <a:r>
              <a:rPr lang="en-GB" dirty="0" err="1"/>
              <a:t>chargent</a:t>
            </a:r>
            <a:r>
              <a:rPr lang="en-GB" dirty="0"/>
              <a:t> les URI </a:t>
            </a:r>
            <a:r>
              <a:rPr lang="en-GB" dirty="0" err="1"/>
              <a:t>depuis</a:t>
            </a:r>
            <a:r>
              <a:rPr lang="en-GB" dirty="0"/>
              <a:t> </a:t>
            </a:r>
            <a:r>
              <a:rPr lang="en-GB" dirty="0" err="1"/>
              <a:t>dotenv</a:t>
            </a:r>
            <a:r>
              <a:rPr lang="en-GB" dirty="0"/>
              <a:t> → pas de hardcoding</a:t>
            </a:r>
          </a:p>
          <a:p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rôle</a:t>
            </a:r>
            <a:r>
              <a:rPr lang="en-GB" dirty="0"/>
              <a:t> a un </a:t>
            </a:r>
            <a:r>
              <a:rPr lang="en-GB" dirty="0" err="1"/>
              <a:t>accès</a:t>
            </a:r>
            <a:r>
              <a:rPr lang="en-GB" dirty="0"/>
              <a:t> </a:t>
            </a:r>
            <a:r>
              <a:rPr lang="en-GB" dirty="0" err="1"/>
              <a:t>strictement</a:t>
            </a:r>
            <a:r>
              <a:rPr lang="en-GB" dirty="0"/>
              <a:t> </a:t>
            </a:r>
            <a:r>
              <a:rPr lang="en-GB" dirty="0" err="1"/>
              <a:t>limité</a:t>
            </a:r>
            <a:r>
              <a:rPr lang="en-GB" dirty="0"/>
              <a:t> à son </a:t>
            </a:r>
            <a:r>
              <a:rPr lang="en-GB" dirty="0" err="1"/>
              <a:t>périmètre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Extrait du .env</a:t>
            </a:r>
            <a:r>
              <a:rPr lang="en-GB" dirty="0"/>
              <a:t> 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DAD59-7797-CFD7-479E-4DD2213F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7" y="4787234"/>
            <a:ext cx="7772400" cy="17249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82056"/>
            <a:ext cx="5937755" cy="1188720"/>
          </a:xfrm>
        </p:spPr>
        <p:txBody>
          <a:bodyPr/>
          <a:lstStyle/>
          <a:p>
            <a:r>
              <a:rPr lang="fr-FR" dirty="0"/>
              <a:t>Création des rôles MongoDB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9" y="1760606"/>
            <a:ext cx="8685309" cy="14734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Pour assurer la </a:t>
            </a:r>
            <a:r>
              <a:rPr lang="en-GB" dirty="0" err="1"/>
              <a:t>sécurité</a:t>
            </a:r>
            <a:r>
              <a:rPr lang="en-GB" dirty="0"/>
              <a:t> et le </a:t>
            </a:r>
            <a:r>
              <a:rPr lang="en-GB" dirty="0" err="1"/>
              <a:t>cloisonnement</a:t>
            </a:r>
            <a:r>
              <a:rPr lang="en-GB" dirty="0"/>
              <a:t> des </a:t>
            </a:r>
            <a:r>
              <a:rPr lang="en-GB" dirty="0" err="1"/>
              <a:t>accès</a:t>
            </a:r>
            <a:r>
              <a:rPr lang="en-GB" dirty="0"/>
              <a:t>, trois </a:t>
            </a:r>
            <a:r>
              <a:rPr lang="en-GB" dirty="0" err="1"/>
              <a:t>utilisateurs</a:t>
            </a:r>
            <a:r>
              <a:rPr lang="en-GB" dirty="0"/>
              <a:t> avec des </a:t>
            </a:r>
            <a:r>
              <a:rPr lang="en-GB" dirty="0" err="1"/>
              <a:t>privilèges</a:t>
            </a:r>
            <a:r>
              <a:rPr lang="en-GB" dirty="0"/>
              <a:t> </a:t>
            </a:r>
            <a:r>
              <a:rPr lang="en-GB" dirty="0" err="1"/>
              <a:t>distincts</a:t>
            </a:r>
            <a:r>
              <a:rPr lang="en-GB" dirty="0"/>
              <a:t> </a:t>
            </a:r>
            <a:r>
              <a:rPr lang="en-GB" dirty="0" err="1"/>
              <a:t>ont</a:t>
            </a:r>
            <a:r>
              <a:rPr lang="en-GB" dirty="0"/>
              <a:t> </a:t>
            </a:r>
            <a:r>
              <a:rPr lang="en-GB" dirty="0" err="1"/>
              <a:t>été</a:t>
            </a:r>
            <a:r>
              <a:rPr lang="en-GB" dirty="0"/>
              <a:t> </a:t>
            </a:r>
            <a:r>
              <a:rPr lang="en-GB" dirty="0" err="1"/>
              <a:t>créés</a:t>
            </a:r>
            <a:r>
              <a:rPr lang="en-GB" dirty="0"/>
              <a:t> dans MongoDB via un script </a:t>
            </a:r>
            <a:r>
              <a:rPr lang="en-GB" dirty="0" err="1"/>
              <a:t>d’initialisation</a:t>
            </a:r>
            <a:r>
              <a:rPr lang="en-GB" dirty="0"/>
              <a:t> </a:t>
            </a:r>
            <a:r>
              <a:rPr lang="en-GB" dirty="0" err="1"/>
              <a:t>exécuté</a:t>
            </a:r>
            <a:r>
              <a:rPr lang="en-GB" dirty="0"/>
              <a:t> au </a:t>
            </a:r>
            <a:r>
              <a:rPr lang="en-GB" dirty="0" err="1"/>
              <a:t>démarrage</a:t>
            </a:r>
            <a:r>
              <a:rPr lang="en-GB" dirty="0"/>
              <a:t> du </a:t>
            </a:r>
            <a:r>
              <a:rPr lang="en-GB" dirty="0" err="1"/>
              <a:t>conteneur</a:t>
            </a:r>
            <a:r>
              <a:rPr lang="en-GB" dirty="0"/>
              <a:t> Docker.</a:t>
            </a:r>
          </a:p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cette</a:t>
            </a:r>
            <a:r>
              <a:rPr lang="en-GB" b="1" dirty="0"/>
              <a:t> </a:t>
            </a:r>
            <a:r>
              <a:rPr lang="en-GB" b="1" dirty="0" err="1"/>
              <a:t>approche</a:t>
            </a:r>
            <a:r>
              <a:rPr lang="en-GB" b="1" dirty="0"/>
              <a:t> ?</a:t>
            </a:r>
            <a:endParaRPr lang="en-GB" dirty="0"/>
          </a:p>
          <a:p>
            <a:r>
              <a:rPr lang="en-GB" dirty="0" err="1"/>
              <a:t>Automatisation</a:t>
            </a:r>
            <a:r>
              <a:rPr lang="en-GB" dirty="0"/>
              <a:t> de la </a:t>
            </a:r>
            <a:r>
              <a:rPr lang="en-GB" dirty="0" err="1"/>
              <a:t>sécurité</a:t>
            </a:r>
            <a:r>
              <a:rPr lang="en-GB" dirty="0"/>
              <a:t> au build Docker</a:t>
            </a:r>
          </a:p>
          <a:p>
            <a:r>
              <a:rPr lang="en-GB" dirty="0" err="1"/>
              <a:t>Cloisonnement</a:t>
            </a:r>
            <a:r>
              <a:rPr lang="en-GB" dirty="0"/>
              <a:t> </a:t>
            </a:r>
            <a:r>
              <a:rPr lang="en-GB" dirty="0" err="1"/>
              <a:t>clair</a:t>
            </a:r>
            <a:r>
              <a:rPr lang="en-GB" dirty="0"/>
              <a:t> : </a:t>
            </a:r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rôle</a:t>
            </a:r>
            <a:r>
              <a:rPr lang="en-GB" dirty="0"/>
              <a:t> a un </a:t>
            </a:r>
            <a:r>
              <a:rPr lang="en-GB" dirty="0" err="1"/>
              <a:t>accès</a:t>
            </a:r>
            <a:r>
              <a:rPr lang="en-GB" dirty="0"/>
              <a:t> </a:t>
            </a:r>
            <a:r>
              <a:rPr lang="en-GB" dirty="0" err="1"/>
              <a:t>restreint</a:t>
            </a:r>
            <a:endParaRPr lang="en-GB" dirty="0"/>
          </a:p>
          <a:p>
            <a:r>
              <a:rPr lang="en-GB" dirty="0"/>
              <a:t>Compatible avec les URI </a:t>
            </a:r>
            <a:r>
              <a:rPr lang="en-GB" dirty="0" err="1"/>
              <a:t>contenues</a:t>
            </a:r>
            <a:r>
              <a:rPr lang="en-GB" dirty="0"/>
              <a:t> dans le .env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3893D-DCBC-9594-6C3F-39BCF0DA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47" y="3651434"/>
            <a:ext cx="5691944" cy="31417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64A6A-1E23-83A6-C446-6444B35E7C63}"/>
              </a:ext>
            </a:extLst>
          </p:cNvPr>
          <p:cNvSpPr txBox="1">
            <a:spLocks/>
          </p:cNvSpPr>
          <p:nvPr/>
        </p:nvSpPr>
        <p:spPr>
          <a:xfrm>
            <a:off x="293299" y="3623915"/>
            <a:ext cx="2734573" cy="260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Script </a:t>
            </a:r>
            <a:r>
              <a:rPr lang="en-GB" b="1" dirty="0" err="1"/>
              <a:t>mongo_init.js</a:t>
            </a:r>
            <a:r>
              <a:rPr lang="en-GB" dirty="0"/>
              <a:t> – Extrait :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F09A-EAE8-86EE-6ADA-D06673F68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BC7C-7FD1-1C14-7E3A-D777E374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096456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Test de connexion &amp; validation des accès MongoDB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BEE5-F5E0-4A8F-9020-4AC590EE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752645"/>
            <a:ext cx="5937755" cy="3734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Objectif de </a:t>
            </a:r>
            <a:r>
              <a:rPr lang="en-GB" b="1" dirty="0" err="1"/>
              <a:t>cette</a:t>
            </a:r>
            <a:r>
              <a:rPr lang="en-GB" b="1" dirty="0"/>
              <a:t> étape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 err="1"/>
              <a:t>S’assurer</a:t>
            </a:r>
            <a:r>
              <a:rPr lang="en-GB" dirty="0"/>
              <a:t> que la base MongoDB </a:t>
            </a:r>
            <a:r>
              <a:rPr lang="en-GB" dirty="0" err="1"/>
              <a:t>est</a:t>
            </a:r>
            <a:r>
              <a:rPr lang="en-GB" dirty="0"/>
              <a:t> bien accessible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l’environnement</a:t>
            </a:r>
            <a:r>
              <a:rPr lang="en-GB" dirty="0"/>
              <a:t> </a:t>
            </a:r>
            <a:r>
              <a:rPr lang="en-GB" dirty="0" err="1"/>
              <a:t>extérieur</a:t>
            </a:r>
            <a:r>
              <a:rPr lang="en-GB" dirty="0"/>
              <a:t> (hors </a:t>
            </a:r>
            <a:r>
              <a:rPr lang="en-GB" dirty="0" err="1"/>
              <a:t>conteneur</a:t>
            </a:r>
            <a:r>
              <a:rPr lang="en-GB" dirty="0"/>
              <a:t>) et que les </a:t>
            </a:r>
            <a:r>
              <a:rPr lang="en-GB" dirty="0" err="1"/>
              <a:t>rôles</a:t>
            </a:r>
            <a:r>
              <a:rPr lang="en-GB" dirty="0"/>
              <a:t> </a:t>
            </a:r>
            <a:r>
              <a:rPr lang="en-GB" dirty="0" err="1"/>
              <a:t>utilisateurs</a:t>
            </a:r>
            <a:r>
              <a:rPr lang="en-GB" dirty="0"/>
              <a:t> </a:t>
            </a:r>
            <a:r>
              <a:rPr lang="en-GB" dirty="0" err="1"/>
              <a:t>créés</a:t>
            </a:r>
            <a:r>
              <a:rPr lang="en-GB" dirty="0"/>
              <a:t> </a:t>
            </a:r>
            <a:r>
              <a:rPr lang="en-GB" dirty="0" err="1"/>
              <a:t>fonctionnent</a:t>
            </a:r>
            <a:r>
              <a:rPr lang="en-GB" dirty="0"/>
              <a:t> </a:t>
            </a:r>
            <a:r>
              <a:rPr lang="en-GB" dirty="0" err="1"/>
              <a:t>correctement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Procédure</a:t>
            </a:r>
            <a:r>
              <a:rPr lang="en-GB" b="1" dirty="0"/>
              <a:t> </a:t>
            </a:r>
            <a:r>
              <a:rPr lang="en-GB" b="1" dirty="0" err="1"/>
              <a:t>suivie</a:t>
            </a:r>
            <a:r>
              <a:rPr lang="en-GB" dirty="0"/>
              <a:t> :</a:t>
            </a:r>
          </a:p>
          <a:p>
            <a:r>
              <a:rPr lang="en-GB" dirty="0"/>
              <a:t>Utilisation d’un script Python </a:t>
            </a:r>
            <a:r>
              <a:rPr lang="en-GB" dirty="0" err="1"/>
              <a:t>dédié</a:t>
            </a:r>
            <a:r>
              <a:rPr lang="en-GB" dirty="0"/>
              <a:t> à la validation des connexions</a:t>
            </a:r>
          </a:p>
          <a:p>
            <a:r>
              <a:rPr lang="en-GB" dirty="0" err="1"/>
              <a:t>Chargement</a:t>
            </a:r>
            <a:r>
              <a:rPr lang="en-GB" dirty="0"/>
              <a:t> des URI </a:t>
            </a:r>
            <a:r>
              <a:rPr lang="en-GB" dirty="0" err="1"/>
              <a:t>sécurisées</a:t>
            </a:r>
            <a:r>
              <a:rPr lang="en-GB" dirty="0"/>
              <a:t> </a:t>
            </a:r>
            <a:r>
              <a:rPr lang="en-GB" dirty="0" err="1"/>
              <a:t>depuis</a:t>
            </a:r>
            <a:r>
              <a:rPr lang="en-GB" dirty="0"/>
              <a:t> un </a:t>
            </a:r>
            <a:r>
              <a:rPr lang="en-GB" dirty="0" err="1"/>
              <a:t>fichier</a:t>
            </a:r>
            <a:r>
              <a:rPr lang="en-GB" dirty="0"/>
              <a:t> .env</a:t>
            </a:r>
          </a:p>
          <a:p>
            <a:r>
              <a:rPr lang="en-GB" dirty="0"/>
              <a:t>Connexion </a:t>
            </a:r>
            <a:r>
              <a:rPr lang="en-GB" dirty="0" err="1"/>
              <a:t>testée</a:t>
            </a:r>
            <a:r>
              <a:rPr lang="en-GB" dirty="0"/>
              <a:t> avec le </a:t>
            </a:r>
            <a:r>
              <a:rPr lang="en-GB" dirty="0" err="1"/>
              <a:t>rôle</a:t>
            </a:r>
            <a:r>
              <a:rPr lang="en-GB" dirty="0"/>
              <a:t> </a:t>
            </a:r>
            <a:r>
              <a:rPr lang="en-GB" b="1" dirty="0"/>
              <a:t>admin</a:t>
            </a:r>
            <a:endParaRPr lang="en-GB" dirty="0"/>
          </a:p>
          <a:p>
            <a:r>
              <a:rPr lang="en-GB" dirty="0" err="1"/>
              <a:t>Vérification</a:t>
            </a:r>
            <a:r>
              <a:rPr lang="en-GB" dirty="0"/>
              <a:t> des bases </a:t>
            </a:r>
            <a:r>
              <a:rPr lang="en-GB" dirty="0" err="1"/>
              <a:t>visibles</a:t>
            </a:r>
            <a:r>
              <a:rPr lang="en-GB" dirty="0"/>
              <a:t> et des </a:t>
            </a:r>
            <a:r>
              <a:rPr lang="en-GB" dirty="0" err="1"/>
              <a:t>privilèges</a:t>
            </a:r>
            <a:r>
              <a:rPr lang="en-GB" dirty="0"/>
              <a:t> </a:t>
            </a:r>
            <a:r>
              <a:rPr lang="en-GB" dirty="0" err="1"/>
              <a:t>associés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Résultat</a:t>
            </a:r>
            <a:r>
              <a:rPr lang="en-GB" b="1" dirty="0"/>
              <a:t> </a:t>
            </a:r>
            <a:r>
              <a:rPr lang="en-GB" b="1" dirty="0" err="1"/>
              <a:t>attendu</a:t>
            </a:r>
            <a:r>
              <a:rPr lang="en-GB" dirty="0"/>
              <a:t> :</a:t>
            </a:r>
          </a:p>
          <a:p>
            <a:r>
              <a:rPr lang="en-GB" dirty="0" err="1"/>
              <a:t>Affichage</a:t>
            </a:r>
            <a:r>
              <a:rPr lang="en-GB" dirty="0"/>
              <a:t> des bases </a:t>
            </a:r>
            <a:r>
              <a:rPr lang="en-GB" dirty="0" err="1"/>
              <a:t>accessibles</a:t>
            </a:r>
            <a:r>
              <a:rPr lang="en-GB" dirty="0"/>
              <a:t> via le </a:t>
            </a:r>
            <a:r>
              <a:rPr lang="en-GB" dirty="0" err="1"/>
              <a:t>rôle</a:t>
            </a:r>
            <a:r>
              <a:rPr lang="en-GB" dirty="0"/>
              <a:t> </a:t>
            </a:r>
            <a:r>
              <a:rPr lang="en-GB" dirty="0" err="1"/>
              <a:t>testé</a:t>
            </a:r>
            <a:r>
              <a:rPr lang="en-GB" dirty="0"/>
              <a:t> (admin, </a:t>
            </a:r>
            <a:r>
              <a:rPr lang="en-GB" dirty="0" err="1"/>
              <a:t>healthcare_db</a:t>
            </a:r>
            <a:r>
              <a:rPr lang="en-GB" dirty="0"/>
              <a:t>, local)</a:t>
            </a:r>
          </a:p>
          <a:p>
            <a:r>
              <a:rPr lang="en-GB" dirty="0"/>
              <a:t>Confirmation que les </a:t>
            </a:r>
            <a:r>
              <a:rPr lang="en-GB" dirty="0" err="1"/>
              <a:t>rôles</a:t>
            </a:r>
            <a:r>
              <a:rPr lang="en-GB" dirty="0"/>
              <a:t> et permissions </a:t>
            </a:r>
            <a:r>
              <a:rPr lang="en-GB" dirty="0" err="1"/>
              <a:t>définis</a:t>
            </a:r>
            <a:r>
              <a:rPr lang="en-GB" dirty="0"/>
              <a:t> dans </a:t>
            </a:r>
            <a:r>
              <a:rPr lang="en-GB" dirty="0" err="1"/>
              <a:t>mongo_init.js</a:t>
            </a:r>
            <a:r>
              <a:rPr lang="en-GB" dirty="0"/>
              <a:t> 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fonctionnels</a:t>
            </a:r>
            <a:endParaRPr lang="en-GB" dirty="0"/>
          </a:p>
          <a:p>
            <a:r>
              <a:rPr lang="en-GB" dirty="0"/>
              <a:t>Diagnostic </a:t>
            </a:r>
            <a:r>
              <a:rPr lang="en-GB" dirty="0" err="1"/>
              <a:t>rapide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rôle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mal </a:t>
            </a:r>
            <a:r>
              <a:rPr lang="en-GB" dirty="0" err="1"/>
              <a:t>configuré</a:t>
            </a:r>
            <a:r>
              <a:rPr lang="en-GB" dirty="0"/>
              <a:t> (</a:t>
            </a:r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d'authentification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droits </a:t>
            </a:r>
            <a:r>
              <a:rPr lang="en-GB" dirty="0" err="1"/>
              <a:t>insuffisants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c’est</a:t>
            </a:r>
            <a:r>
              <a:rPr lang="en-GB" b="1" dirty="0"/>
              <a:t> important</a:t>
            </a:r>
            <a:r>
              <a:rPr lang="en-GB" dirty="0"/>
              <a:t> :</a:t>
            </a:r>
          </a:p>
          <a:p>
            <a:r>
              <a:rPr lang="en-GB" dirty="0" err="1"/>
              <a:t>Valide</a:t>
            </a:r>
            <a:r>
              <a:rPr lang="en-GB" dirty="0"/>
              <a:t> la </a:t>
            </a:r>
            <a:r>
              <a:rPr lang="en-GB" dirty="0" err="1"/>
              <a:t>robustesse</a:t>
            </a:r>
            <a:r>
              <a:rPr lang="en-GB" dirty="0"/>
              <a:t> de la </a:t>
            </a:r>
            <a:r>
              <a:rPr lang="en-GB" dirty="0" err="1"/>
              <a:t>sécurité</a:t>
            </a:r>
            <a:r>
              <a:rPr lang="en-GB" dirty="0"/>
              <a:t> mise </a:t>
            </a:r>
            <a:r>
              <a:rPr lang="en-GB" dirty="0" err="1"/>
              <a:t>en</a:t>
            </a:r>
            <a:r>
              <a:rPr lang="en-GB" dirty="0"/>
              <a:t> place</a:t>
            </a:r>
          </a:p>
          <a:p>
            <a:r>
              <a:rPr lang="en-GB" dirty="0" err="1"/>
              <a:t>Garantit</a:t>
            </a:r>
            <a:r>
              <a:rPr lang="en-GB" dirty="0"/>
              <a:t> </a:t>
            </a:r>
            <a:r>
              <a:rPr lang="en-GB" dirty="0" err="1"/>
              <a:t>l’autonomie</a:t>
            </a:r>
            <a:r>
              <a:rPr lang="en-GB" dirty="0"/>
              <a:t> des </a:t>
            </a:r>
            <a:r>
              <a:rPr lang="en-GB" dirty="0" err="1"/>
              <a:t>différents</a:t>
            </a:r>
            <a:r>
              <a:rPr lang="en-GB" dirty="0"/>
              <a:t> </a:t>
            </a:r>
            <a:r>
              <a:rPr lang="en-GB" dirty="0" err="1"/>
              <a:t>profils</a:t>
            </a:r>
            <a:r>
              <a:rPr lang="en-GB" dirty="0"/>
              <a:t> </a:t>
            </a:r>
            <a:r>
              <a:rPr lang="en-GB" dirty="0" err="1"/>
              <a:t>utilisateurs</a:t>
            </a:r>
            <a:endParaRPr lang="en-GB" dirty="0"/>
          </a:p>
          <a:p>
            <a:r>
              <a:rPr lang="en-GB" dirty="0" err="1"/>
              <a:t>Représente</a:t>
            </a:r>
            <a:r>
              <a:rPr lang="en-GB" dirty="0"/>
              <a:t> un point </a:t>
            </a:r>
            <a:r>
              <a:rPr lang="en-GB" dirty="0" err="1"/>
              <a:t>clé</a:t>
            </a:r>
            <a:r>
              <a:rPr lang="en-GB" dirty="0"/>
              <a:t> </a:t>
            </a:r>
            <a:r>
              <a:rPr lang="en-GB" dirty="0" err="1"/>
              <a:t>avant</a:t>
            </a:r>
            <a:r>
              <a:rPr lang="en-GB" dirty="0"/>
              <a:t> </a:t>
            </a:r>
            <a:r>
              <a:rPr lang="en-GB" dirty="0" err="1"/>
              <a:t>d’ouvrir</a:t>
            </a:r>
            <a:r>
              <a:rPr lang="en-GB" dirty="0"/>
              <a:t> la base à </a:t>
            </a:r>
            <a:r>
              <a:rPr lang="en-GB" dirty="0" err="1"/>
              <a:t>d’autres</a:t>
            </a:r>
            <a:r>
              <a:rPr lang="en-GB" dirty="0"/>
              <a:t> services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utilisateurs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13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5065-6FB3-B69C-8DF9-5CDCC5D9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F22-1C78-9EB0-2973-92939A80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258458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Accès</a:t>
            </a:r>
            <a:r>
              <a:rPr lang="en-GB" dirty="0"/>
              <a:t> terminal MongoDB &amp; Docker : </a:t>
            </a:r>
            <a:r>
              <a:rPr lang="en-GB" dirty="0" err="1"/>
              <a:t>Commandes</a:t>
            </a:r>
            <a:r>
              <a:rPr lang="en-GB" dirty="0"/>
              <a:t> </a:t>
            </a:r>
            <a:r>
              <a:rPr lang="en-GB" dirty="0" err="1"/>
              <a:t>essentielles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F5D9-BE27-76A9-3614-B58239DD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1631211"/>
            <a:ext cx="5937755" cy="80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Pendant le </a:t>
            </a:r>
            <a:r>
              <a:rPr lang="en-GB" sz="1500" dirty="0" err="1"/>
              <a:t>projet</a:t>
            </a:r>
            <a:r>
              <a:rPr lang="en-GB" sz="1500" dirty="0"/>
              <a:t>, </a:t>
            </a:r>
            <a:r>
              <a:rPr lang="en-GB" sz="1500" dirty="0" err="1"/>
              <a:t>plusieurs</a:t>
            </a:r>
            <a:r>
              <a:rPr lang="en-GB" sz="1500" dirty="0"/>
              <a:t> étapes </a:t>
            </a:r>
            <a:r>
              <a:rPr lang="en-GB" sz="1500" dirty="0" err="1"/>
              <a:t>nécessitent</a:t>
            </a:r>
            <a:r>
              <a:rPr lang="en-GB" sz="1500" dirty="0"/>
              <a:t> </a:t>
            </a:r>
            <a:r>
              <a:rPr lang="en-GB" sz="1500" dirty="0" err="1"/>
              <a:t>une</a:t>
            </a:r>
            <a:r>
              <a:rPr lang="en-GB" sz="1500" dirty="0"/>
              <a:t> connexion </a:t>
            </a:r>
            <a:r>
              <a:rPr lang="en-GB" sz="1500" dirty="0" err="1"/>
              <a:t>directe</a:t>
            </a:r>
            <a:r>
              <a:rPr lang="en-GB" sz="1500" dirty="0"/>
              <a:t> au </a:t>
            </a:r>
            <a:r>
              <a:rPr lang="en-GB" sz="1500" dirty="0" err="1"/>
              <a:t>conteneur</a:t>
            </a:r>
            <a:r>
              <a:rPr lang="en-GB" sz="1500" dirty="0"/>
              <a:t> </a:t>
            </a:r>
            <a:r>
              <a:rPr lang="en-GB" sz="1500" b="1" dirty="0"/>
              <a:t>MongoDB</a:t>
            </a:r>
            <a:r>
              <a:rPr lang="en-GB" sz="1500" dirty="0"/>
              <a:t>, que </a:t>
            </a:r>
            <a:r>
              <a:rPr lang="en-GB" sz="1500" dirty="0" err="1"/>
              <a:t>ce</a:t>
            </a:r>
            <a:r>
              <a:rPr lang="en-GB" sz="1500" dirty="0"/>
              <a:t> </a:t>
            </a:r>
            <a:r>
              <a:rPr lang="en-GB" sz="1500" dirty="0" err="1"/>
              <a:t>soit</a:t>
            </a:r>
            <a:r>
              <a:rPr lang="en-GB" sz="1500" dirty="0"/>
              <a:t> pour </a:t>
            </a:r>
            <a:r>
              <a:rPr lang="en-GB" sz="1500" dirty="0" err="1"/>
              <a:t>vérifier</a:t>
            </a:r>
            <a:r>
              <a:rPr lang="en-GB" sz="1500" dirty="0"/>
              <a:t> les bases, </a:t>
            </a:r>
            <a:r>
              <a:rPr lang="en-GB" sz="1500" dirty="0" err="1"/>
              <a:t>manipuler</a:t>
            </a:r>
            <a:r>
              <a:rPr lang="en-GB" sz="1500" dirty="0"/>
              <a:t> des collections, </a:t>
            </a:r>
            <a:r>
              <a:rPr lang="en-GB" sz="1500" dirty="0" err="1"/>
              <a:t>ou</a:t>
            </a:r>
            <a:r>
              <a:rPr lang="en-GB" sz="1500" dirty="0"/>
              <a:t> tester les </a:t>
            </a:r>
            <a:r>
              <a:rPr lang="en-GB" sz="1500" dirty="0" err="1"/>
              <a:t>rôles</a:t>
            </a:r>
            <a:r>
              <a:rPr lang="en-GB" sz="1500" dirty="0"/>
              <a:t> </a:t>
            </a:r>
            <a:r>
              <a:rPr lang="en-GB" sz="1500" dirty="0" err="1"/>
              <a:t>utilisateurs</a:t>
            </a:r>
            <a:r>
              <a:rPr lang="en-GB" sz="1500" dirty="0"/>
              <a:t>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B01B2-7269-3BB3-4FEA-8345346E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2616681"/>
            <a:ext cx="5334000" cy="2451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C250A-A978-842B-49EA-34C64C4F343C}"/>
              </a:ext>
            </a:extLst>
          </p:cNvPr>
          <p:cNvSpPr txBox="1">
            <a:spLocks/>
          </p:cNvSpPr>
          <p:nvPr/>
        </p:nvSpPr>
        <p:spPr>
          <a:xfrm>
            <a:off x="1712390" y="5251814"/>
            <a:ext cx="5937755" cy="1188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c’est</a:t>
            </a:r>
            <a:r>
              <a:rPr lang="en-GB" b="1" dirty="0"/>
              <a:t> important</a:t>
            </a:r>
            <a:r>
              <a:rPr lang="en-GB" dirty="0"/>
              <a:t> :</a:t>
            </a:r>
          </a:p>
          <a:p>
            <a:r>
              <a:rPr lang="en-GB" dirty="0" err="1"/>
              <a:t>Permet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 </a:t>
            </a:r>
            <a:r>
              <a:rPr lang="en-GB" b="1" dirty="0" err="1"/>
              <a:t>vérification</a:t>
            </a:r>
            <a:r>
              <a:rPr lang="en-GB" b="1" dirty="0"/>
              <a:t> </a:t>
            </a:r>
            <a:r>
              <a:rPr lang="en-GB" b="1" dirty="0" err="1"/>
              <a:t>manuelle</a:t>
            </a:r>
            <a:r>
              <a:rPr lang="en-GB" b="1" dirty="0"/>
              <a:t> </a:t>
            </a:r>
            <a:r>
              <a:rPr lang="en-GB" b="1" dirty="0" err="1"/>
              <a:t>rapide</a:t>
            </a:r>
            <a:endParaRPr lang="en-GB" dirty="0"/>
          </a:p>
          <a:p>
            <a:r>
              <a:rPr lang="en-GB" dirty="0"/>
              <a:t>Aide à </a:t>
            </a:r>
            <a:r>
              <a:rPr lang="en-GB" b="1" dirty="0" err="1"/>
              <a:t>déboguer</a:t>
            </a:r>
            <a:r>
              <a:rPr lang="en-GB" dirty="0"/>
              <a:t> les </a:t>
            </a:r>
            <a:r>
              <a:rPr lang="en-GB" dirty="0" err="1"/>
              <a:t>erreurs</a:t>
            </a:r>
            <a:r>
              <a:rPr lang="en-GB" dirty="0"/>
              <a:t> de permission </a:t>
            </a:r>
            <a:r>
              <a:rPr lang="en-GB" dirty="0" err="1"/>
              <a:t>ou</a:t>
            </a:r>
            <a:r>
              <a:rPr lang="en-GB" dirty="0"/>
              <a:t> de données</a:t>
            </a:r>
          </a:p>
          <a:p>
            <a:r>
              <a:rPr lang="en-GB" dirty="0" err="1"/>
              <a:t>Essentiel</a:t>
            </a:r>
            <a:r>
              <a:rPr lang="en-GB" dirty="0"/>
              <a:t> dans les </a:t>
            </a:r>
            <a:r>
              <a:rPr lang="en-GB" dirty="0" err="1"/>
              <a:t>environnements</a:t>
            </a:r>
            <a:r>
              <a:rPr lang="en-GB" dirty="0"/>
              <a:t> </a:t>
            </a:r>
            <a:r>
              <a:rPr lang="en-GB" b="1" dirty="0" err="1"/>
              <a:t>Dockerisés</a:t>
            </a:r>
            <a:r>
              <a:rPr lang="en-GB" dirty="0"/>
              <a:t> pour </a:t>
            </a:r>
            <a:r>
              <a:rPr lang="en-GB" dirty="0" err="1"/>
              <a:t>garder</a:t>
            </a:r>
            <a:r>
              <a:rPr lang="en-GB" dirty="0"/>
              <a:t> le </a:t>
            </a:r>
            <a:r>
              <a:rPr lang="en-GB" dirty="0" err="1"/>
              <a:t>contrôle</a:t>
            </a:r>
            <a:r>
              <a:rPr lang="en-GB" dirty="0"/>
              <a:t> interne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33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2B93-C34A-A9AE-70AB-920D2665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E7A9-BD10-5396-0827-A6FC7E37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096456"/>
            <a:ext cx="5937755" cy="1188720"/>
          </a:xfrm>
        </p:spPr>
        <p:txBody>
          <a:bodyPr>
            <a:normAutofit/>
          </a:bodyPr>
          <a:lstStyle/>
          <a:p>
            <a:r>
              <a:rPr lang="fr-FR" dirty="0"/>
              <a:t>Prévention des doublons &amp; clés uniques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A38E-7A4E-8EC1-F5CE-09DFBE47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752645"/>
            <a:ext cx="5937755" cy="40277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1700" b="1" dirty="0" err="1"/>
              <a:t>Problématique</a:t>
            </a:r>
            <a:r>
              <a:rPr lang="en-GB" sz="1700" dirty="0"/>
              <a:t> :</a:t>
            </a:r>
            <a:br>
              <a:rPr lang="en-GB" sz="1700" dirty="0"/>
            </a:br>
            <a:r>
              <a:rPr lang="en-GB" sz="1700" dirty="0"/>
              <a:t>Lors </a:t>
            </a:r>
            <a:r>
              <a:rPr lang="en-GB" sz="1700" dirty="0" err="1"/>
              <a:t>d’une</a:t>
            </a:r>
            <a:r>
              <a:rPr lang="en-GB" sz="1700" dirty="0"/>
              <a:t> migration de données </a:t>
            </a:r>
            <a:r>
              <a:rPr lang="en-GB" sz="1700" dirty="0" err="1"/>
              <a:t>volumineuses</a:t>
            </a:r>
            <a:r>
              <a:rPr lang="en-GB" sz="1700" dirty="0"/>
              <a:t>, le </a:t>
            </a:r>
            <a:r>
              <a:rPr lang="en-GB" sz="1700" b="1" dirty="0" err="1"/>
              <a:t>risque</a:t>
            </a:r>
            <a:r>
              <a:rPr lang="en-GB" sz="1700" b="1" dirty="0"/>
              <a:t> de </a:t>
            </a:r>
            <a:r>
              <a:rPr lang="en-GB" sz="1700" b="1" dirty="0" err="1"/>
              <a:t>doublons</a:t>
            </a:r>
            <a:r>
              <a:rPr lang="en-GB" sz="1700" dirty="0"/>
              <a:t> </a:t>
            </a:r>
            <a:r>
              <a:rPr lang="en-GB" sz="1700" dirty="0" err="1"/>
              <a:t>est</a:t>
            </a:r>
            <a:r>
              <a:rPr lang="en-GB" sz="1700" dirty="0"/>
              <a:t> </a:t>
            </a:r>
            <a:r>
              <a:rPr lang="en-GB" sz="1700" dirty="0" err="1"/>
              <a:t>élevé</a:t>
            </a:r>
            <a:r>
              <a:rPr lang="en-GB" sz="1700" dirty="0"/>
              <a:t> </a:t>
            </a:r>
            <a:r>
              <a:rPr lang="en-GB" sz="1700" dirty="0" err="1"/>
              <a:t>si</a:t>
            </a:r>
            <a:r>
              <a:rPr lang="en-GB" sz="1700" dirty="0"/>
              <a:t> </a:t>
            </a:r>
            <a:r>
              <a:rPr lang="en-GB" sz="1700" dirty="0" err="1"/>
              <a:t>l’on</a:t>
            </a:r>
            <a:r>
              <a:rPr lang="en-GB" sz="1700" dirty="0"/>
              <a:t> relance </a:t>
            </a:r>
            <a:r>
              <a:rPr lang="en-GB" sz="1700" dirty="0" err="1"/>
              <a:t>plusieurs</a:t>
            </a:r>
            <a:r>
              <a:rPr lang="en-GB" sz="1700" dirty="0"/>
              <a:t> </a:t>
            </a:r>
            <a:r>
              <a:rPr lang="en-GB" sz="1700" dirty="0" err="1"/>
              <a:t>fois</a:t>
            </a:r>
            <a:r>
              <a:rPr lang="en-GB" sz="1700" dirty="0"/>
              <a:t> le processus </a:t>
            </a:r>
            <a:r>
              <a:rPr lang="en-GB" sz="1700" dirty="0" err="1"/>
              <a:t>ou</a:t>
            </a:r>
            <a:r>
              <a:rPr lang="en-GB" sz="1700" dirty="0"/>
              <a:t> </a:t>
            </a:r>
            <a:r>
              <a:rPr lang="en-GB" sz="1700" dirty="0" err="1"/>
              <a:t>si</a:t>
            </a:r>
            <a:r>
              <a:rPr lang="en-GB" sz="1700" dirty="0"/>
              <a:t> les </a:t>
            </a:r>
            <a:r>
              <a:rPr lang="en-GB" sz="1700" dirty="0" err="1"/>
              <a:t>fichiers</a:t>
            </a:r>
            <a:r>
              <a:rPr lang="en-GB" sz="1700" dirty="0"/>
              <a:t> sources </a:t>
            </a:r>
            <a:r>
              <a:rPr lang="en-GB" sz="1700" dirty="0" err="1"/>
              <a:t>sont</a:t>
            </a:r>
            <a:r>
              <a:rPr lang="en-GB" sz="1700" dirty="0"/>
              <a:t> mal </a:t>
            </a:r>
            <a:r>
              <a:rPr lang="en-GB" sz="1700" dirty="0" err="1"/>
              <a:t>nettoyés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b="1" dirty="0" err="1"/>
              <a:t>Stratégie</a:t>
            </a:r>
            <a:r>
              <a:rPr lang="en-GB" sz="1700" b="1" dirty="0"/>
              <a:t> mise </a:t>
            </a:r>
            <a:r>
              <a:rPr lang="en-GB" sz="1700" b="1" dirty="0" err="1"/>
              <a:t>en</a:t>
            </a:r>
            <a:r>
              <a:rPr lang="en-GB" sz="1700" b="1" dirty="0"/>
              <a:t> place dans </a:t>
            </a:r>
            <a:r>
              <a:rPr lang="en-GB" sz="1700" b="1" dirty="0" err="1"/>
              <a:t>ce</a:t>
            </a:r>
            <a:r>
              <a:rPr lang="en-GB" sz="1700" b="1" dirty="0"/>
              <a:t> </a:t>
            </a:r>
            <a:r>
              <a:rPr lang="en-GB" sz="1700" b="1" dirty="0" err="1"/>
              <a:t>projet</a:t>
            </a:r>
            <a:r>
              <a:rPr lang="en-GB" sz="1700" dirty="0"/>
              <a:t> :</a:t>
            </a:r>
          </a:p>
          <a:p>
            <a:r>
              <a:rPr lang="en-GB" sz="1700" b="1" dirty="0" err="1"/>
              <a:t>Nettoyage</a:t>
            </a:r>
            <a:r>
              <a:rPr lang="en-GB" sz="1700" b="1" dirty="0"/>
              <a:t> </a:t>
            </a:r>
            <a:r>
              <a:rPr lang="en-GB" sz="1700" b="1" dirty="0" err="1"/>
              <a:t>préliminaire</a:t>
            </a:r>
            <a:r>
              <a:rPr lang="en-GB" sz="1700" b="1" dirty="0"/>
              <a:t> dans </a:t>
            </a:r>
            <a:r>
              <a:rPr lang="en-GB" sz="1700" b="1" dirty="0" err="1"/>
              <a:t>cleaning.py</a:t>
            </a:r>
            <a:r>
              <a:rPr lang="en-GB" sz="1700" dirty="0"/>
              <a:t> :</a:t>
            </a:r>
          </a:p>
          <a:p>
            <a:pPr lvl="1"/>
            <a:r>
              <a:rPr lang="en-GB" sz="1700" dirty="0"/>
              <a:t>Suppression des </a:t>
            </a:r>
            <a:r>
              <a:rPr lang="en-GB" sz="1700" dirty="0" err="1"/>
              <a:t>lignes</a:t>
            </a:r>
            <a:r>
              <a:rPr lang="en-GB" sz="1700" dirty="0"/>
              <a:t> </a:t>
            </a:r>
            <a:r>
              <a:rPr lang="en-GB" sz="1700" dirty="0" err="1"/>
              <a:t>dupliquées</a:t>
            </a:r>
            <a:r>
              <a:rPr lang="en-GB" sz="1700" dirty="0"/>
              <a:t> avec </a:t>
            </a:r>
            <a:r>
              <a:rPr lang="en-GB" sz="1700" dirty="0" err="1"/>
              <a:t>drop_duplicates</a:t>
            </a:r>
            <a:r>
              <a:rPr lang="en-GB" sz="1700" dirty="0"/>
              <a:t>()</a:t>
            </a:r>
          </a:p>
          <a:p>
            <a:pPr lvl="1"/>
            <a:r>
              <a:rPr lang="en-GB" sz="1700" dirty="0" err="1"/>
              <a:t>Élimination</a:t>
            </a:r>
            <a:r>
              <a:rPr lang="en-GB" sz="1700" dirty="0"/>
              <a:t> des </a:t>
            </a:r>
            <a:r>
              <a:rPr lang="en-GB" sz="1700" dirty="0" err="1"/>
              <a:t>lignes</a:t>
            </a:r>
            <a:r>
              <a:rPr lang="en-GB" sz="1700" dirty="0"/>
              <a:t> avec </a:t>
            </a:r>
            <a:r>
              <a:rPr lang="en-GB" sz="1700" dirty="0" err="1"/>
              <a:t>valeurs</a:t>
            </a:r>
            <a:r>
              <a:rPr lang="en-GB" sz="1700" dirty="0"/>
              <a:t> </a:t>
            </a:r>
            <a:r>
              <a:rPr lang="en-GB" sz="1700" dirty="0" err="1"/>
              <a:t>nulles</a:t>
            </a:r>
            <a:r>
              <a:rPr lang="en-GB" sz="1700" dirty="0"/>
              <a:t> sur des champs critiques</a:t>
            </a:r>
          </a:p>
          <a:p>
            <a:pPr lvl="1"/>
            <a:r>
              <a:rPr lang="en-GB" sz="1700" dirty="0" err="1"/>
              <a:t>Fichier</a:t>
            </a:r>
            <a:r>
              <a:rPr lang="en-GB" sz="1700" dirty="0"/>
              <a:t> final </a:t>
            </a:r>
            <a:r>
              <a:rPr lang="en-GB" sz="1700" dirty="0" err="1"/>
              <a:t>réduit</a:t>
            </a:r>
            <a:r>
              <a:rPr lang="en-GB" sz="1700" dirty="0"/>
              <a:t> de ~55 000 à </a:t>
            </a:r>
            <a:r>
              <a:rPr lang="en-GB" sz="1700" b="1" dirty="0"/>
              <a:t>50 000 </a:t>
            </a:r>
            <a:r>
              <a:rPr lang="en-GB" sz="1700" b="1" dirty="0" err="1"/>
              <a:t>lignes</a:t>
            </a:r>
            <a:r>
              <a:rPr lang="en-GB" sz="1700" b="1" dirty="0"/>
              <a:t> </a:t>
            </a:r>
            <a:r>
              <a:rPr lang="en-GB" sz="1700" b="1" dirty="0" err="1"/>
              <a:t>uniques</a:t>
            </a:r>
            <a:endParaRPr lang="en-GB" sz="1700" dirty="0"/>
          </a:p>
          <a:p>
            <a:r>
              <a:rPr lang="en-GB" sz="1700" b="1" dirty="0" err="1"/>
              <a:t>Création</a:t>
            </a:r>
            <a:r>
              <a:rPr lang="en-GB" sz="1700" b="1" dirty="0"/>
              <a:t> d’un index unique dans MongoDB</a:t>
            </a:r>
            <a:r>
              <a:rPr lang="en-GB" sz="1700" dirty="0"/>
              <a:t> :</a:t>
            </a:r>
          </a:p>
          <a:p>
            <a:pPr lvl="1"/>
            <a:r>
              <a:rPr lang="en-GB" sz="1700" dirty="0" err="1"/>
              <a:t>L’attribut</a:t>
            </a:r>
            <a:r>
              <a:rPr lang="en-GB" sz="1700" dirty="0"/>
              <a:t> </a:t>
            </a:r>
            <a:r>
              <a:rPr lang="en-GB" sz="1700" dirty="0" err="1"/>
              <a:t>patient_key</a:t>
            </a:r>
            <a:r>
              <a:rPr lang="en-GB" sz="1700" dirty="0"/>
              <a:t> a </a:t>
            </a:r>
            <a:r>
              <a:rPr lang="en-GB" sz="1700" dirty="0" err="1"/>
              <a:t>été</a:t>
            </a:r>
            <a:r>
              <a:rPr lang="en-GB" sz="1700" dirty="0"/>
              <a:t> </a:t>
            </a:r>
            <a:r>
              <a:rPr lang="en-GB" sz="1700" dirty="0" err="1"/>
              <a:t>identifié</a:t>
            </a:r>
            <a:r>
              <a:rPr lang="en-GB" sz="1700" dirty="0"/>
              <a:t> </a:t>
            </a:r>
            <a:r>
              <a:rPr lang="en-GB" sz="1700" dirty="0" err="1"/>
              <a:t>comme</a:t>
            </a:r>
            <a:r>
              <a:rPr lang="en-GB" sz="1700" dirty="0"/>
              <a:t> </a:t>
            </a:r>
            <a:r>
              <a:rPr lang="en-GB" sz="1700" b="1" dirty="0" err="1"/>
              <a:t>clé</a:t>
            </a:r>
            <a:r>
              <a:rPr lang="en-GB" sz="1700" b="1" dirty="0"/>
              <a:t> </a:t>
            </a:r>
            <a:r>
              <a:rPr lang="en-GB" sz="1700" b="1" dirty="0" err="1"/>
              <a:t>primaire</a:t>
            </a:r>
            <a:endParaRPr lang="en-GB" sz="1700" dirty="0"/>
          </a:p>
          <a:p>
            <a:pPr lvl="1"/>
            <a:r>
              <a:rPr lang="en-GB" sz="1700" dirty="0"/>
              <a:t>Utilisation d’un index unique dans la collection Mongo pour </a:t>
            </a:r>
            <a:r>
              <a:rPr lang="en-GB" sz="1700" dirty="0" err="1"/>
              <a:t>garantir</a:t>
            </a:r>
            <a:r>
              <a:rPr lang="en-GB" sz="1700" dirty="0"/>
              <a:t> </a:t>
            </a:r>
            <a:r>
              <a:rPr lang="en-GB" sz="1700" dirty="0" err="1"/>
              <a:t>l’unicité</a:t>
            </a:r>
            <a:r>
              <a:rPr lang="en-GB" sz="1700" dirty="0"/>
              <a:t> :</a:t>
            </a:r>
          </a:p>
          <a:p>
            <a:pPr lvl="1"/>
            <a:r>
              <a:rPr lang="en-GB" sz="1700" dirty="0"/>
              <a:t>Cela </a:t>
            </a:r>
            <a:r>
              <a:rPr lang="en-GB" sz="1700" dirty="0" err="1"/>
              <a:t>empêche</a:t>
            </a:r>
            <a:r>
              <a:rPr lang="en-GB" sz="1700" dirty="0"/>
              <a:t> toute insertion </a:t>
            </a:r>
            <a:r>
              <a:rPr lang="en-GB" sz="1700" dirty="0" err="1"/>
              <a:t>en</a:t>
            </a:r>
            <a:r>
              <a:rPr lang="en-GB" sz="1700" dirty="0"/>
              <a:t> double </a:t>
            </a:r>
            <a:r>
              <a:rPr lang="en-GB" sz="1700" dirty="0" err="1"/>
              <a:t>même</a:t>
            </a:r>
            <a:r>
              <a:rPr lang="en-GB" sz="1700" dirty="0"/>
              <a:t> </a:t>
            </a:r>
            <a:r>
              <a:rPr lang="en-GB" sz="1700" dirty="0" err="1"/>
              <a:t>en</a:t>
            </a:r>
            <a:r>
              <a:rPr lang="en-GB" sz="1700" dirty="0"/>
              <a:t> </a:t>
            </a:r>
            <a:r>
              <a:rPr lang="en-GB" sz="1700" dirty="0" err="1"/>
              <a:t>cas</a:t>
            </a:r>
            <a:r>
              <a:rPr lang="en-GB" sz="1700" dirty="0"/>
              <a:t> de relance</a:t>
            </a:r>
          </a:p>
          <a:p>
            <a:r>
              <a:rPr lang="en-GB" sz="1700" b="1" dirty="0"/>
              <a:t>Validation post-migration</a:t>
            </a:r>
            <a:r>
              <a:rPr lang="en-GB" sz="1700" dirty="0"/>
              <a:t> :</a:t>
            </a:r>
          </a:p>
          <a:p>
            <a:pPr lvl="1"/>
            <a:r>
              <a:rPr lang="en-GB" sz="1700" dirty="0" err="1"/>
              <a:t>Vérification</a:t>
            </a:r>
            <a:r>
              <a:rPr lang="en-GB" sz="1700" dirty="0"/>
              <a:t> par </a:t>
            </a:r>
            <a:r>
              <a:rPr lang="en-GB" sz="1700" dirty="0" err="1"/>
              <a:t>requêtes</a:t>
            </a:r>
            <a:r>
              <a:rPr lang="en-GB" sz="1700" dirty="0"/>
              <a:t> </a:t>
            </a:r>
            <a:r>
              <a:rPr lang="en-GB" sz="1700" dirty="0" err="1"/>
              <a:t>manuelles</a:t>
            </a:r>
            <a:r>
              <a:rPr lang="en-GB" sz="1700" dirty="0"/>
              <a:t> dans </a:t>
            </a:r>
            <a:r>
              <a:rPr lang="en-GB" sz="1700" dirty="0" err="1"/>
              <a:t>mongosh</a:t>
            </a:r>
            <a:endParaRPr lang="en-GB" sz="1700" dirty="0"/>
          </a:p>
          <a:p>
            <a:pPr lvl="1"/>
            <a:r>
              <a:rPr lang="en-GB" sz="1700" dirty="0"/>
              <a:t>Log de migration </a:t>
            </a:r>
            <a:r>
              <a:rPr lang="en-GB" sz="1700" dirty="0" err="1"/>
              <a:t>analysé</a:t>
            </a:r>
            <a:r>
              <a:rPr lang="en-GB" sz="1700" dirty="0"/>
              <a:t> (</a:t>
            </a:r>
            <a:r>
              <a:rPr lang="en-GB" sz="1700" dirty="0" err="1"/>
              <a:t>migration.log</a:t>
            </a:r>
            <a:r>
              <a:rPr lang="en-GB" sz="1700" dirty="0"/>
              <a:t>) pour </a:t>
            </a:r>
            <a:r>
              <a:rPr lang="en-GB" sz="1700" dirty="0" err="1"/>
              <a:t>détecter</a:t>
            </a:r>
            <a:r>
              <a:rPr lang="en-GB" sz="1700" dirty="0"/>
              <a:t> </a:t>
            </a:r>
            <a:r>
              <a:rPr lang="en-GB" sz="1700" dirty="0" err="1"/>
              <a:t>d’éventuelles</a:t>
            </a:r>
            <a:r>
              <a:rPr lang="en-GB" sz="1700" dirty="0"/>
              <a:t> </a:t>
            </a:r>
            <a:r>
              <a:rPr lang="en-GB" sz="1700" dirty="0" err="1"/>
              <a:t>erreurs</a:t>
            </a:r>
            <a:r>
              <a:rPr lang="en-GB" sz="1700" dirty="0"/>
              <a:t> </a:t>
            </a:r>
            <a:r>
              <a:rPr lang="en-GB" sz="1700" dirty="0" err="1"/>
              <a:t>d’insertion</a:t>
            </a:r>
            <a:endParaRPr lang="en-GB" sz="1700" dirty="0"/>
          </a:p>
          <a:p>
            <a:pPr marL="0" indent="0">
              <a:buNone/>
            </a:pPr>
            <a:r>
              <a:rPr lang="en-GB" sz="1700" b="1" dirty="0" err="1"/>
              <a:t>Résultat</a:t>
            </a:r>
            <a:r>
              <a:rPr lang="en-GB" sz="1700" dirty="0"/>
              <a:t> :</a:t>
            </a:r>
          </a:p>
          <a:p>
            <a:r>
              <a:rPr lang="en-GB" sz="1700" dirty="0" err="1"/>
              <a:t>Aucune</a:t>
            </a:r>
            <a:r>
              <a:rPr lang="en-GB" sz="1700" dirty="0"/>
              <a:t> duplication </a:t>
            </a:r>
            <a:r>
              <a:rPr lang="en-GB" sz="1700" dirty="0" err="1"/>
              <a:t>détectée</a:t>
            </a:r>
            <a:r>
              <a:rPr lang="en-GB" sz="1700" dirty="0"/>
              <a:t> après migration</a:t>
            </a:r>
          </a:p>
          <a:p>
            <a:r>
              <a:rPr lang="en-GB" sz="1700" dirty="0"/>
              <a:t>Processus </a:t>
            </a:r>
            <a:r>
              <a:rPr lang="en-GB" sz="1700" b="1" dirty="0"/>
              <a:t>idempotent</a:t>
            </a:r>
            <a:r>
              <a:rPr lang="en-GB" sz="1700" dirty="0"/>
              <a:t> : </a:t>
            </a:r>
            <a:r>
              <a:rPr lang="en-GB" sz="1700" dirty="0" err="1"/>
              <a:t>relancer</a:t>
            </a:r>
            <a:r>
              <a:rPr lang="en-GB" sz="1700" dirty="0"/>
              <a:t> le script ne </a:t>
            </a:r>
            <a:r>
              <a:rPr lang="en-GB" sz="1700" dirty="0" err="1"/>
              <a:t>crée</a:t>
            </a:r>
            <a:r>
              <a:rPr lang="en-GB" sz="1700" dirty="0"/>
              <a:t> pas de </a:t>
            </a:r>
            <a:r>
              <a:rPr lang="en-GB" sz="1700" dirty="0" err="1"/>
              <a:t>doublons</a:t>
            </a:r>
            <a:endParaRPr lang="en-GB" sz="17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5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BCC3-0D08-C778-AE59-96B82E6B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11A8-F7FC-885F-E0CE-5F68B0A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182057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Étapes à </a:t>
            </a:r>
            <a:r>
              <a:rPr lang="en-GB" dirty="0" err="1"/>
              <a:t>suivre</a:t>
            </a:r>
            <a:r>
              <a:rPr lang="en-GB" dirty="0"/>
              <a:t> pour lancer le </a:t>
            </a:r>
            <a:r>
              <a:rPr lang="en-GB" dirty="0" err="1"/>
              <a:t>projet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5C7A-0C65-CC09-26B6-3E216D03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1" y="1569184"/>
            <a:ext cx="5937755" cy="51766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 err="1"/>
              <a:t>Prérequis</a:t>
            </a:r>
            <a:r>
              <a:rPr lang="en-GB" dirty="0"/>
              <a:t> :</a:t>
            </a:r>
          </a:p>
          <a:p>
            <a:r>
              <a:rPr lang="en-GB" dirty="0" err="1"/>
              <a:t>Avoir</a:t>
            </a:r>
            <a:r>
              <a:rPr lang="en-GB" dirty="0"/>
              <a:t> </a:t>
            </a:r>
            <a:r>
              <a:rPr lang="en-GB" b="1" dirty="0"/>
              <a:t>Git</a:t>
            </a:r>
            <a:r>
              <a:rPr lang="en-GB" dirty="0"/>
              <a:t>, </a:t>
            </a:r>
            <a:r>
              <a:rPr lang="en-GB" b="1" dirty="0"/>
              <a:t>Docker</a:t>
            </a:r>
            <a:r>
              <a:rPr lang="en-GB" dirty="0"/>
              <a:t>, </a:t>
            </a:r>
            <a:r>
              <a:rPr lang="en-GB" b="1" dirty="0"/>
              <a:t>Docker Compose</a:t>
            </a:r>
            <a:r>
              <a:rPr lang="en-GB" dirty="0"/>
              <a:t> et </a:t>
            </a:r>
            <a:r>
              <a:rPr lang="en-GB" b="1" dirty="0"/>
              <a:t>Python 3.10+</a:t>
            </a:r>
            <a:r>
              <a:rPr lang="en-GB" dirty="0"/>
              <a:t> </a:t>
            </a:r>
            <a:r>
              <a:rPr lang="en-GB" dirty="0" err="1"/>
              <a:t>installés</a:t>
            </a:r>
            <a:endParaRPr lang="en-GB" dirty="0"/>
          </a:p>
          <a:p>
            <a:r>
              <a:rPr lang="en-GB" dirty="0"/>
              <a:t>Cloner le </a:t>
            </a:r>
            <a:r>
              <a:rPr lang="en-GB" dirty="0" err="1"/>
              <a:t>dépôt</a:t>
            </a:r>
            <a:r>
              <a:rPr lang="en-GB" dirty="0"/>
              <a:t> GitHub :</a:t>
            </a:r>
            <a:br>
              <a:rPr lang="en-GB" dirty="0"/>
            </a:br>
            <a:r>
              <a:rPr lang="en-GB" dirty="0"/>
              <a:t>git clone 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alexqtn</a:t>
            </a:r>
            <a:r>
              <a:rPr lang="en-GB" dirty="0"/>
              <a:t>/projet_5.git</a:t>
            </a:r>
          </a:p>
          <a:p>
            <a:pPr marL="0" indent="0">
              <a:buNone/>
            </a:pPr>
            <a:r>
              <a:rPr lang="en-GB" b="1" dirty="0"/>
              <a:t>Étapes à </a:t>
            </a:r>
            <a:r>
              <a:rPr lang="en-GB" b="1" dirty="0" err="1"/>
              <a:t>suivre</a:t>
            </a:r>
            <a:r>
              <a:rPr lang="en-GB" dirty="0"/>
              <a:t> :</a:t>
            </a:r>
          </a:p>
          <a:p>
            <a:r>
              <a:rPr lang="en-GB" b="1" dirty="0" err="1"/>
              <a:t>Configurer</a:t>
            </a:r>
            <a:r>
              <a:rPr lang="en-GB" b="1" dirty="0"/>
              <a:t> </a:t>
            </a:r>
            <a:r>
              <a:rPr lang="en-GB" b="1" dirty="0" err="1"/>
              <a:t>l’environnement</a:t>
            </a:r>
            <a:endParaRPr lang="en-GB" dirty="0"/>
          </a:p>
          <a:p>
            <a:pPr lvl="1"/>
            <a:r>
              <a:rPr lang="en-GB" dirty="0"/>
              <a:t>Placer le </a:t>
            </a:r>
            <a:r>
              <a:rPr lang="en-GB" dirty="0" err="1"/>
              <a:t>fichier</a:t>
            </a:r>
            <a:r>
              <a:rPr lang="en-GB" dirty="0"/>
              <a:t> .env à la </a:t>
            </a:r>
            <a:r>
              <a:rPr lang="en-GB" dirty="0" err="1"/>
              <a:t>racine</a:t>
            </a:r>
            <a:r>
              <a:rPr lang="en-GB" dirty="0"/>
              <a:t> (non </a:t>
            </a:r>
            <a:r>
              <a:rPr lang="en-GB" dirty="0" err="1"/>
              <a:t>inclus</a:t>
            </a:r>
            <a:r>
              <a:rPr lang="en-GB" dirty="0"/>
              <a:t> dans GitHub)</a:t>
            </a:r>
          </a:p>
          <a:p>
            <a:pPr lvl="1"/>
            <a:r>
              <a:rPr lang="en-GB" dirty="0" err="1"/>
              <a:t>Contient</a:t>
            </a:r>
            <a:r>
              <a:rPr lang="en-GB" dirty="0"/>
              <a:t> les URI de connexion pour les </a:t>
            </a:r>
            <a:r>
              <a:rPr lang="en-GB" dirty="0" err="1"/>
              <a:t>utilisateurs</a:t>
            </a:r>
            <a:r>
              <a:rPr lang="en-GB" dirty="0"/>
              <a:t> MongoDB</a:t>
            </a:r>
          </a:p>
          <a:p>
            <a:r>
              <a:rPr lang="en-GB" b="1" dirty="0"/>
              <a:t>Lancer </a:t>
            </a:r>
            <a:r>
              <a:rPr lang="en-GB" b="1" dirty="0" err="1"/>
              <a:t>l’architecture</a:t>
            </a:r>
            <a:r>
              <a:rPr lang="en-GB" b="1" dirty="0"/>
              <a:t> </a:t>
            </a:r>
            <a:r>
              <a:rPr lang="en-GB" b="1" dirty="0" err="1"/>
              <a:t>Dockerisée</a:t>
            </a:r>
            <a:endParaRPr lang="en-GB" dirty="0"/>
          </a:p>
          <a:p>
            <a:pPr lvl="1"/>
            <a:r>
              <a:rPr lang="en-GB" dirty="0" err="1"/>
              <a:t>Depuis</a:t>
            </a:r>
            <a:r>
              <a:rPr lang="en-GB" dirty="0"/>
              <a:t> la </a:t>
            </a:r>
            <a:r>
              <a:rPr lang="en-GB" dirty="0" err="1"/>
              <a:t>racine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:</a:t>
            </a:r>
            <a:br>
              <a:rPr lang="en-GB" dirty="0"/>
            </a:br>
            <a:r>
              <a:rPr lang="en-GB" dirty="0"/>
              <a:t>docker compose up -d</a:t>
            </a:r>
          </a:p>
          <a:p>
            <a:pPr lvl="1"/>
            <a:r>
              <a:rPr lang="en-GB" dirty="0"/>
              <a:t>Lance MongoDB avec les </a:t>
            </a:r>
            <a:r>
              <a:rPr lang="en-GB" dirty="0" err="1"/>
              <a:t>rôles</a:t>
            </a:r>
            <a:r>
              <a:rPr lang="en-GB" dirty="0"/>
              <a:t> </a:t>
            </a:r>
            <a:r>
              <a:rPr lang="en-GB" dirty="0" err="1"/>
              <a:t>définis</a:t>
            </a:r>
            <a:r>
              <a:rPr lang="en-GB" dirty="0"/>
              <a:t> via </a:t>
            </a:r>
            <a:r>
              <a:rPr lang="en-GB" dirty="0" err="1"/>
              <a:t>mongo_init.js</a:t>
            </a:r>
            <a:endParaRPr lang="en-GB" dirty="0"/>
          </a:p>
          <a:p>
            <a:r>
              <a:rPr lang="en-GB" b="1" dirty="0" err="1"/>
              <a:t>Nettoyer</a:t>
            </a:r>
            <a:r>
              <a:rPr lang="en-GB" b="1" dirty="0"/>
              <a:t> les données sources</a:t>
            </a:r>
            <a:endParaRPr lang="en-GB" dirty="0"/>
          </a:p>
          <a:p>
            <a:pPr lvl="1"/>
            <a:r>
              <a:rPr lang="en-GB" dirty="0"/>
              <a:t>Script de </a:t>
            </a:r>
            <a:r>
              <a:rPr lang="en-GB" dirty="0" err="1"/>
              <a:t>nettoyage</a:t>
            </a:r>
            <a:r>
              <a:rPr lang="en-GB" dirty="0"/>
              <a:t> (</a:t>
            </a:r>
            <a:r>
              <a:rPr lang="en-GB" dirty="0" err="1"/>
              <a:t>optionnel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déjà fait) :</a:t>
            </a:r>
            <a:br>
              <a:rPr lang="en-GB" dirty="0"/>
            </a:br>
            <a:r>
              <a:rPr lang="en-GB" dirty="0"/>
              <a:t>python3 scripts/</a:t>
            </a:r>
            <a:r>
              <a:rPr lang="en-GB" dirty="0" err="1"/>
              <a:t>cleaning.py</a:t>
            </a:r>
            <a:endParaRPr lang="en-GB" dirty="0"/>
          </a:p>
          <a:p>
            <a:pPr lvl="1"/>
            <a:r>
              <a:rPr lang="en-GB" dirty="0" err="1"/>
              <a:t>Produit</a:t>
            </a:r>
            <a:r>
              <a:rPr lang="en-GB" dirty="0"/>
              <a:t> un </a:t>
            </a:r>
            <a:r>
              <a:rPr lang="en-GB" dirty="0" err="1"/>
              <a:t>fichier</a:t>
            </a:r>
            <a:r>
              <a:rPr lang="en-GB" dirty="0"/>
              <a:t> </a:t>
            </a:r>
            <a:r>
              <a:rPr lang="en-GB" dirty="0" err="1"/>
              <a:t>cleaned_healthcare_dataset.csv</a:t>
            </a:r>
            <a:endParaRPr lang="en-GB" dirty="0"/>
          </a:p>
          <a:p>
            <a:r>
              <a:rPr lang="en-GB" b="1" dirty="0" err="1"/>
              <a:t>Migrer</a:t>
            </a:r>
            <a:r>
              <a:rPr lang="en-GB" b="1" dirty="0"/>
              <a:t> les données dans MongoDB</a:t>
            </a:r>
            <a:endParaRPr lang="en-GB" dirty="0"/>
          </a:p>
          <a:p>
            <a:pPr lvl="1"/>
            <a:r>
              <a:rPr lang="en-GB" dirty="0"/>
              <a:t>Script principal à </a:t>
            </a:r>
            <a:r>
              <a:rPr lang="en-GB" dirty="0" err="1"/>
              <a:t>exécuter</a:t>
            </a:r>
            <a:r>
              <a:rPr lang="en-GB" dirty="0"/>
              <a:t> :</a:t>
            </a:r>
            <a:br>
              <a:rPr lang="en-GB" dirty="0"/>
            </a:br>
            <a:r>
              <a:rPr lang="en-GB" dirty="0"/>
              <a:t>python3 scripts/</a:t>
            </a:r>
            <a:r>
              <a:rPr lang="en-GB" dirty="0" err="1"/>
              <a:t>migration.py</a:t>
            </a:r>
            <a:endParaRPr lang="en-GB" dirty="0"/>
          </a:p>
          <a:p>
            <a:pPr lvl="1"/>
            <a:r>
              <a:rPr lang="en-GB" dirty="0"/>
              <a:t>Connexion via ADMIN_URI pour </a:t>
            </a:r>
            <a:r>
              <a:rPr lang="en-GB" dirty="0" err="1"/>
              <a:t>insérer</a:t>
            </a:r>
            <a:r>
              <a:rPr lang="en-GB" dirty="0"/>
              <a:t> les données</a:t>
            </a:r>
          </a:p>
          <a:p>
            <a:r>
              <a:rPr lang="en-GB" b="1" dirty="0" err="1"/>
              <a:t>Vérifier</a:t>
            </a:r>
            <a:r>
              <a:rPr lang="en-GB" b="1" dirty="0"/>
              <a:t> la connexion et </a:t>
            </a:r>
            <a:r>
              <a:rPr lang="en-GB" b="1" dirty="0" err="1"/>
              <a:t>l’état</a:t>
            </a:r>
            <a:r>
              <a:rPr lang="en-GB" b="1" dirty="0"/>
              <a:t> de la base</a:t>
            </a:r>
            <a:endParaRPr lang="en-GB" dirty="0"/>
          </a:p>
          <a:p>
            <a:pPr lvl="1"/>
            <a:r>
              <a:rPr lang="en-GB" dirty="0"/>
              <a:t>Test </a:t>
            </a:r>
            <a:r>
              <a:rPr lang="en-GB" dirty="0" err="1"/>
              <a:t>automatique</a:t>
            </a:r>
            <a:r>
              <a:rPr lang="en-GB" dirty="0"/>
              <a:t> : python3 scripts/</a:t>
            </a:r>
            <a:r>
              <a:rPr lang="en-GB" dirty="0" err="1"/>
              <a:t>test_connection.py</a:t>
            </a:r>
            <a:endParaRPr lang="en-GB" dirty="0"/>
          </a:p>
          <a:p>
            <a:pPr lvl="1"/>
            <a:r>
              <a:rPr lang="en-GB" dirty="0" err="1"/>
              <a:t>Accès</a:t>
            </a:r>
            <a:r>
              <a:rPr lang="en-GB" dirty="0"/>
              <a:t> </a:t>
            </a:r>
            <a:r>
              <a:rPr lang="en-GB" dirty="0" err="1"/>
              <a:t>manuel</a:t>
            </a:r>
            <a:r>
              <a:rPr lang="en-GB" dirty="0"/>
              <a:t> (ex : via terminal Docker) :</a:t>
            </a:r>
            <a:br>
              <a:rPr lang="en-GB" dirty="0"/>
            </a:br>
            <a:r>
              <a:rPr lang="en-GB" dirty="0"/>
              <a:t>docker exec -it mongo </a:t>
            </a:r>
            <a:r>
              <a:rPr lang="en-GB" dirty="0" err="1"/>
              <a:t>mongosh</a:t>
            </a:r>
            <a:r>
              <a:rPr lang="en-GB" dirty="0"/>
              <a:t> -u </a:t>
            </a:r>
            <a:r>
              <a:rPr lang="en-GB" dirty="0" err="1"/>
              <a:t>admin_user</a:t>
            </a:r>
            <a:r>
              <a:rPr lang="en-GB" dirty="0"/>
              <a:t> -p admin123 --</a:t>
            </a:r>
            <a:r>
              <a:rPr lang="en-GB" dirty="0" err="1"/>
              <a:t>authenticationDatabase</a:t>
            </a:r>
            <a:r>
              <a:rPr lang="en-GB" dirty="0"/>
              <a:t> admin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0778-E04B-5DCC-F80E-362413559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DB4A-1A79-5959-0C42-67CD79E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820412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Logs de migration &amp; validation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6D27-83FE-E442-2B00-6EB37CAF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1" y="2474055"/>
            <a:ext cx="5937755" cy="4201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 err="1"/>
              <a:t>Journalisation</a:t>
            </a:r>
            <a:r>
              <a:rPr lang="en-GB" b="1" dirty="0"/>
              <a:t> </a:t>
            </a:r>
            <a:r>
              <a:rPr lang="en-GB" b="1" dirty="0" err="1"/>
              <a:t>automatique</a:t>
            </a:r>
            <a:endParaRPr lang="en-GB" b="1" dirty="0"/>
          </a:p>
          <a:p>
            <a:r>
              <a:rPr lang="en-GB" dirty="0"/>
              <a:t>Tous les </a:t>
            </a:r>
            <a:r>
              <a:rPr lang="en-GB" dirty="0" err="1"/>
              <a:t>événements</a:t>
            </a:r>
            <a:r>
              <a:rPr lang="en-GB" dirty="0"/>
              <a:t> </a:t>
            </a:r>
            <a:r>
              <a:rPr lang="en-GB" dirty="0" err="1"/>
              <a:t>liés</a:t>
            </a:r>
            <a:r>
              <a:rPr lang="en-GB" dirty="0"/>
              <a:t> à la migration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enregistrés</a:t>
            </a:r>
            <a:r>
              <a:rPr lang="en-GB" dirty="0"/>
              <a:t> dans :</a:t>
            </a:r>
            <a:br>
              <a:rPr lang="en-GB" dirty="0"/>
            </a:br>
            <a:r>
              <a:rPr lang="en-GB" dirty="0"/>
              <a:t>logs/</a:t>
            </a:r>
            <a:r>
              <a:rPr lang="en-GB" dirty="0" err="1"/>
              <a:t>migration.log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Contenu</a:t>
            </a:r>
            <a:r>
              <a:rPr lang="en-GB" b="1" dirty="0"/>
              <a:t> </a:t>
            </a:r>
            <a:r>
              <a:rPr lang="en-GB" b="1" dirty="0" err="1"/>
              <a:t>typique</a:t>
            </a:r>
            <a:r>
              <a:rPr lang="en-GB" b="1" dirty="0"/>
              <a:t> du </a:t>
            </a:r>
            <a:r>
              <a:rPr lang="en-GB" b="1" dirty="0" err="1"/>
              <a:t>fichier</a:t>
            </a:r>
            <a:r>
              <a:rPr lang="en-GB" b="1" dirty="0"/>
              <a:t> log</a:t>
            </a:r>
          </a:p>
          <a:p>
            <a:r>
              <a:rPr lang="en-GB" dirty="0"/>
              <a:t>Connexion </a:t>
            </a:r>
            <a:r>
              <a:rPr lang="en-GB" dirty="0" err="1"/>
              <a:t>réussie</a:t>
            </a:r>
            <a:r>
              <a:rPr lang="en-GB" dirty="0"/>
              <a:t> à la base MongoDB</a:t>
            </a:r>
          </a:p>
          <a:p>
            <a:r>
              <a:rPr lang="en-GB" dirty="0"/>
              <a:t>Début et fin de la migration</a:t>
            </a:r>
          </a:p>
          <a:p>
            <a:r>
              <a:rPr lang="en-GB" dirty="0"/>
              <a:t>Nombre total de documents </a:t>
            </a:r>
            <a:r>
              <a:rPr lang="en-GB" dirty="0" err="1"/>
              <a:t>insérés</a:t>
            </a:r>
            <a:endParaRPr lang="en-GB" dirty="0"/>
          </a:p>
          <a:p>
            <a:r>
              <a:rPr lang="en-GB" dirty="0"/>
              <a:t>Gestion des </a:t>
            </a:r>
            <a:r>
              <a:rPr lang="en-GB" dirty="0" err="1"/>
              <a:t>erreurs</a:t>
            </a:r>
            <a:r>
              <a:rPr lang="en-GB" dirty="0"/>
              <a:t> (format, </a:t>
            </a:r>
            <a:r>
              <a:rPr lang="en-GB" dirty="0" err="1"/>
              <a:t>duplicats</a:t>
            </a:r>
            <a:r>
              <a:rPr lang="en-GB" dirty="0"/>
              <a:t>…)</a:t>
            </a:r>
          </a:p>
          <a:p>
            <a:pPr marL="0" indent="0">
              <a:buNone/>
            </a:pPr>
            <a:r>
              <a:rPr lang="en-GB" b="1" dirty="0" err="1"/>
              <a:t>Utilité</a:t>
            </a:r>
            <a:endParaRPr lang="en-GB" b="1" dirty="0"/>
          </a:p>
          <a:p>
            <a:r>
              <a:rPr lang="en-GB" dirty="0" err="1"/>
              <a:t>Suivi</a:t>
            </a:r>
            <a:r>
              <a:rPr lang="en-GB" dirty="0"/>
              <a:t> précis des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réalisées</a:t>
            </a:r>
            <a:endParaRPr lang="en-GB" dirty="0"/>
          </a:p>
          <a:p>
            <a:r>
              <a:rPr lang="en-GB" dirty="0"/>
              <a:t>Aide au </a:t>
            </a:r>
            <a:r>
              <a:rPr lang="en-GB" dirty="0" err="1"/>
              <a:t>débogage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d’échec</a:t>
            </a:r>
            <a:endParaRPr lang="en-GB" dirty="0"/>
          </a:p>
          <a:p>
            <a:r>
              <a:rPr lang="en-GB" dirty="0" err="1"/>
              <a:t>Historique</a:t>
            </a:r>
            <a:r>
              <a:rPr lang="en-GB" dirty="0"/>
              <a:t> des </a:t>
            </a:r>
            <a:r>
              <a:rPr lang="en-GB" dirty="0" err="1"/>
              <a:t>traitements</a:t>
            </a:r>
            <a:r>
              <a:rPr lang="en-GB" dirty="0"/>
              <a:t> </a:t>
            </a:r>
            <a:r>
              <a:rPr lang="en-GB" dirty="0" err="1"/>
              <a:t>automatisés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Bonnes pratiques </a:t>
            </a:r>
            <a:r>
              <a:rPr lang="en-GB" b="1" dirty="0" err="1"/>
              <a:t>appliquées</a:t>
            </a:r>
            <a:endParaRPr lang="en-GB" b="1" dirty="0"/>
          </a:p>
          <a:p>
            <a:r>
              <a:rPr lang="en-GB" dirty="0"/>
              <a:t>Format </a:t>
            </a:r>
            <a:r>
              <a:rPr lang="en-GB" dirty="0" err="1"/>
              <a:t>lisible</a:t>
            </a:r>
            <a:r>
              <a:rPr lang="en-GB" dirty="0"/>
              <a:t> avec timestamps</a:t>
            </a:r>
          </a:p>
          <a:p>
            <a:r>
              <a:rPr lang="en-GB" dirty="0"/>
              <a:t>Stockage dans un dossier </a:t>
            </a:r>
            <a:r>
              <a:rPr lang="en-GB" dirty="0" err="1"/>
              <a:t>dédié</a:t>
            </a:r>
            <a:endParaRPr lang="en-GB" dirty="0"/>
          </a:p>
          <a:p>
            <a:r>
              <a:rPr lang="en-GB" dirty="0" err="1"/>
              <a:t>Nettoyage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archivage</a:t>
            </a:r>
            <a:r>
              <a:rPr lang="en-GB" dirty="0"/>
              <a:t> possible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57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84E97-8313-DC21-18F0-2CB15B69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8AEE-649C-7BE0-2643-68D6D9BF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820412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Notebook de </a:t>
            </a:r>
            <a:r>
              <a:rPr lang="en-GB" dirty="0" err="1"/>
              <a:t>traitement</a:t>
            </a:r>
            <a:r>
              <a:rPr lang="en-GB" dirty="0"/>
              <a:t> (</a:t>
            </a:r>
            <a:r>
              <a:rPr lang="en-GB" dirty="0" err="1"/>
              <a:t>data_processing.ipynb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8BC8-80DE-07D7-8C8D-8710F303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1" y="2474055"/>
            <a:ext cx="5937755" cy="4201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 err="1"/>
              <a:t>Utilité</a:t>
            </a:r>
            <a:r>
              <a:rPr lang="en-GB" b="1" dirty="0"/>
              <a:t> du notebook</a:t>
            </a:r>
          </a:p>
          <a:p>
            <a:r>
              <a:rPr lang="en-GB" dirty="0"/>
              <a:t>Analyser les données du </a:t>
            </a:r>
            <a:r>
              <a:rPr lang="en-GB" dirty="0" err="1"/>
              <a:t>fichier</a:t>
            </a:r>
            <a:r>
              <a:rPr lang="en-GB" dirty="0"/>
              <a:t> brut</a:t>
            </a:r>
          </a:p>
          <a:p>
            <a:r>
              <a:rPr lang="en-GB" dirty="0"/>
              <a:t>Analyser les données après </a:t>
            </a:r>
            <a:r>
              <a:rPr lang="en-GB" dirty="0" err="1"/>
              <a:t>cleaning.py</a:t>
            </a:r>
            <a:endParaRPr lang="en-GB" dirty="0"/>
          </a:p>
          <a:p>
            <a:r>
              <a:rPr lang="en-GB" dirty="0"/>
              <a:t>Analyser les données après </a:t>
            </a:r>
            <a:r>
              <a:rPr lang="en-GB" dirty="0" err="1"/>
              <a:t>migration.py</a:t>
            </a:r>
            <a:endParaRPr lang="en-GB" dirty="0"/>
          </a:p>
          <a:p>
            <a:r>
              <a:rPr lang="en-GB" dirty="0" err="1"/>
              <a:t>Effectuer</a:t>
            </a:r>
            <a:r>
              <a:rPr lang="en-GB" dirty="0"/>
              <a:t> des </a:t>
            </a:r>
            <a:r>
              <a:rPr lang="en-GB" dirty="0" err="1"/>
              <a:t>vérifications</a:t>
            </a:r>
            <a:r>
              <a:rPr lang="en-GB" dirty="0"/>
              <a:t> </a:t>
            </a:r>
            <a:r>
              <a:rPr lang="en-GB" dirty="0" err="1"/>
              <a:t>statistiques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visuelles</a:t>
            </a:r>
            <a:endParaRPr lang="en-GB" dirty="0"/>
          </a:p>
          <a:p>
            <a:r>
              <a:rPr lang="en-GB" dirty="0" err="1"/>
              <a:t>Réaliser</a:t>
            </a:r>
            <a:r>
              <a:rPr lang="en-GB" dirty="0"/>
              <a:t> des explorations </a:t>
            </a:r>
            <a:r>
              <a:rPr lang="en-GB" dirty="0" err="1"/>
              <a:t>rapides</a:t>
            </a:r>
            <a:r>
              <a:rPr lang="en-GB" dirty="0"/>
              <a:t> pour </a:t>
            </a:r>
            <a:r>
              <a:rPr lang="en-GB" dirty="0" err="1"/>
              <a:t>évaluer</a:t>
            </a:r>
            <a:r>
              <a:rPr lang="en-GB" dirty="0"/>
              <a:t> la </a:t>
            </a:r>
            <a:r>
              <a:rPr lang="en-GB" dirty="0" err="1"/>
              <a:t>qualité</a:t>
            </a:r>
            <a:r>
              <a:rPr lang="en-GB" dirty="0"/>
              <a:t> des données</a:t>
            </a:r>
          </a:p>
          <a:p>
            <a:pPr marL="0" indent="0">
              <a:buNone/>
            </a:pPr>
            <a:r>
              <a:rPr lang="en-GB" b="1" dirty="0" err="1"/>
              <a:t>Contenu</a:t>
            </a:r>
            <a:r>
              <a:rPr lang="en-GB" b="1" dirty="0"/>
              <a:t> principal du notebook</a:t>
            </a:r>
          </a:p>
          <a:p>
            <a:r>
              <a:rPr lang="en-GB" dirty="0" err="1"/>
              <a:t>Chargement</a:t>
            </a:r>
            <a:r>
              <a:rPr lang="en-GB" dirty="0"/>
              <a:t> des données </a:t>
            </a:r>
            <a:r>
              <a:rPr lang="en-GB" dirty="0" err="1"/>
              <a:t>depuis</a:t>
            </a:r>
            <a:r>
              <a:rPr lang="en-GB" dirty="0"/>
              <a:t> MongoDB (via </a:t>
            </a:r>
            <a:r>
              <a:rPr lang="en-GB" dirty="0" err="1"/>
              <a:t>pymongo</a:t>
            </a:r>
            <a:r>
              <a:rPr lang="en-GB" dirty="0"/>
              <a:t>)</a:t>
            </a:r>
          </a:p>
          <a:p>
            <a:r>
              <a:rPr lang="en-GB" dirty="0"/>
              <a:t>Aperçu des premières </a:t>
            </a:r>
            <a:r>
              <a:rPr lang="en-GB" dirty="0" err="1"/>
              <a:t>lignes</a:t>
            </a:r>
            <a:r>
              <a:rPr lang="en-GB" dirty="0"/>
              <a:t> : </a:t>
            </a:r>
            <a:r>
              <a:rPr lang="en-GB" dirty="0" err="1"/>
              <a:t>vérification</a:t>
            </a:r>
            <a:r>
              <a:rPr lang="en-GB" dirty="0"/>
              <a:t> du format</a:t>
            </a:r>
          </a:p>
          <a:p>
            <a:r>
              <a:rPr lang="en-GB" dirty="0" err="1"/>
              <a:t>Statistiques</a:t>
            </a:r>
            <a:r>
              <a:rPr lang="en-GB" dirty="0"/>
              <a:t> descriptives (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nulles</a:t>
            </a:r>
            <a:r>
              <a:rPr lang="en-GB" dirty="0"/>
              <a:t>, distributions…)</a:t>
            </a:r>
          </a:p>
          <a:p>
            <a:r>
              <a:rPr lang="en-GB" dirty="0" err="1"/>
              <a:t>Détection</a:t>
            </a:r>
            <a:r>
              <a:rPr lang="en-GB" dirty="0"/>
              <a:t> </a:t>
            </a:r>
            <a:r>
              <a:rPr lang="en-GB" dirty="0" err="1"/>
              <a:t>d’anomalies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outliers</a:t>
            </a:r>
          </a:p>
          <a:p>
            <a:r>
              <a:rPr lang="en-GB" dirty="0"/>
              <a:t>Visualisations simples : </a:t>
            </a:r>
            <a:r>
              <a:rPr lang="en-GB" dirty="0" err="1"/>
              <a:t>histogrammes</a:t>
            </a:r>
            <a:r>
              <a:rPr lang="en-GB" dirty="0"/>
              <a:t>, </a:t>
            </a:r>
            <a:r>
              <a:rPr lang="en-GB" dirty="0" err="1"/>
              <a:t>courbes</a:t>
            </a:r>
            <a:r>
              <a:rPr lang="en-GB" dirty="0"/>
              <a:t> </a:t>
            </a:r>
            <a:r>
              <a:rPr lang="en-GB" dirty="0" err="1"/>
              <a:t>d’âge</a:t>
            </a:r>
            <a:r>
              <a:rPr lang="en-GB" dirty="0"/>
              <a:t>, etc.</a:t>
            </a:r>
          </a:p>
          <a:p>
            <a:pPr marL="0" indent="0">
              <a:buNone/>
            </a:pPr>
            <a:r>
              <a:rPr lang="en-GB" b="1" dirty="0"/>
              <a:t>Objectif</a:t>
            </a:r>
          </a:p>
          <a:p>
            <a:r>
              <a:rPr lang="en-GB" dirty="0" err="1"/>
              <a:t>Fournir</a:t>
            </a:r>
            <a:r>
              <a:rPr lang="en-GB" dirty="0"/>
              <a:t> un </a:t>
            </a:r>
            <a:r>
              <a:rPr lang="en-GB" dirty="0" err="1"/>
              <a:t>outil</a:t>
            </a:r>
            <a:r>
              <a:rPr lang="en-GB" dirty="0"/>
              <a:t> </a:t>
            </a:r>
            <a:r>
              <a:rPr lang="en-GB" dirty="0" err="1"/>
              <a:t>rapide</a:t>
            </a:r>
            <a:r>
              <a:rPr lang="en-GB" dirty="0"/>
              <a:t> pour les </a:t>
            </a:r>
            <a:r>
              <a:rPr lang="en-GB" dirty="0" err="1"/>
              <a:t>analystes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data scientists</a:t>
            </a:r>
          </a:p>
          <a:p>
            <a:r>
              <a:rPr lang="en-GB" dirty="0" err="1"/>
              <a:t>Appuyer</a:t>
            </a:r>
            <a:r>
              <a:rPr lang="en-GB" dirty="0"/>
              <a:t> les conclusions du </a:t>
            </a:r>
            <a:r>
              <a:rPr lang="en-GB" dirty="0" err="1"/>
              <a:t>nettoyage</a:t>
            </a:r>
            <a:endParaRPr lang="en-GB" dirty="0"/>
          </a:p>
          <a:p>
            <a:r>
              <a:rPr lang="en-GB" dirty="0" err="1"/>
              <a:t>Faciliter</a:t>
            </a:r>
            <a:r>
              <a:rPr lang="en-GB" dirty="0"/>
              <a:t> les </a:t>
            </a:r>
            <a:r>
              <a:rPr lang="en-GB" dirty="0" err="1"/>
              <a:t>itérations</a:t>
            </a:r>
            <a:r>
              <a:rPr lang="en-GB" dirty="0"/>
              <a:t> futures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1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4E174-BD53-E010-37CB-869EA827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414-3A47-0215-741D-6498190B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182057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Extension Cloud : MongoDB sur AWS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A20E-2203-FF40-D132-46A39A0C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1" y="1526876"/>
            <a:ext cx="5937755" cy="51490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envisager</a:t>
            </a:r>
            <a:r>
              <a:rPr lang="en-GB" b="1" dirty="0"/>
              <a:t> le Cloud ?</a:t>
            </a:r>
          </a:p>
          <a:p>
            <a:r>
              <a:rPr lang="en-GB" b="1" dirty="0" err="1"/>
              <a:t>Scalabilité</a:t>
            </a:r>
            <a:r>
              <a:rPr lang="en-GB" dirty="0"/>
              <a:t> : gestion </a:t>
            </a:r>
            <a:r>
              <a:rPr lang="en-GB" dirty="0" err="1"/>
              <a:t>automatique</a:t>
            </a:r>
            <a:r>
              <a:rPr lang="en-GB" dirty="0"/>
              <a:t> des pics de charge</a:t>
            </a:r>
          </a:p>
          <a:p>
            <a:r>
              <a:rPr lang="en-GB" b="1" dirty="0"/>
              <a:t>Haute </a:t>
            </a:r>
            <a:r>
              <a:rPr lang="en-GB" b="1" dirty="0" err="1"/>
              <a:t>disponibilité</a:t>
            </a:r>
            <a:r>
              <a:rPr lang="en-GB" dirty="0"/>
              <a:t> : </a:t>
            </a:r>
            <a:r>
              <a:rPr lang="en-GB" dirty="0" err="1"/>
              <a:t>tolérance</a:t>
            </a:r>
            <a:r>
              <a:rPr lang="en-GB" dirty="0"/>
              <a:t> aux </a:t>
            </a:r>
            <a:r>
              <a:rPr lang="en-GB" dirty="0" err="1"/>
              <a:t>pannes</a:t>
            </a:r>
            <a:r>
              <a:rPr lang="en-GB" dirty="0"/>
              <a:t> </a:t>
            </a:r>
            <a:r>
              <a:rPr lang="en-GB" dirty="0" err="1"/>
              <a:t>intégrée</a:t>
            </a:r>
            <a:endParaRPr lang="en-GB" dirty="0"/>
          </a:p>
          <a:p>
            <a:r>
              <a:rPr lang="en-GB" b="1" dirty="0" err="1"/>
              <a:t>Sécurité</a:t>
            </a:r>
            <a:r>
              <a:rPr lang="en-GB" b="1" dirty="0"/>
              <a:t> </a:t>
            </a:r>
            <a:r>
              <a:rPr lang="en-GB" b="1" dirty="0" err="1"/>
              <a:t>renforcée</a:t>
            </a:r>
            <a:r>
              <a:rPr lang="en-GB" dirty="0"/>
              <a:t> : </a:t>
            </a:r>
            <a:r>
              <a:rPr lang="en-GB" dirty="0" err="1"/>
              <a:t>chiffrement</a:t>
            </a:r>
            <a:r>
              <a:rPr lang="en-GB" dirty="0"/>
              <a:t>, </a:t>
            </a:r>
            <a:r>
              <a:rPr lang="en-GB" dirty="0" err="1"/>
              <a:t>contrôle</a:t>
            </a:r>
            <a:r>
              <a:rPr lang="en-GB" dirty="0"/>
              <a:t> des </a:t>
            </a:r>
            <a:r>
              <a:rPr lang="en-GB" dirty="0" err="1"/>
              <a:t>accès</a:t>
            </a:r>
            <a:r>
              <a:rPr lang="en-GB" dirty="0"/>
              <a:t>, surveillance</a:t>
            </a:r>
          </a:p>
          <a:p>
            <a:r>
              <a:rPr lang="en-GB" b="1" dirty="0" err="1"/>
              <a:t>Accès</a:t>
            </a:r>
            <a:r>
              <a:rPr lang="en-GB" b="1" dirty="0"/>
              <a:t> </a:t>
            </a:r>
            <a:r>
              <a:rPr lang="en-GB" b="1" dirty="0" err="1"/>
              <a:t>distribué</a:t>
            </a:r>
            <a:r>
              <a:rPr lang="en-GB" dirty="0"/>
              <a:t> :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zones </a:t>
            </a:r>
            <a:r>
              <a:rPr lang="en-GB" dirty="0" err="1"/>
              <a:t>géographiques</a:t>
            </a:r>
            <a:endParaRPr lang="en-GB" dirty="0"/>
          </a:p>
          <a:p>
            <a:r>
              <a:rPr lang="en-GB" b="1" dirty="0"/>
              <a:t>Maintenance </a:t>
            </a:r>
            <a:r>
              <a:rPr lang="en-GB" b="1" dirty="0" err="1"/>
              <a:t>simplifiée</a:t>
            </a:r>
            <a:r>
              <a:rPr lang="en-GB" dirty="0"/>
              <a:t> : backups, mises à jour, monitoring </a:t>
            </a:r>
            <a:r>
              <a:rPr lang="en-GB" dirty="0" err="1"/>
              <a:t>natif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Trois options </a:t>
            </a:r>
            <a:r>
              <a:rPr lang="en-GB" b="1" dirty="0" err="1"/>
              <a:t>principales</a:t>
            </a:r>
            <a:r>
              <a:rPr lang="en-GB" b="1" dirty="0"/>
              <a:t> sur AWS</a:t>
            </a:r>
          </a:p>
          <a:p>
            <a:pPr marL="0" indent="0">
              <a:buNone/>
            </a:pPr>
            <a:r>
              <a:rPr lang="en-GB" b="1" dirty="0"/>
              <a:t>1. MongoDB Atlas (SaaS - </a:t>
            </a:r>
            <a:r>
              <a:rPr lang="en-GB" b="1" dirty="0" err="1"/>
              <a:t>recommandé</a:t>
            </a:r>
            <a:r>
              <a:rPr lang="en-GB" b="1" dirty="0"/>
              <a:t>)</a:t>
            </a:r>
          </a:p>
          <a:p>
            <a:r>
              <a:rPr lang="en-GB" dirty="0"/>
              <a:t>Service </a:t>
            </a:r>
            <a:r>
              <a:rPr lang="en-GB" dirty="0" err="1"/>
              <a:t>managé</a:t>
            </a:r>
            <a:r>
              <a:rPr lang="en-GB" dirty="0"/>
              <a:t> </a:t>
            </a:r>
            <a:r>
              <a:rPr lang="en-GB" dirty="0" err="1"/>
              <a:t>officiel</a:t>
            </a:r>
            <a:r>
              <a:rPr lang="en-GB" dirty="0"/>
              <a:t> par MongoDB Inc.</a:t>
            </a:r>
          </a:p>
          <a:p>
            <a:r>
              <a:rPr lang="en-GB" dirty="0"/>
              <a:t>Configuration </a:t>
            </a:r>
            <a:r>
              <a:rPr lang="en-GB" dirty="0" err="1"/>
              <a:t>rapide</a:t>
            </a:r>
            <a:r>
              <a:rPr lang="en-GB" dirty="0"/>
              <a:t>, interface </a:t>
            </a:r>
            <a:r>
              <a:rPr lang="en-GB" dirty="0" err="1"/>
              <a:t>claire</a:t>
            </a:r>
            <a:endParaRPr lang="en-GB" dirty="0"/>
          </a:p>
          <a:p>
            <a:r>
              <a:rPr lang="en-GB" dirty="0"/>
              <a:t>Haute </a:t>
            </a:r>
            <a:r>
              <a:rPr lang="en-GB" dirty="0" err="1"/>
              <a:t>sécurité</a:t>
            </a:r>
            <a:r>
              <a:rPr lang="en-GB" dirty="0"/>
              <a:t> et gestion fine des </a:t>
            </a:r>
            <a:r>
              <a:rPr lang="en-GB" dirty="0" err="1"/>
              <a:t>rôles</a:t>
            </a:r>
            <a:endParaRPr lang="en-GB" dirty="0"/>
          </a:p>
          <a:p>
            <a:r>
              <a:rPr lang="en-GB" dirty="0" err="1"/>
              <a:t>Intégration</a:t>
            </a:r>
            <a:r>
              <a:rPr lang="en-GB" dirty="0"/>
              <a:t> avec AWS IAM, backups </a:t>
            </a:r>
            <a:r>
              <a:rPr lang="en-GB" dirty="0" err="1"/>
              <a:t>automatisés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2. Amazon </a:t>
            </a:r>
            <a:r>
              <a:rPr lang="en-GB" b="1" dirty="0" err="1"/>
              <a:t>DocumentDB</a:t>
            </a:r>
            <a:r>
              <a:rPr lang="en-GB" b="1" dirty="0"/>
              <a:t> (</a:t>
            </a:r>
            <a:r>
              <a:rPr lang="en-GB" b="1" dirty="0" err="1"/>
              <a:t>compatibilité</a:t>
            </a:r>
            <a:r>
              <a:rPr lang="en-GB" b="1" dirty="0"/>
              <a:t> MongoDB)</a:t>
            </a:r>
          </a:p>
          <a:p>
            <a:r>
              <a:rPr lang="en-GB" dirty="0"/>
              <a:t>Service AWS </a:t>
            </a:r>
            <a:r>
              <a:rPr lang="en-GB" dirty="0" err="1"/>
              <a:t>inspiré</a:t>
            </a:r>
            <a:r>
              <a:rPr lang="en-GB" dirty="0"/>
              <a:t> de MongoDB</a:t>
            </a:r>
          </a:p>
          <a:p>
            <a:r>
              <a:rPr lang="en-GB" dirty="0" err="1"/>
              <a:t>Moins</a:t>
            </a:r>
            <a:r>
              <a:rPr lang="en-GB" dirty="0"/>
              <a:t> compatible avec </a:t>
            </a:r>
            <a:r>
              <a:rPr lang="en-GB" dirty="0" err="1"/>
              <a:t>certaines</a:t>
            </a:r>
            <a:r>
              <a:rPr lang="en-GB" dirty="0"/>
              <a:t> </a:t>
            </a:r>
            <a:r>
              <a:rPr lang="en-GB" dirty="0" err="1"/>
              <a:t>fonctionnalités</a:t>
            </a:r>
            <a:r>
              <a:rPr lang="en-GB" dirty="0"/>
              <a:t> </a:t>
            </a:r>
            <a:r>
              <a:rPr lang="en-GB" dirty="0" err="1"/>
              <a:t>avancées</a:t>
            </a:r>
            <a:endParaRPr lang="en-GB" dirty="0"/>
          </a:p>
          <a:p>
            <a:r>
              <a:rPr lang="en-GB" dirty="0" err="1"/>
              <a:t>Intégration</a:t>
            </a:r>
            <a:r>
              <a:rPr lang="en-GB" dirty="0"/>
              <a:t> forte avec AWS (CloudWatch, IAM, etc.)</a:t>
            </a:r>
          </a:p>
          <a:p>
            <a:pPr marL="0" indent="0">
              <a:buNone/>
            </a:pPr>
            <a:r>
              <a:rPr lang="en-GB" b="1" dirty="0"/>
              <a:t>3. </a:t>
            </a:r>
            <a:r>
              <a:rPr lang="en-GB" b="1" dirty="0" err="1"/>
              <a:t>Déploiement</a:t>
            </a:r>
            <a:r>
              <a:rPr lang="en-GB" b="1" dirty="0"/>
              <a:t> Docker sur ECS/EC2</a:t>
            </a:r>
          </a:p>
          <a:p>
            <a:r>
              <a:rPr lang="en-GB" dirty="0" err="1"/>
              <a:t>Contrôle</a:t>
            </a:r>
            <a:r>
              <a:rPr lang="en-GB" dirty="0"/>
              <a:t> total sur </a:t>
            </a:r>
            <a:r>
              <a:rPr lang="en-GB" dirty="0" err="1"/>
              <a:t>l’architecture</a:t>
            </a:r>
            <a:endParaRPr lang="en-GB" dirty="0"/>
          </a:p>
          <a:p>
            <a:r>
              <a:rPr lang="en-GB" dirty="0"/>
              <a:t>Plus </a:t>
            </a:r>
            <a:r>
              <a:rPr lang="en-GB" dirty="0" err="1"/>
              <a:t>complexe</a:t>
            </a:r>
            <a:r>
              <a:rPr lang="en-GB" dirty="0"/>
              <a:t> à </a:t>
            </a:r>
            <a:r>
              <a:rPr lang="en-GB" dirty="0" err="1"/>
              <a:t>maintenir</a:t>
            </a:r>
            <a:endParaRPr lang="en-GB" dirty="0"/>
          </a:p>
          <a:p>
            <a:r>
              <a:rPr lang="en-GB" dirty="0" err="1"/>
              <a:t>Nécessite</a:t>
            </a:r>
            <a:r>
              <a:rPr lang="en-GB" dirty="0"/>
              <a:t> des </a:t>
            </a:r>
            <a:r>
              <a:rPr lang="en-GB" dirty="0" err="1"/>
              <a:t>compétences</a:t>
            </a:r>
            <a:r>
              <a:rPr lang="en-GB" dirty="0"/>
              <a:t> DevOps</a:t>
            </a:r>
          </a:p>
          <a:p>
            <a:pPr marL="0" indent="0">
              <a:buNone/>
            </a:pPr>
            <a:r>
              <a:rPr lang="en-GB" b="1" dirty="0"/>
              <a:t>Choix </a:t>
            </a:r>
            <a:r>
              <a:rPr lang="en-GB" b="1" dirty="0" err="1"/>
              <a:t>recommandé</a:t>
            </a:r>
            <a:endParaRPr lang="en-GB" b="1" dirty="0"/>
          </a:p>
          <a:p>
            <a:r>
              <a:rPr lang="en-GB" dirty="0"/>
              <a:t>→ </a:t>
            </a:r>
            <a:r>
              <a:rPr lang="en-GB" b="1" dirty="0"/>
              <a:t>MongoDB Atlas</a:t>
            </a:r>
            <a:r>
              <a:rPr lang="en-GB" dirty="0"/>
              <a:t>, pour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simplicité</a:t>
            </a:r>
            <a:r>
              <a:rPr lang="en-GB" dirty="0"/>
              <a:t>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conformité</a:t>
            </a:r>
            <a:r>
              <a:rPr lang="en-GB" dirty="0"/>
              <a:t> RGPD et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rapidité</a:t>
            </a:r>
            <a:r>
              <a:rPr lang="en-GB" dirty="0"/>
              <a:t> de mise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œuvre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1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43202"/>
            <a:ext cx="5937755" cy="31019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cs typeface="Calibri Light" panose="020F0302020204030204" pitchFamily="34" charset="0"/>
              </a:rPr>
              <a:t>Le client </a:t>
            </a:r>
            <a:r>
              <a:rPr lang="en-GB" dirty="0" err="1">
                <a:cs typeface="Calibri Light" panose="020F0302020204030204" pitchFamily="34" charset="0"/>
              </a:rPr>
              <a:t>est</a:t>
            </a:r>
            <a:r>
              <a:rPr lang="en-GB" dirty="0">
                <a:cs typeface="Calibri Light" panose="020F0302020204030204" pitchFamily="34" charset="0"/>
              </a:rPr>
              <a:t> un </a:t>
            </a:r>
            <a:r>
              <a:rPr lang="en-GB" dirty="0" err="1">
                <a:cs typeface="Calibri Light" panose="020F0302020204030204" pitchFamily="34" charset="0"/>
              </a:rPr>
              <a:t>organisme</a:t>
            </a:r>
            <a:r>
              <a:rPr lang="en-GB" dirty="0">
                <a:cs typeface="Calibri Light" panose="020F0302020204030204" pitchFamily="34" charset="0"/>
              </a:rPr>
              <a:t> de santé </a:t>
            </a:r>
            <a:r>
              <a:rPr lang="en-GB" dirty="0" err="1">
                <a:cs typeface="Calibri Light" panose="020F0302020204030204" pitchFamily="34" charset="0"/>
              </a:rPr>
              <a:t>souhaitant</a:t>
            </a:r>
            <a:r>
              <a:rPr lang="en-GB" dirty="0">
                <a:cs typeface="Calibri Light" panose="020F0302020204030204" pitchFamily="34" charset="0"/>
              </a:rPr>
              <a:t> moderniser son infrastructure de gestion des données </a:t>
            </a:r>
            <a:r>
              <a:rPr lang="en-GB" dirty="0" err="1">
                <a:cs typeface="Calibri Light" panose="020F0302020204030204" pitchFamily="34" charset="0"/>
              </a:rPr>
              <a:t>médicales</a:t>
            </a:r>
            <a:r>
              <a:rPr lang="en-GB" dirty="0"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cs typeface="Calibri Light" panose="020F0302020204030204" pitchFamily="34" charset="0"/>
              </a:rPr>
              <a:t>Il </a:t>
            </a:r>
            <a:r>
              <a:rPr lang="en-GB" dirty="0" err="1">
                <a:cs typeface="Calibri Light" panose="020F0302020204030204" pitchFamily="34" charset="0"/>
              </a:rPr>
              <a:t>disposait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jusqu’ici</a:t>
            </a:r>
            <a:r>
              <a:rPr lang="en-GB" dirty="0">
                <a:cs typeface="Calibri Light" panose="020F0302020204030204" pitchFamily="34" charset="0"/>
              </a:rPr>
              <a:t> de </a:t>
            </a:r>
            <a:r>
              <a:rPr lang="en-GB" dirty="0" err="1">
                <a:cs typeface="Calibri Light" panose="020F0302020204030204" pitchFamily="34" charset="0"/>
              </a:rPr>
              <a:t>fichiers</a:t>
            </a:r>
            <a:r>
              <a:rPr lang="en-GB" dirty="0">
                <a:cs typeface="Calibri Light" panose="020F0302020204030204" pitchFamily="34" charset="0"/>
              </a:rPr>
              <a:t> CSV </a:t>
            </a:r>
            <a:r>
              <a:rPr lang="en-GB" dirty="0" err="1">
                <a:cs typeface="Calibri Light" panose="020F0302020204030204" pitchFamily="34" charset="0"/>
              </a:rPr>
              <a:t>centralisés</a:t>
            </a:r>
            <a:r>
              <a:rPr lang="en-GB" dirty="0">
                <a:cs typeface="Calibri Light" panose="020F0302020204030204" pitchFamily="34" charset="0"/>
              </a:rPr>
              <a:t>, </a:t>
            </a:r>
            <a:r>
              <a:rPr lang="en-GB" dirty="0" err="1">
                <a:cs typeface="Calibri Light" panose="020F0302020204030204" pitchFamily="34" charset="0"/>
              </a:rPr>
              <a:t>stockés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localement</a:t>
            </a:r>
            <a:r>
              <a:rPr lang="en-GB" dirty="0">
                <a:cs typeface="Calibri Light" panose="020F0302020204030204" pitchFamily="34" charset="0"/>
              </a:rPr>
              <a:t>, sans </a:t>
            </a:r>
            <a:r>
              <a:rPr lang="en-GB" dirty="0" err="1">
                <a:cs typeface="Calibri Light" panose="020F0302020204030204" pitchFamily="34" charset="0"/>
              </a:rPr>
              <a:t>contrôle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d'accès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ni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traçabilité</a:t>
            </a:r>
            <a:r>
              <a:rPr lang="en-GB" dirty="0"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 err="1">
                <a:cs typeface="Calibri Light" panose="020F0302020204030204" pitchFamily="34" charset="0"/>
              </a:rPr>
              <a:t>L’objectif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est</a:t>
            </a:r>
            <a:r>
              <a:rPr lang="en-GB" dirty="0">
                <a:cs typeface="Calibri Light" panose="020F0302020204030204" pitchFamily="34" charset="0"/>
              </a:rPr>
              <a:t> de </a:t>
            </a:r>
            <a:r>
              <a:rPr lang="en-GB" dirty="0" err="1">
                <a:cs typeface="Calibri Light" panose="020F0302020204030204" pitchFamily="34" charset="0"/>
              </a:rPr>
              <a:t>migrer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ces</a:t>
            </a:r>
            <a:r>
              <a:rPr lang="en-GB" dirty="0">
                <a:cs typeface="Calibri Light" panose="020F0302020204030204" pitchFamily="34" charset="0"/>
              </a:rPr>
              <a:t> données </a:t>
            </a:r>
            <a:r>
              <a:rPr lang="en-GB" dirty="0" err="1">
                <a:cs typeface="Calibri Light" panose="020F0302020204030204" pitchFamily="34" charset="0"/>
              </a:rPr>
              <a:t>vers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une</a:t>
            </a:r>
            <a:r>
              <a:rPr lang="en-GB" dirty="0">
                <a:cs typeface="Calibri Light" panose="020F0302020204030204" pitchFamily="34" charset="0"/>
              </a:rPr>
              <a:t> base MongoDB, de façon </a:t>
            </a:r>
            <a:r>
              <a:rPr lang="en-GB" dirty="0" err="1">
                <a:cs typeface="Calibri Light" panose="020F0302020204030204" pitchFamily="34" charset="0"/>
              </a:rPr>
              <a:t>sécurisée</a:t>
            </a:r>
            <a:r>
              <a:rPr lang="en-GB" dirty="0">
                <a:cs typeface="Calibri Light" panose="020F0302020204030204" pitchFamily="34" charset="0"/>
              </a:rPr>
              <a:t> et </a:t>
            </a:r>
            <a:r>
              <a:rPr lang="en-GB" dirty="0" err="1">
                <a:cs typeface="Calibri Light" panose="020F0302020204030204" pitchFamily="34" charset="0"/>
              </a:rPr>
              <a:t>modulaire</a:t>
            </a:r>
            <a:r>
              <a:rPr lang="en-GB" dirty="0">
                <a:cs typeface="Calibri Light" panose="020F0302020204030204" pitchFamily="34" charset="0"/>
              </a:rPr>
              <a:t>, </a:t>
            </a:r>
            <a:r>
              <a:rPr lang="en-GB" dirty="0" err="1">
                <a:cs typeface="Calibri Light" panose="020F0302020204030204" pitchFamily="34" charset="0"/>
              </a:rPr>
              <a:t>afin</a:t>
            </a:r>
            <a:r>
              <a:rPr lang="en-GB" dirty="0">
                <a:cs typeface="Calibri Light" panose="020F0302020204030204" pitchFamily="34" charset="0"/>
              </a:rPr>
              <a:t> de :</a:t>
            </a:r>
          </a:p>
          <a:p>
            <a:r>
              <a:rPr lang="en-GB" dirty="0" err="1">
                <a:cs typeface="Calibri Light" panose="020F0302020204030204" pitchFamily="34" charset="0"/>
              </a:rPr>
              <a:t>Garantir</a:t>
            </a:r>
            <a:r>
              <a:rPr lang="en-GB" dirty="0">
                <a:cs typeface="Calibri Light" panose="020F0302020204030204" pitchFamily="34" charset="0"/>
              </a:rPr>
              <a:t> la </a:t>
            </a:r>
            <a:r>
              <a:rPr lang="en-GB" dirty="0" err="1">
                <a:cs typeface="Calibri Light" panose="020F0302020204030204" pitchFamily="34" charset="0"/>
              </a:rPr>
              <a:t>confidentialité</a:t>
            </a:r>
            <a:r>
              <a:rPr lang="en-GB" dirty="0">
                <a:cs typeface="Calibri Light" panose="020F0302020204030204" pitchFamily="34" charset="0"/>
              </a:rPr>
              <a:t> et la </a:t>
            </a:r>
            <a:r>
              <a:rPr lang="en-GB" dirty="0" err="1">
                <a:cs typeface="Calibri Light" panose="020F0302020204030204" pitchFamily="34" charset="0"/>
              </a:rPr>
              <a:t>traçabilité</a:t>
            </a:r>
            <a:r>
              <a:rPr lang="en-GB" dirty="0">
                <a:cs typeface="Calibri Light" panose="020F0302020204030204" pitchFamily="34" charset="0"/>
              </a:rPr>
              <a:t> des données </a:t>
            </a:r>
            <a:r>
              <a:rPr lang="en-GB" dirty="0" err="1">
                <a:cs typeface="Calibri Light" panose="020F0302020204030204" pitchFamily="34" charset="0"/>
              </a:rPr>
              <a:t>sensibles</a:t>
            </a:r>
            <a:endParaRPr lang="en-GB" dirty="0">
              <a:cs typeface="Calibri Light" panose="020F0302020204030204" pitchFamily="34" charset="0"/>
            </a:endParaRPr>
          </a:p>
          <a:p>
            <a:r>
              <a:rPr lang="en-GB" dirty="0" err="1">
                <a:cs typeface="Calibri Light" panose="020F0302020204030204" pitchFamily="34" charset="0"/>
              </a:rPr>
              <a:t>Préparer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une</a:t>
            </a:r>
            <a:r>
              <a:rPr lang="en-GB" dirty="0">
                <a:cs typeface="Calibri Light" panose="020F0302020204030204" pitchFamily="34" charset="0"/>
              </a:rPr>
              <a:t> architecture </a:t>
            </a:r>
            <a:r>
              <a:rPr lang="en-GB" dirty="0" err="1">
                <a:cs typeface="Calibri Light" panose="020F0302020204030204" pitchFamily="34" charset="0"/>
              </a:rPr>
              <a:t>évolutive</a:t>
            </a:r>
            <a:r>
              <a:rPr lang="en-GB" dirty="0">
                <a:cs typeface="Calibri Light" panose="020F0302020204030204" pitchFamily="34" charset="0"/>
              </a:rPr>
              <a:t> pour </a:t>
            </a:r>
            <a:r>
              <a:rPr lang="en-GB" dirty="0" err="1">
                <a:cs typeface="Calibri Light" panose="020F0302020204030204" pitchFamily="34" charset="0"/>
              </a:rPr>
              <a:t>l’analyse</a:t>
            </a:r>
            <a:r>
              <a:rPr lang="en-GB" dirty="0">
                <a:cs typeface="Calibri Light" panose="020F0302020204030204" pitchFamily="34" charset="0"/>
              </a:rPr>
              <a:t> future (dashboards, IA)</a:t>
            </a:r>
          </a:p>
          <a:p>
            <a:r>
              <a:rPr lang="en-GB" dirty="0" err="1">
                <a:cs typeface="Calibri Light" panose="020F0302020204030204" pitchFamily="34" charset="0"/>
              </a:rPr>
              <a:t>Faciliter</a:t>
            </a:r>
            <a:r>
              <a:rPr lang="en-GB" dirty="0">
                <a:cs typeface="Calibri Light" panose="020F0302020204030204" pitchFamily="34" charset="0"/>
              </a:rPr>
              <a:t> le travail des </a:t>
            </a:r>
            <a:r>
              <a:rPr lang="en-GB" dirty="0" err="1">
                <a:cs typeface="Calibri Light" panose="020F0302020204030204" pitchFamily="34" charset="0"/>
              </a:rPr>
              <a:t>différents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profils</a:t>
            </a:r>
            <a:r>
              <a:rPr lang="en-GB" dirty="0">
                <a:cs typeface="Calibri Light" panose="020F0302020204030204" pitchFamily="34" charset="0"/>
              </a:rPr>
              <a:t> : </a:t>
            </a:r>
            <a:r>
              <a:rPr lang="en-GB" dirty="0" err="1">
                <a:cs typeface="Calibri Light" panose="020F0302020204030204" pitchFamily="34" charset="0"/>
              </a:rPr>
              <a:t>administrateur</a:t>
            </a:r>
            <a:r>
              <a:rPr lang="en-GB" dirty="0">
                <a:cs typeface="Calibri Light" panose="020F0302020204030204" pitchFamily="34" charset="0"/>
              </a:rPr>
              <a:t>, </a:t>
            </a:r>
            <a:r>
              <a:rPr lang="en-GB" dirty="0" err="1">
                <a:cs typeface="Calibri Light" panose="020F0302020204030204" pitchFamily="34" charset="0"/>
              </a:rPr>
              <a:t>analyste</a:t>
            </a:r>
            <a:r>
              <a:rPr lang="en-GB" dirty="0">
                <a:cs typeface="Calibri Light" panose="020F0302020204030204" pitchFamily="34" charset="0"/>
              </a:rPr>
              <a:t>, data engineer</a:t>
            </a:r>
          </a:p>
          <a:p>
            <a:pPr marL="0" indent="0">
              <a:buNone/>
            </a:pPr>
            <a:r>
              <a:rPr lang="en-GB" dirty="0">
                <a:cs typeface="Calibri Light" panose="020F0302020204030204" pitchFamily="34" charset="0"/>
              </a:rPr>
              <a:t>Ce </a:t>
            </a:r>
            <a:r>
              <a:rPr lang="en-GB" dirty="0" err="1">
                <a:cs typeface="Calibri Light" panose="020F0302020204030204" pitchFamily="34" charset="0"/>
              </a:rPr>
              <a:t>projet</a:t>
            </a:r>
            <a:r>
              <a:rPr lang="en-GB" dirty="0">
                <a:cs typeface="Calibri Light" panose="020F0302020204030204" pitchFamily="34" charset="0"/>
              </a:rPr>
              <a:t> </a:t>
            </a:r>
            <a:r>
              <a:rPr lang="en-GB" dirty="0" err="1">
                <a:cs typeface="Calibri Light" panose="020F0302020204030204" pitchFamily="34" charset="0"/>
              </a:rPr>
              <a:t>s’inscrit</a:t>
            </a:r>
            <a:r>
              <a:rPr lang="en-GB" dirty="0">
                <a:cs typeface="Calibri Light" panose="020F0302020204030204" pitchFamily="34" charset="0"/>
              </a:rPr>
              <a:t> dans </a:t>
            </a:r>
            <a:r>
              <a:rPr lang="en-GB" dirty="0" err="1">
                <a:cs typeface="Calibri Light" panose="020F0302020204030204" pitchFamily="34" charset="0"/>
              </a:rPr>
              <a:t>une</a:t>
            </a:r>
            <a:r>
              <a:rPr lang="en-GB" dirty="0">
                <a:cs typeface="Calibri Light" panose="020F0302020204030204" pitchFamily="34" charset="0"/>
              </a:rPr>
              <a:t> démarche de transformation numérique </a:t>
            </a:r>
            <a:r>
              <a:rPr lang="en-GB" dirty="0" err="1">
                <a:cs typeface="Calibri Light" panose="020F0302020204030204" pitchFamily="34" charset="0"/>
              </a:rPr>
              <a:t>orientée</a:t>
            </a:r>
            <a:r>
              <a:rPr lang="en-GB" dirty="0">
                <a:cs typeface="Calibri Light" panose="020F0302020204030204" pitchFamily="34" charset="0"/>
              </a:rPr>
              <a:t> données.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60105-88D2-6BDF-A392-9ACEB52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80" y="5445185"/>
            <a:ext cx="2870439" cy="12332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13F9-685A-D3A7-7E2C-A19B3E36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F894-DBF1-DC00-5559-73F0C2DB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182057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Roadmap Cloud &amp; </a:t>
            </a:r>
            <a:r>
              <a:rPr lang="en-GB" dirty="0" err="1"/>
              <a:t>Automatisation</a:t>
            </a:r>
            <a:r>
              <a:rPr lang="en-GB" dirty="0"/>
              <a:t> CI/CD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D59C-2C5B-A7AA-966D-1306A47B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0" y="1733909"/>
            <a:ext cx="5937755" cy="494203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err="1"/>
              <a:t>Objectifs</a:t>
            </a:r>
            <a:r>
              <a:rPr lang="en-GB" b="1" dirty="0"/>
              <a:t> à </a:t>
            </a:r>
            <a:r>
              <a:rPr lang="en-GB" b="1" dirty="0" err="1"/>
              <a:t>moyen</a:t>
            </a:r>
            <a:r>
              <a:rPr lang="en-GB" b="1" dirty="0"/>
              <a:t> </a:t>
            </a:r>
            <a:r>
              <a:rPr lang="en-GB" b="1" dirty="0" err="1"/>
              <a:t>terme</a:t>
            </a:r>
            <a:endParaRPr lang="en-GB" b="1" dirty="0"/>
          </a:p>
          <a:p>
            <a:r>
              <a:rPr lang="en-GB" dirty="0" err="1"/>
              <a:t>Héberger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sur </a:t>
            </a:r>
            <a:r>
              <a:rPr lang="en-GB" b="1" dirty="0"/>
              <a:t>MongoDB Atlas</a:t>
            </a:r>
            <a:endParaRPr lang="en-GB" dirty="0"/>
          </a:p>
          <a:p>
            <a:r>
              <a:rPr lang="en-GB" dirty="0" err="1"/>
              <a:t>Déployer</a:t>
            </a:r>
            <a:r>
              <a:rPr lang="en-GB" dirty="0"/>
              <a:t> </a:t>
            </a:r>
            <a:r>
              <a:rPr lang="en-GB" dirty="0" err="1"/>
              <a:t>l’infrastructure</a:t>
            </a:r>
            <a:r>
              <a:rPr lang="en-GB" dirty="0"/>
              <a:t> sur </a:t>
            </a:r>
            <a:r>
              <a:rPr lang="en-GB" b="1" dirty="0"/>
              <a:t>AWS (ECS </a:t>
            </a:r>
            <a:r>
              <a:rPr lang="en-GB" b="1" dirty="0" err="1"/>
              <a:t>ou</a:t>
            </a:r>
            <a:r>
              <a:rPr lang="en-GB" b="1" dirty="0"/>
              <a:t> EC2)</a:t>
            </a:r>
            <a:r>
              <a:rPr lang="en-GB" dirty="0"/>
              <a:t> pour </a:t>
            </a:r>
            <a:r>
              <a:rPr lang="en-GB" dirty="0" err="1"/>
              <a:t>d’autres</a:t>
            </a:r>
            <a:r>
              <a:rPr lang="en-GB" dirty="0"/>
              <a:t> </a:t>
            </a:r>
            <a:r>
              <a:rPr lang="en-GB" dirty="0" err="1"/>
              <a:t>composants</a:t>
            </a:r>
            <a:r>
              <a:rPr lang="en-GB" dirty="0"/>
              <a:t> (API, </a:t>
            </a:r>
            <a:r>
              <a:rPr lang="en-GB" dirty="0" err="1"/>
              <a:t>traitements</a:t>
            </a:r>
            <a:r>
              <a:rPr lang="en-GB" dirty="0"/>
              <a:t>)</a:t>
            </a:r>
          </a:p>
          <a:p>
            <a:r>
              <a:rPr lang="en-GB" dirty="0" err="1"/>
              <a:t>Mettre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place un pipeline </a:t>
            </a:r>
            <a:r>
              <a:rPr lang="en-GB" dirty="0" err="1"/>
              <a:t>d’intégration</a:t>
            </a:r>
            <a:r>
              <a:rPr lang="en-GB" dirty="0"/>
              <a:t> continue (CI) et de </a:t>
            </a:r>
            <a:r>
              <a:rPr lang="en-GB" dirty="0" err="1"/>
              <a:t>déploiement</a:t>
            </a:r>
            <a:r>
              <a:rPr lang="en-GB" dirty="0"/>
              <a:t> </a:t>
            </a:r>
            <a:r>
              <a:rPr lang="en-GB" dirty="0" err="1"/>
              <a:t>continu</a:t>
            </a:r>
            <a:r>
              <a:rPr lang="en-GB" dirty="0"/>
              <a:t> (CD)</a:t>
            </a:r>
          </a:p>
          <a:p>
            <a:pPr marL="0" indent="0">
              <a:buNone/>
            </a:pPr>
            <a:r>
              <a:rPr lang="en-GB" b="1" dirty="0"/>
              <a:t>Étapes </a:t>
            </a:r>
            <a:r>
              <a:rPr lang="en-GB" b="1" dirty="0" err="1"/>
              <a:t>prévues</a:t>
            </a:r>
            <a:r>
              <a:rPr lang="en-GB" b="1" dirty="0"/>
              <a:t> du </a:t>
            </a:r>
            <a:r>
              <a:rPr lang="en-GB" b="1" dirty="0" err="1"/>
              <a:t>déploiement</a:t>
            </a:r>
            <a:r>
              <a:rPr lang="en-GB" b="1" dirty="0"/>
              <a:t> cloud</a:t>
            </a:r>
          </a:p>
          <a:p>
            <a:r>
              <a:rPr lang="en-GB" b="1" dirty="0"/>
              <a:t>Migration de MongoDB </a:t>
            </a:r>
            <a:r>
              <a:rPr lang="en-GB" b="1" dirty="0" err="1"/>
              <a:t>vers</a:t>
            </a:r>
            <a:r>
              <a:rPr lang="en-GB" b="1" dirty="0"/>
              <a:t> Atlas</a:t>
            </a:r>
            <a:endParaRPr lang="en-GB" dirty="0"/>
          </a:p>
          <a:p>
            <a:pPr lvl="1"/>
            <a:r>
              <a:rPr lang="en-GB" dirty="0"/>
              <a:t>Export des données </a:t>
            </a:r>
            <a:r>
              <a:rPr lang="en-GB" dirty="0" err="1"/>
              <a:t>existantes</a:t>
            </a:r>
            <a:r>
              <a:rPr lang="en-GB" dirty="0"/>
              <a:t> (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réplication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Configuration des </a:t>
            </a:r>
            <a:r>
              <a:rPr lang="en-GB" dirty="0" err="1"/>
              <a:t>accès</a:t>
            </a:r>
            <a:r>
              <a:rPr lang="en-GB" dirty="0"/>
              <a:t> et </a:t>
            </a:r>
            <a:r>
              <a:rPr lang="en-GB" dirty="0" err="1"/>
              <a:t>rôles</a:t>
            </a:r>
            <a:endParaRPr lang="en-GB" dirty="0"/>
          </a:p>
          <a:p>
            <a:pPr lvl="1"/>
            <a:r>
              <a:rPr lang="en-GB" dirty="0"/>
              <a:t>Test de performance et de </a:t>
            </a:r>
            <a:r>
              <a:rPr lang="en-GB" dirty="0" err="1"/>
              <a:t>sécurité</a:t>
            </a:r>
            <a:endParaRPr lang="en-GB" dirty="0"/>
          </a:p>
          <a:p>
            <a:r>
              <a:rPr lang="en-GB" b="1" dirty="0" err="1"/>
              <a:t>Dockerisation</a:t>
            </a:r>
            <a:r>
              <a:rPr lang="en-GB" b="1" dirty="0"/>
              <a:t> </a:t>
            </a:r>
            <a:r>
              <a:rPr lang="en-GB" b="1" dirty="0" err="1"/>
              <a:t>complète</a:t>
            </a:r>
            <a:r>
              <a:rPr lang="en-GB" b="1" dirty="0"/>
              <a:t> des </a:t>
            </a:r>
            <a:r>
              <a:rPr lang="en-GB" b="1" dirty="0" err="1"/>
              <a:t>composants</a:t>
            </a:r>
            <a:endParaRPr lang="en-GB" dirty="0"/>
          </a:p>
          <a:p>
            <a:pPr lvl="1"/>
            <a:r>
              <a:rPr lang="en-GB" dirty="0" err="1"/>
              <a:t>Conteneurisation</a:t>
            </a:r>
            <a:r>
              <a:rPr lang="en-GB" dirty="0"/>
              <a:t> de </a:t>
            </a:r>
            <a:r>
              <a:rPr lang="en-GB" dirty="0" err="1"/>
              <a:t>tous</a:t>
            </a:r>
            <a:r>
              <a:rPr lang="en-GB" dirty="0"/>
              <a:t> les scripts (</a:t>
            </a:r>
            <a:r>
              <a:rPr lang="en-GB" dirty="0" err="1"/>
              <a:t>Nettoyage</a:t>
            </a:r>
            <a:r>
              <a:rPr lang="en-GB" dirty="0"/>
              <a:t>, Migration, Notebook)</a:t>
            </a:r>
          </a:p>
          <a:p>
            <a:pPr lvl="1"/>
            <a:r>
              <a:rPr lang="en-GB" dirty="0"/>
              <a:t>Organisation </a:t>
            </a:r>
            <a:r>
              <a:rPr lang="en-GB" dirty="0" err="1"/>
              <a:t>en</a:t>
            </a:r>
            <a:r>
              <a:rPr lang="en-GB" dirty="0"/>
              <a:t> services via Docker Compose</a:t>
            </a:r>
          </a:p>
          <a:p>
            <a:r>
              <a:rPr lang="en-GB" b="1" dirty="0" err="1"/>
              <a:t>Déploiement</a:t>
            </a:r>
            <a:r>
              <a:rPr lang="en-GB" b="1" dirty="0"/>
              <a:t> sur AWS ECS (Elastic Container Service)</a:t>
            </a:r>
            <a:endParaRPr lang="en-GB" dirty="0"/>
          </a:p>
          <a:p>
            <a:pPr lvl="1"/>
            <a:r>
              <a:rPr lang="en-GB" dirty="0"/>
              <a:t>Infrastructure scalable, </a:t>
            </a:r>
            <a:r>
              <a:rPr lang="en-GB" dirty="0" err="1"/>
              <a:t>déploiement</a:t>
            </a:r>
            <a:r>
              <a:rPr lang="en-GB" dirty="0"/>
              <a:t> par service</a:t>
            </a:r>
          </a:p>
          <a:p>
            <a:pPr lvl="1"/>
            <a:r>
              <a:rPr lang="en-GB" dirty="0" err="1"/>
              <a:t>Intégration</a:t>
            </a:r>
            <a:r>
              <a:rPr lang="en-GB" dirty="0"/>
              <a:t> avec </a:t>
            </a:r>
            <a:r>
              <a:rPr lang="en-GB" dirty="0" err="1"/>
              <a:t>d'autres</a:t>
            </a:r>
            <a:r>
              <a:rPr lang="en-GB" dirty="0"/>
              <a:t> services AWS (CloudWatch, IAM, VPC…)</a:t>
            </a:r>
          </a:p>
          <a:p>
            <a:pPr marL="0" indent="0">
              <a:buNone/>
            </a:pPr>
            <a:r>
              <a:rPr lang="en-GB" b="1" dirty="0" err="1"/>
              <a:t>Automatisation</a:t>
            </a:r>
            <a:r>
              <a:rPr lang="en-GB" b="1" dirty="0"/>
              <a:t> avec CI/CD</a:t>
            </a:r>
          </a:p>
          <a:p>
            <a:r>
              <a:rPr lang="en-GB" dirty="0"/>
              <a:t>Utilisation de </a:t>
            </a:r>
            <a:r>
              <a:rPr lang="en-GB" b="1" dirty="0"/>
              <a:t>GitHub Actions</a:t>
            </a:r>
            <a:r>
              <a:rPr lang="en-GB" dirty="0"/>
              <a:t> </a:t>
            </a:r>
            <a:r>
              <a:rPr lang="en-GB" dirty="0" err="1"/>
              <a:t>ou</a:t>
            </a:r>
            <a:r>
              <a:rPr lang="en-GB" dirty="0"/>
              <a:t> </a:t>
            </a:r>
            <a:r>
              <a:rPr lang="en-GB" b="1" dirty="0"/>
              <a:t>GitLab CI</a:t>
            </a:r>
            <a:endParaRPr lang="en-GB" dirty="0"/>
          </a:p>
          <a:p>
            <a:r>
              <a:rPr lang="en-GB" dirty="0"/>
              <a:t>Étapes </a:t>
            </a:r>
            <a:r>
              <a:rPr lang="en-GB" dirty="0" err="1"/>
              <a:t>automatisées</a:t>
            </a:r>
            <a:r>
              <a:rPr lang="en-GB" dirty="0"/>
              <a:t> :</a:t>
            </a:r>
          </a:p>
          <a:p>
            <a:pPr lvl="1"/>
            <a:r>
              <a:rPr lang="en-GB" dirty="0"/>
              <a:t>Linting &amp; test des scripts</a:t>
            </a:r>
          </a:p>
          <a:p>
            <a:pPr lvl="1"/>
            <a:r>
              <a:rPr lang="en-GB" dirty="0"/>
              <a:t>Build des </a:t>
            </a:r>
            <a:r>
              <a:rPr lang="en-GB" dirty="0" err="1"/>
              <a:t>conteneurs</a:t>
            </a:r>
            <a:endParaRPr lang="en-GB" dirty="0"/>
          </a:p>
          <a:p>
            <a:pPr lvl="1"/>
            <a:r>
              <a:rPr lang="en-GB" dirty="0" err="1"/>
              <a:t>Déploiement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Atlas/ECS après validation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12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74AD-9236-6FBE-E826-3E50FD05B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9AC3-CBE6-346B-F0B9-007FA4AD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820412"/>
            <a:ext cx="5937755" cy="1188720"/>
          </a:xfrm>
        </p:spPr>
        <p:txBody>
          <a:bodyPr>
            <a:normAutofit/>
          </a:bodyPr>
          <a:lstStyle/>
          <a:p>
            <a:r>
              <a:rPr lang="en-GB" dirty="0"/>
              <a:t>Bilan du </a:t>
            </a:r>
            <a:r>
              <a:rPr lang="en-GB" dirty="0" err="1"/>
              <a:t>projet</a:t>
            </a:r>
            <a:r>
              <a:rPr lang="en-GB" dirty="0"/>
              <a:t> &amp; Perspectives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3547-4267-4D27-06C9-6BCBCC8A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1" y="2474055"/>
            <a:ext cx="5937755" cy="4201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Ce qui a </a:t>
            </a:r>
            <a:r>
              <a:rPr lang="en-GB" b="1" dirty="0" err="1"/>
              <a:t>été</a:t>
            </a:r>
            <a:r>
              <a:rPr lang="en-GB" b="1" dirty="0"/>
              <a:t> accompli</a:t>
            </a:r>
          </a:p>
          <a:p>
            <a:r>
              <a:rPr lang="en-GB" b="1" dirty="0" err="1"/>
              <a:t>Nettoyage</a:t>
            </a:r>
            <a:r>
              <a:rPr lang="en-GB" b="1" dirty="0"/>
              <a:t> et </a:t>
            </a:r>
            <a:r>
              <a:rPr lang="en-GB" b="1" dirty="0" err="1"/>
              <a:t>préparation</a:t>
            </a:r>
            <a:r>
              <a:rPr lang="en-GB" dirty="0"/>
              <a:t> de données </a:t>
            </a:r>
            <a:r>
              <a:rPr lang="en-GB" dirty="0" err="1"/>
              <a:t>médicales</a:t>
            </a:r>
            <a:r>
              <a:rPr lang="en-GB" dirty="0"/>
              <a:t> à </a:t>
            </a:r>
            <a:r>
              <a:rPr lang="en-GB" dirty="0" err="1"/>
              <a:t>grande</a:t>
            </a:r>
            <a:r>
              <a:rPr lang="en-GB" dirty="0"/>
              <a:t> </a:t>
            </a:r>
            <a:r>
              <a:rPr lang="en-GB" dirty="0" err="1"/>
              <a:t>échelle</a:t>
            </a:r>
            <a:endParaRPr lang="en-GB" dirty="0"/>
          </a:p>
          <a:p>
            <a:r>
              <a:rPr lang="en-GB" b="1" dirty="0"/>
              <a:t>Migration </a:t>
            </a:r>
            <a:r>
              <a:rPr lang="en-GB" b="1" dirty="0" err="1"/>
              <a:t>automatisée</a:t>
            </a:r>
            <a:r>
              <a:rPr lang="en-GB" dirty="0"/>
              <a:t> et </a:t>
            </a:r>
            <a:r>
              <a:rPr lang="en-GB" dirty="0" err="1"/>
              <a:t>sécurisée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base </a:t>
            </a:r>
            <a:r>
              <a:rPr lang="en-GB" b="1" dirty="0"/>
              <a:t>MongoDB</a:t>
            </a:r>
            <a:r>
              <a:rPr lang="en-GB" dirty="0"/>
              <a:t> </a:t>
            </a:r>
            <a:r>
              <a:rPr lang="en-GB" dirty="0" err="1"/>
              <a:t>conteneurisée</a:t>
            </a:r>
            <a:endParaRPr lang="en-GB" dirty="0"/>
          </a:p>
          <a:p>
            <a:r>
              <a:rPr lang="en-GB" b="1" dirty="0" err="1"/>
              <a:t>Séparation</a:t>
            </a:r>
            <a:r>
              <a:rPr lang="en-GB" b="1" dirty="0"/>
              <a:t> des </a:t>
            </a:r>
            <a:r>
              <a:rPr lang="en-GB" b="1" dirty="0" err="1"/>
              <a:t>rôles</a:t>
            </a:r>
            <a:r>
              <a:rPr lang="en-GB" b="1" dirty="0"/>
              <a:t> </a:t>
            </a:r>
            <a:r>
              <a:rPr lang="en-GB" b="1" dirty="0" err="1"/>
              <a:t>utilisateurs</a:t>
            </a:r>
            <a:r>
              <a:rPr lang="en-GB" dirty="0"/>
              <a:t> (admin, </a:t>
            </a:r>
            <a:r>
              <a:rPr lang="en-GB" dirty="0" err="1"/>
              <a:t>analyste</a:t>
            </a:r>
            <a:r>
              <a:rPr lang="en-GB" dirty="0"/>
              <a:t>, </a:t>
            </a:r>
            <a:r>
              <a:rPr lang="en-GB" dirty="0" err="1"/>
              <a:t>ingénieur</a:t>
            </a:r>
            <a:r>
              <a:rPr lang="en-GB" dirty="0"/>
              <a:t>) avec des URI </a:t>
            </a:r>
            <a:r>
              <a:rPr lang="en-GB" dirty="0" err="1"/>
              <a:t>distincts</a:t>
            </a:r>
            <a:endParaRPr lang="en-GB" dirty="0"/>
          </a:p>
          <a:p>
            <a:r>
              <a:rPr lang="en-GB" b="1" dirty="0"/>
              <a:t>Mise </a:t>
            </a:r>
            <a:r>
              <a:rPr lang="en-GB" b="1" dirty="0" err="1"/>
              <a:t>en</a:t>
            </a:r>
            <a:r>
              <a:rPr lang="en-GB" b="1" dirty="0"/>
              <a:t> place d’un </a:t>
            </a:r>
            <a:r>
              <a:rPr lang="en-GB" b="1" dirty="0" err="1"/>
              <a:t>environnement</a:t>
            </a:r>
            <a:r>
              <a:rPr lang="en-GB" b="1" dirty="0"/>
              <a:t> Docker</a:t>
            </a:r>
            <a:r>
              <a:rPr lang="en-GB" dirty="0"/>
              <a:t> prêt à </a:t>
            </a:r>
            <a:r>
              <a:rPr lang="en-GB" dirty="0" err="1"/>
              <a:t>l’emploi</a:t>
            </a:r>
            <a:r>
              <a:rPr lang="en-GB" dirty="0"/>
              <a:t>, reproductible et </a:t>
            </a:r>
            <a:r>
              <a:rPr lang="en-GB" dirty="0" err="1"/>
              <a:t>documenté</a:t>
            </a:r>
            <a:endParaRPr lang="en-GB" dirty="0"/>
          </a:p>
          <a:p>
            <a:r>
              <a:rPr lang="en-GB" b="1" dirty="0"/>
              <a:t>Prototype prêt à </a:t>
            </a:r>
            <a:r>
              <a:rPr lang="en-GB" b="1" dirty="0" err="1"/>
              <a:t>évoluer</a:t>
            </a:r>
            <a:r>
              <a:rPr lang="en-GB" dirty="0"/>
              <a:t> </a:t>
            </a:r>
            <a:r>
              <a:rPr lang="en-GB" dirty="0" err="1"/>
              <a:t>vers</a:t>
            </a:r>
            <a:r>
              <a:rPr lang="en-GB" dirty="0"/>
              <a:t> un </a:t>
            </a:r>
            <a:r>
              <a:rPr lang="en-GB" dirty="0" err="1"/>
              <a:t>déploiement</a:t>
            </a:r>
            <a:r>
              <a:rPr lang="en-GB" dirty="0"/>
              <a:t> cloud (MongoDB Atlas &amp; AWS)</a:t>
            </a:r>
          </a:p>
          <a:p>
            <a:pPr marL="0" indent="0">
              <a:buNone/>
            </a:pPr>
            <a:r>
              <a:rPr lang="en-GB" b="1" dirty="0" err="1"/>
              <a:t>Compétences</a:t>
            </a:r>
            <a:r>
              <a:rPr lang="en-GB" b="1" dirty="0"/>
              <a:t> et </a:t>
            </a:r>
            <a:r>
              <a:rPr lang="en-GB" b="1" dirty="0" err="1"/>
              <a:t>apprentissages</a:t>
            </a:r>
            <a:endParaRPr lang="en-GB" b="1" dirty="0"/>
          </a:p>
          <a:p>
            <a:r>
              <a:rPr lang="en-GB" dirty="0" err="1"/>
              <a:t>Maîtrise</a:t>
            </a:r>
            <a:r>
              <a:rPr lang="en-GB" dirty="0"/>
              <a:t> de </a:t>
            </a:r>
            <a:r>
              <a:rPr lang="en-GB" b="1" dirty="0"/>
              <a:t>MongoDB</a:t>
            </a:r>
            <a:r>
              <a:rPr lang="en-GB" dirty="0"/>
              <a:t>, </a:t>
            </a:r>
            <a:r>
              <a:rPr lang="en-GB" b="1" dirty="0"/>
              <a:t>Docker</a:t>
            </a:r>
            <a:r>
              <a:rPr lang="en-GB" dirty="0"/>
              <a:t>, </a:t>
            </a:r>
            <a:r>
              <a:rPr lang="en-GB" b="1" dirty="0"/>
              <a:t>Python</a:t>
            </a:r>
            <a:r>
              <a:rPr lang="en-GB" dirty="0"/>
              <a:t>, </a:t>
            </a:r>
            <a:r>
              <a:rPr lang="en-GB" b="1" dirty="0"/>
              <a:t>Git</a:t>
            </a:r>
            <a:r>
              <a:rPr lang="en-GB" dirty="0"/>
              <a:t>, et des workflows de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professionnels</a:t>
            </a:r>
            <a:endParaRPr lang="en-GB" dirty="0"/>
          </a:p>
          <a:p>
            <a:r>
              <a:rPr lang="en-GB" dirty="0"/>
              <a:t>Prise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compte</a:t>
            </a:r>
            <a:r>
              <a:rPr lang="en-GB" dirty="0"/>
              <a:t> des </a:t>
            </a:r>
            <a:r>
              <a:rPr lang="en-GB" b="1" dirty="0" err="1"/>
              <a:t>enjeux</a:t>
            </a:r>
            <a:r>
              <a:rPr lang="en-GB" b="1" dirty="0"/>
              <a:t> de </a:t>
            </a:r>
            <a:r>
              <a:rPr lang="en-GB" b="1" dirty="0" err="1"/>
              <a:t>sécurité</a:t>
            </a:r>
            <a:r>
              <a:rPr lang="en-GB" b="1" dirty="0"/>
              <a:t>, de </a:t>
            </a:r>
            <a:r>
              <a:rPr lang="en-GB" b="1" dirty="0" err="1"/>
              <a:t>confidentialité</a:t>
            </a:r>
            <a:r>
              <a:rPr lang="en-GB" b="1" dirty="0"/>
              <a:t> (RGPD)</a:t>
            </a:r>
            <a:r>
              <a:rPr lang="en-GB" dirty="0"/>
              <a:t> et de performance</a:t>
            </a:r>
          </a:p>
          <a:p>
            <a:r>
              <a:rPr lang="en-GB" dirty="0"/>
              <a:t>Structuration d’un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modulaire</a:t>
            </a:r>
            <a:r>
              <a:rPr lang="en-GB" dirty="0"/>
              <a:t>, </a:t>
            </a:r>
            <a:r>
              <a:rPr lang="en-GB" dirty="0" err="1"/>
              <a:t>évolutif</a:t>
            </a:r>
            <a:r>
              <a:rPr lang="en-GB" dirty="0"/>
              <a:t> et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déployable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Prochaines</a:t>
            </a:r>
            <a:r>
              <a:rPr lang="en-GB" b="1" dirty="0"/>
              <a:t> étapes</a:t>
            </a:r>
          </a:p>
          <a:p>
            <a:r>
              <a:rPr lang="en-GB" b="1" dirty="0" err="1"/>
              <a:t>Déploiement</a:t>
            </a:r>
            <a:r>
              <a:rPr lang="en-GB" b="1" dirty="0"/>
              <a:t> cloud</a:t>
            </a:r>
            <a:r>
              <a:rPr lang="en-GB" dirty="0"/>
              <a:t> sur AWS &amp; MongoDB Atlas</a:t>
            </a:r>
          </a:p>
          <a:p>
            <a:r>
              <a:rPr lang="en-GB" dirty="0" err="1"/>
              <a:t>Intégration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 </a:t>
            </a:r>
            <a:r>
              <a:rPr lang="en-GB" b="1" dirty="0"/>
              <a:t>interface </a:t>
            </a:r>
            <a:r>
              <a:rPr lang="en-GB" b="1" dirty="0" err="1"/>
              <a:t>utilisateur</a:t>
            </a:r>
            <a:r>
              <a:rPr lang="en-GB" dirty="0"/>
              <a:t> 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pour interrogation </a:t>
            </a:r>
            <a:r>
              <a:rPr lang="en-GB" dirty="0" err="1"/>
              <a:t>dynamique</a:t>
            </a:r>
            <a:endParaRPr lang="en-GB" dirty="0"/>
          </a:p>
          <a:p>
            <a:r>
              <a:rPr lang="en-GB" dirty="0"/>
              <a:t>Mise </a:t>
            </a:r>
            <a:r>
              <a:rPr lang="en-GB" dirty="0" err="1"/>
              <a:t>en</a:t>
            </a:r>
            <a:r>
              <a:rPr lang="en-GB" dirty="0"/>
              <a:t> place d’un pipeline </a:t>
            </a:r>
            <a:r>
              <a:rPr lang="en-GB" b="1" dirty="0"/>
              <a:t>CI/CD</a:t>
            </a:r>
            <a:r>
              <a:rPr lang="en-GB" dirty="0"/>
              <a:t> pour industrialiser le </a:t>
            </a:r>
            <a:r>
              <a:rPr lang="en-GB" dirty="0" err="1"/>
              <a:t>projet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568023"/>
            <a:ext cx="5937755" cy="1188720"/>
          </a:xfrm>
        </p:spPr>
        <p:txBody>
          <a:bodyPr/>
          <a:lstStyle/>
          <a:p>
            <a:r>
              <a:rPr lang="fr-FR" dirty="0"/>
              <a:t>Objectif du 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1999275"/>
            <a:ext cx="5937755" cy="31019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vise</a:t>
            </a:r>
            <a:r>
              <a:rPr lang="en-GB" dirty="0"/>
              <a:t> à </a:t>
            </a:r>
            <a:r>
              <a:rPr lang="en-GB" dirty="0" err="1"/>
              <a:t>construire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pipeline de migration </a:t>
            </a:r>
            <a:r>
              <a:rPr lang="en-GB" dirty="0" err="1"/>
              <a:t>fiable</a:t>
            </a:r>
            <a:r>
              <a:rPr lang="en-GB" dirty="0"/>
              <a:t> et </a:t>
            </a:r>
            <a:r>
              <a:rPr lang="en-GB" dirty="0" err="1"/>
              <a:t>sécurisée</a:t>
            </a:r>
            <a:r>
              <a:rPr lang="en-GB" dirty="0"/>
              <a:t> pour des données </a:t>
            </a:r>
            <a:r>
              <a:rPr lang="en-GB" dirty="0" err="1"/>
              <a:t>médicales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suivant</a:t>
            </a:r>
            <a:r>
              <a:rPr lang="en-GB" dirty="0"/>
              <a:t> des standards </a:t>
            </a:r>
            <a:r>
              <a:rPr lang="en-GB" dirty="0" err="1"/>
              <a:t>industriels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Objectifs</a:t>
            </a:r>
            <a:r>
              <a:rPr lang="en-GB" dirty="0"/>
              <a:t> </a:t>
            </a:r>
            <a:r>
              <a:rPr lang="en-GB" dirty="0" err="1"/>
              <a:t>principaux</a:t>
            </a:r>
            <a:r>
              <a:rPr lang="en-GB" dirty="0"/>
              <a:t> :</a:t>
            </a:r>
          </a:p>
          <a:p>
            <a:r>
              <a:rPr lang="en-GB" dirty="0" err="1"/>
              <a:t>Nettoyer</a:t>
            </a:r>
            <a:r>
              <a:rPr lang="en-GB" dirty="0"/>
              <a:t> et normaliser les données à </a:t>
            </a:r>
            <a:r>
              <a:rPr lang="en-GB" dirty="0" err="1"/>
              <a:t>partir</a:t>
            </a:r>
            <a:r>
              <a:rPr lang="en-GB" dirty="0"/>
              <a:t> d’un </a:t>
            </a:r>
            <a:r>
              <a:rPr lang="en-GB" dirty="0" err="1"/>
              <a:t>fichier</a:t>
            </a:r>
            <a:r>
              <a:rPr lang="en-GB" dirty="0"/>
              <a:t> CSV</a:t>
            </a:r>
          </a:p>
          <a:p>
            <a:r>
              <a:rPr lang="en-GB" dirty="0" err="1"/>
              <a:t>Contrôler</a:t>
            </a:r>
            <a:r>
              <a:rPr lang="en-GB" dirty="0"/>
              <a:t> la </a:t>
            </a:r>
            <a:r>
              <a:rPr lang="en-GB" dirty="0" err="1"/>
              <a:t>qualité</a:t>
            </a:r>
            <a:r>
              <a:rPr lang="en-GB" dirty="0"/>
              <a:t> et la </a:t>
            </a:r>
            <a:r>
              <a:rPr lang="en-GB" dirty="0" err="1"/>
              <a:t>cohérence</a:t>
            </a:r>
            <a:r>
              <a:rPr lang="en-GB" dirty="0"/>
              <a:t> des données </a:t>
            </a:r>
            <a:r>
              <a:rPr lang="en-GB" dirty="0" err="1"/>
              <a:t>avant</a:t>
            </a:r>
            <a:r>
              <a:rPr lang="en-GB" dirty="0"/>
              <a:t> insertion</a:t>
            </a:r>
          </a:p>
          <a:p>
            <a:r>
              <a:rPr lang="en-GB" dirty="0" err="1"/>
              <a:t>Migrer</a:t>
            </a:r>
            <a:r>
              <a:rPr lang="en-GB" dirty="0"/>
              <a:t> les données dans MongoDB via un script Python </a:t>
            </a:r>
            <a:r>
              <a:rPr lang="en-GB" dirty="0" err="1"/>
              <a:t>modulaire</a:t>
            </a:r>
            <a:endParaRPr lang="en-GB" dirty="0"/>
          </a:p>
          <a:p>
            <a:r>
              <a:rPr lang="en-GB" dirty="0"/>
              <a:t>Utiliser Docker pour </a:t>
            </a:r>
            <a:r>
              <a:rPr lang="en-GB" dirty="0" err="1"/>
              <a:t>orchestrer</a:t>
            </a:r>
            <a:r>
              <a:rPr lang="en-GB" dirty="0"/>
              <a:t> les </a:t>
            </a:r>
            <a:r>
              <a:rPr lang="en-GB" dirty="0" err="1"/>
              <a:t>composants</a:t>
            </a:r>
            <a:r>
              <a:rPr lang="en-GB" dirty="0"/>
              <a:t> (MongoDB, scripts)</a:t>
            </a:r>
          </a:p>
          <a:p>
            <a:r>
              <a:rPr lang="en-GB" dirty="0" err="1"/>
              <a:t>Implémenter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gestion des </a:t>
            </a:r>
            <a:r>
              <a:rPr lang="en-GB" dirty="0" err="1"/>
              <a:t>rôles</a:t>
            </a:r>
            <a:r>
              <a:rPr lang="en-GB" dirty="0"/>
              <a:t> et des </a:t>
            </a:r>
            <a:r>
              <a:rPr lang="en-GB" dirty="0" err="1"/>
              <a:t>accès</a:t>
            </a:r>
            <a:r>
              <a:rPr lang="en-GB" dirty="0"/>
              <a:t> (admin, </a:t>
            </a:r>
            <a:r>
              <a:rPr lang="en-GB" dirty="0" err="1"/>
              <a:t>analyste</a:t>
            </a:r>
            <a:r>
              <a:rPr lang="en-GB" dirty="0"/>
              <a:t>, </a:t>
            </a:r>
            <a:r>
              <a:rPr lang="en-GB" dirty="0" err="1"/>
              <a:t>ingénieur</a:t>
            </a:r>
            <a:r>
              <a:rPr lang="en-GB" dirty="0"/>
              <a:t>)</a:t>
            </a:r>
          </a:p>
          <a:p>
            <a:r>
              <a:rPr lang="en-GB" dirty="0"/>
              <a:t>Documenter </a:t>
            </a:r>
            <a:r>
              <a:rPr lang="en-GB" dirty="0" err="1"/>
              <a:t>chaque</a:t>
            </a:r>
            <a:r>
              <a:rPr lang="en-GB" dirty="0"/>
              <a:t> étape pour assurer </a:t>
            </a:r>
            <a:r>
              <a:rPr lang="en-GB" dirty="0" err="1"/>
              <a:t>maintenabilité</a:t>
            </a:r>
            <a:r>
              <a:rPr lang="en-GB" dirty="0"/>
              <a:t> et </a:t>
            </a:r>
            <a:r>
              <a:rPr lang="en-GB" dirty="0" err="1"/>
              <a:t>reproductibilité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Ce </a:t>
            </a:r>
            <a:r>
              <a:rPr lang="en-GB" dirty="0" err="1"/>
              <a:t>projet</a:t>
            </a:r>
            <a:r>
              <a:rPr lang="en-GB" dirty="0"/>
              <a:t> </a:t>
            </a:r>
            <a:r>
              <a:rPr lang="en-GB" dirty="0" err="1"/>
              <a:t>sert</a:t>
            </a:r>
            <a:r>
              <a:rPr lang="en-GB" dirty="0"/>
              <a:t> de </a:t>
            </a:r>
            <a:r>
              <a:rPr lang="en-GB" dirty="0" err="1"/>
              <a:t>preuve</a:t>
            </a:r>
            <a:r>
              <a:rPr lang="en-GB" dirty="0"/>
              <a:t> de concept pour </a:t>
            </a:r>
            <a:r>
              <a:rPr lang="en-GB" dirty="0" err="1"/>
              <a:t>une</a:t>
            </a:r>
            <a:r>
              <a:rPr lang="en-GB" dirty="0"/>
              <a:t> migration progressive </a:t>
            </a:r>
            <a:r>
              <a:rPr lang="en-GB" dirty="0" err="1"/>
              <a:t>vers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architecture </a:t>
            </a:r>
            <a:r>
              <a:rPr lang="en-GB" dirty="0" err="1"/>
              <a:t>orientée</a:t>
            </a:r>
            <a:r>
              <a:rPr lang="en-GB" dirty="0"/>
              <a:t> services, compatible cloud.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5A25-6AB0-DADE-EC4A-9CF20B1F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87" y="5101258"/>
            <a:ext cx="3446487" cy="1608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Enjeux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455252"/>
            <a:ext cx="4596347" cy="36247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Les données </a:t>
            </a:r>
            <a:r>
              <a:rPr lang="en-GB" dirty="0" err="1"/>
              <a:t>médicales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particulièrement</a:t>
            </a:r>
            <a:r>
              <a:rPr lang="en-GB" dirty="0"/>
              <a:t> </a:t>
            </a:r>
            <a:r>
              <a:rPr lang="en-GB" dirty="0" err="1"/>
              <a:t>sensibles</a:t>
            </a:r>
            <a:r>
              <a:rPr lang="en-GB" dirty="0"/>
              <a:t> et </a:t>
            </a:r>
            <a:r>
              <a:rPr lang="en-GB" dirty="0" err="1"/>
              <a:t>doivent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traitées</a:t>
            </a:r>
            <a:r>
              <a:rPr lang="en-GB" dirty="0"/>
              <a:t> avec rigueur.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Conformité</a:t>
            </a:r>
            <a:r>
              <a:rPr lang="en-GB" b="1" dirty="0"/>
              <a:t> </a:t>
            </a:r>
            <a:r>
              <a:rPr lang="en-GB" b="1" dirty="0" err="1"/>
              <a:t>réglementaire</a:t>
            </a:r>
            <a:r>
              <a:rPr lang="en-GB" b="1" dirty="0"/>
              <a:t> :</a:t>
            </a:r>
            <a:endParaRPr lang="en-GB" dirty="0"/>
          </a:p>
          <a:p>
            <a:r>
              <a:rPr lang="en-GB" dirty="0"/>
              <a:t>Respect du RGPD (données </a:t>
            </a:r>
            <a:r>
              <a:rPr lang="en-GB" dirty="0" err="1"/>
              <a:t>personnelles</a:t>
            </a:r>
            <a:r>
              <a:rPr lang="en-GB" dirty="0"/>
              <a:t> de santé)</a:t>
            </a:r>
          </a:p>
          <a:p>
            <a:r>
              <a:rPr lang="en-GB" dirty="0" err="1"/>
              <a:t>Nécessité</a:t>
            </a:r>
            <a:r>
              <a:rPr lang="en-GB" dirty="0"/>
              <a:t> de </a:t>
            </a:r>
            <a:r>
              <a:rPr lang="en-GB" dirty="0" err="1"/>
              <a:t>journaliser</a:t>
            </a:r>
            <a:r>
              <a:rPr lang="en-GB" dirty="0"/>
              <a:t> les </a:t>
            </a:r>
            <a:r>
              <a:rPr lang="en-GB" dirty="0" err="1"/>
              <a:t>accès</a:t>
            </a:r>
            <a:r>
              <a:rPr lang="en-GB" dirty="0"/>
              <a:t> et actions</a:t>
            </a:r>
          </a:p>
          <a:p>
            <a:r>
              <a:rPr lang="en-GB" dirty="0" err="1"/>
              <a:t>Confidentialité</a:t>
            </a:r>
            <a:r>
              <a:rPr lang="en-GB" dirty="0"/>
              <a:t> par design (</a:t>
            </a:r>
            <a:r>
              <a:rPr lang="en-GB" dirty="0" err="1"/>
              <a:t>accès</a:t>
            </a:r>
            <a:r>
              <a:rPr lang="en-GB" dirty="0"/>
              <a:t> </a:t>
            </a:r>
            <a:r>
              <a:rPr lang="en-GB" dirty="0" err="1"/>
              <a:t>limité</a:t>
            </a:r>
            <a:r>
              <a:rPr lang="en-GB" dirty="0"/>
              <a:t> </a:t>
            </a:r>
            <a:r>
              <a:rPr lang="en-GB" dirty="0" err="1"/>
              <a:t>selon</a:t>
            </a:r>
            <a:r>
              <a:rPr lang="en-GB" dirty="0"/>
              <a:t> les </a:t>
            </a:r>
            <a:r>
              <a:rPr lang="en-GB" dirty="0" err="1"/>
              <a:t>rôles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b="1" dirty="0" err="1"/>
              <a:t>Sécurité</a:t>
            </a:r>
            <a:r>
              <a:rPr lang="en-GB" b="1" dirty="0"/>
              <a:t> des </a:t>
            </a:r>
            <a:r>
              <a:rPr lang="en-GB" b="1" dirty="0" err="1"/>
              <a:t>accès</a:t>
            </a:r>
            <a:r>
              <a:rPr lang="en-GB" b="1" dirty="0"/>
              <a:t> :</a:t>
            </a:r>
            <a:endParaRPr lang="en-GB" dirty="0"/>
          </a:p>
          <a:p>
            <a:r>
              <a:rPr lang="en-GB" dirty="0" err="1"/>
              <a:t>Authentification</a:t>
            </a:r>
            <a:r>
              <a:rPr lang="en-GB" dirty="0"/>
              <a:t> par </a:t>
            </a:r>
            <a:r>
              <a:rPr lang="en-GB" dirty="0" err="1"/>
              <a:t>rôle</a:t>
            </a:r>
            <a:r>
              <a:rPr lang="en-GB" dirty="0"/>
              <a:t> (admin, </a:t>
            </a:r>
            <a:r>
              <a:rPr lang="en-GB" dirty="0" err="1"/>
              <a:t>analyste</a:t>
            </a:r>
            <a:r>
              <a:rPr lang="en-GB" dirty="0"/>
              <a:t>, </a:t>
            </a:r>
            <a:r>
              <a:rPr lang="en-GB" dirty="0" err="1"/>
              <a:t>ingénieur</a:t>
            </a:r>
            <a:r>
              <a:rPr lang="en-GB" dirty="0"/>
              <a:t>)</a:t>
            </a:r>
          </a:p>
          <a:p>
            <a:r>
              <a:rPr lang="en-GB" dirty="0"/>
              <a:t>Isolation des </a:t>
            </a:r>
            <a:r>
              <a:rPr lang="en-GB" dirty="0" err="1"/>
              <a:t>privilèges</a:t>
            </a:r>
            <a:r>
              <a:rPr lang="en-GB" dirty="0"/>
              <a:t> pour </a:t>
            </a:r>
            <a:r>
              <a:rPr lang="en-GB" dirty="0" err="1"/>
              <a:t>éviter</a:t>
            </a:r>
            <a:r>
              <a:rPr lang="en-GB" dirty="0"/>
              <a:t> toute compromission</a:t>
            </a:r>
          </a:p>
          <a:p>
            <a:r>
              <a:rPr lang="en-GB" dirty="0" err="1"/>
              <a:t>Chiffrement</a:t>
            </a:r>
            <a:r>
              <a:rPr lang="en-GB" dirty="0"/>
              <a:t> des URI de connexion via </a:t>
            </a:r>
            <a:r>
              <a:rPr lang="en-GB" dirty="0" err="1"/>
              <a:t>fichier</a:t>
            </a:r>
            <a:r>
              <a:rPr lang="en-GB" dirty="0"/>
              <a:t> .env non exposé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b="1" dirty="0" err="1"/>
              <a:t>Scalabilité</a:t>
            </a:r>
            <a:r>
              <a:rPr lang="en-GB" b="1" dirty="0"/>
              <a:t> technique :</a:t>
            </a:r>
            <a:endParaRPr lang="en-GB" dirty="0"/>
          </a:p>
          <a:p>
            <a:r>
              <a:rPr lang="en-GB" dirty="0"/>
              <a:t>Utilisation de MongoDB pour son </a:t>
            </a:r>
            <a:r>
              <a:rPr lang="en-GB" dirty="0" err="1"/>
              <a:t>extensibilité</a:t>
            </a:r>
            <a:r>
              <a:rPr lang="en-GB" dirty="0"/>
              <a:t> </a:t>
            </a:r>
            <a:r>
              <a:rPr lang="en-GB" dirty="0" err="1"/>
              <a:t>horizontale</a:t>
            </a:r>
            <a:endParaRPr lang="en-GB" dirty="0"/>
          </a:p>
          <a:p>
            <a:r>
              <a:rPr lang="en-GB" dirty="0" err="1"/>
              <a:t>Conteneurisation</a:t>
            </a:r>
            <a:r>
              <a:rPr lang="en-GB" dirty="0"/>
              <a:t> avec Docker pour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meilleure</a:t>
            </a:r>
            <a:r>
              <a:rPr lang="en-GB" dirty="0"/>
              <a:t> </a:t>
            </a:r>
            <a:r>
              <a:rPr lang="en-GB" dirty="0" err="1"/>
              <a:t>portabilité</a:t>
            </a:r>
            <a:endParaRPr lang="en-GB" dirty="0"/>
          </a:p>
          <a:p>
            <a:r>
              <a:rPr lang="en-GB" dirty="0"/>
              <a:t>Pipeline </a:t>
            </a:r>
            <a:r>
              <a:rPr lang="en-GB" dirty="0" err="1"/>
              <a:t>modulaire</a:t>
            </a:r>
            <a:r>
              <a:rPr lang="en-GB" dirty="0"/>
              <a:t> </a:t>
            </a:r>
            <a:r>
              <a:rPr lang="en-GB" dirty="0" err="1"/>
              <a:t>pouvant</a:t>
            </a:r>
            <a:r>
              <a:rPr lang="en-GB" dirty="0"/>
              <a:t> </a:t>
            </a:r>
            <a:r>
              <a:rPr lang="en-GB" dirty="0" err="1"/>
              <a:t>évoluer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architecture cloud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A7AA-F4C0-3F6C-D832-3FA3C384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452577"/>
            <a:ext cx="873425" cy="35630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 du 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19340"/>
            <a:ext cx="5937755" cy="37109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Le </a:t>
            </a:r>
            <a:r>
              <a:rPr lang="en-GB" dirty="0" err="1"/>
              <a:t>projet</a:t>
            </a:r>
            <a:r>
              <a:rPr lang="en-GB" dirty="0"/>
              <a:t> repose sur </a:t>
            </a:r>
            <a:r>
              <a:rPr lang="en-GB" dirty="0" err="1"/>
              <a:t>une</a:t>
            </a:r>
            <a:r>
              <a:rPr lang="en-GB" dirty="0"/>
              <a:t> architecture </a:t>
            </a:r>
            <a:r>
              <a:rPr lang="en-GB" dirty="0" err="1"/>
              <a:t>conteneurisée</a:t>
            </a:r>
            <a:r>
              <a:rPr lang="en-GB" dirty="0"/>
              <a:t> </a:t>
            </a:r>
            <a:r>
              <a:rPr lang="en-GB" dirty="0" err="1"/>
              <a:t>visant</a:t>
            </a:r>
            <a:r>
              <a:rPr lang="en-GB" dirty="0"/>
              <a:t> la </a:t>
            </a:r>
            <a:r>
              <a:rPr lang="en-GB" dirty="0" err="1"/>
              <a:t>portabilité</a:t>
            </a:r>
            <a:r>
              <a:rPr lang="en-GB" dirty="0"/>
              <a:t>, la </a:t>
            </a:r>
            <a:r>
              <a:rPr lang="en-GB" dirty="0" err="1"/>
              <a:t>modularité</a:t>
            </a:r>
            <a:r>
              <a:rPr lang="en-GB" dirty="0"/>
              <a:t> et la </a:t>
            </a:r>
            <a:r>
              <a:rPr lang="en-GB" dirty="0" err="1"/>
              <a:t>sécurité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1. Pipeline de </a:t>
            </a:r>
            <a:r>
              <a:rPr lang="en-GB" b="1" dirty="0" err="1"/>
              <a:t>traitement</a:t>
            </a:r>
            <a:r>
              <a:rPr lang="en-GB" b="1" dirty="0"/>
              <a:t> des données :</a:t>
            </a:r>
            <a:endParaRPr lang="en-GB" dirty="0"/>
          </a:p>
          <a:p>
            <a:r>
              <a:rPr lang="en-GB" dirty="0" err="1"/>
              <a:t>Chargement</a:t>
            </a:r>
            <a:r>
              <a:rPr lang="en-GB" dirty="0"/>
              <a:t> du </a:t>
            </a:r>
            <a:r>
              <a:rPr lang="en-GB" dirty="0" err="1"/>
              <a:t>fichier</a:t>
            </a:r>
            <a:r>
              <a:rPr lang="en-GB" dirty="0"/>
              <a:t> CSV source</a:t>
            </a:r>
          </a:p>
          <a:p>
            <a:r>
              <a:rPr lang="en-GB" dirty="0" err="1"/>
              <a:t>Nettoyage</a:t>
            </a:r>
            <a:r>
              <a:rPr lang="en-GB" dirty="0"/>
              <a:t> et transformation via </a:t>
            </a:r>
            <a:r>
              <a:rPr lang="en-GB" dirty="0" err="1"/>
              <a:t>cleaning.py</a:t>
            </a:r>
            <a:endParaRPr lang="en-GB" dirty="0"/>
          </a:p>
          <a:p>
            <a:r>
              <a:rPr lang="en-GB" dirty="0"/>
              <a:t>Insertion dans MongoDB via </a:t>
            </a:r>
            <a:r>
              <a:rPr lang="en-GB" dirty="0" err="1"/>
              <a:t>migration.py</a:t>
            </a:r>
            <a:endParaRPr lang="en-GB" dirty="0"/>
          </a:p>
          <a:p>
            <a:r>
              <a:rPr lang="en-GB" dirty="0" err="1"/>
              <a:t>Suivi</a:t>
            </a:r>
            <a:r>
              <a:rPr lang="en-GB" dirty="0"/>
              <a:t> et validation avec des logs et tests de connexion</a:t>
            </a:r>
          </a:p>
          <a:p>
            <a:pPr marL="0" indent="0">
              <a:buNone/>
            </a:pPr>
            <a:r>
              <a:rPr lang="en-GB" b="1" dirty="0"/>
              <a:t>2. Orchestration avec Docker Compose :</a:t>
            </a:r>
            <a:endParaRPr lang="en-GB" dirty="0"/>
          </a:p>
          <a:p>
            <a:r>
              <a:rPr lang="en-GB" dirty="0" err="1"/>
              <a:t>Conteneur</a:t>
            </a:r>
            <a:r>
              <a:rPr lang="en-GB" dirty="0"/>
              <a:t> MongoDB avec </a:t>
            </a:r>
            <a:r>
              <a:rPr lang="en-GB" dirty="0" err="1"/>
              <a:t>rôles</a:t>
            </a:r>
            <a:r>
              <a:rPr lang="en-GB" dirty="0"/>
              <a:t> et configuration </a:t>
            </a:r>
            <a:r>
              <a:rPr lang="en-GB" dirty="0" err="1"/>
              <a:t>personnalisée</a:t>
            </a:r>
            <a:endParaRPr lang="en-GB" dirty="0"/>
          </a:p>
          <a:p>
            <a:r>
              <a:rPr lang="en-GB" dirty="0"/>
              <a:t>Script </a:t>
            </a:r>
            <a:r>
              <a:rPr lang="en-GB" dirty="0" err="1"/>
              <a:t>d’attente</a:t>
            </a:r>
            <a:r>
              <a:rPr lang="en-GB" dirty="0"/>
              <a:t> wait-for-</a:t>
            </a:r>
            <a:r>
              <a:rPr lang="en-GB" dirty="0" err="1"/>
              <a:t>mongo.sh</a:t>
            </a:r>
            <a:r>
              <a:rPr lang="en-GB" dirty="0"/>
              <a:t> pour </a:t>
            </a:r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l’ordre</a:t>
            </a:r>
            <a:r>
              <a:rPr lang="en-GB" dirty="0"/>
              <a:t> </a:t>
            </a:r>
            <a:r>
              <a:rPr lang="en-GB" dirty="0" err="1"/>
              <a:t>d’exécution</a:t>
            </a:r>
            <a:endParaRPr lang="en-GB" dirty="0"/>
          </a:p>
          <a:p>
            <a:r>
              <a:rPr lang="en-GB" dirty="0"/>
              <a:t>Scripts Python </a:t>
            </a:r>
            <a:r>
              <a:rPr lang="en-GB" dirty="0" err="1"/>
              <a:t>exécutés</a:t>
            </a:r>
            <a:r>
              <a:rPr lang="en-GB" dirty="0"/>
              <a:t> dans un </a:t>
            </a:r>
            <a:r>
              <a:rPr lang="en-GB" dirty="0" err="1"/>
              <a:t>environnement</a:t>
            </a:r>
            <a:r>
              <a:rPr lang="en-GB" dirty="0"/>
              <a:t> </a:t>
            </a:r>
            <a:r>
              <a:rPr lang="en-GB" dirty="0" err="1"/>
              <a:t>Dockerisé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b="1" dirty="0" err="1"/>
              <a:t>Accès</a:t>
            </a:r>
            <a:r>
              <a:rPr lang="en-GB" b="1" dirty="0"/>
              <a:t> </a:t>
            </a:r>
            <a:r>
              <a:rPr lang="en-GB" b="1" dirty="0" err="1"/>
              <a:t>structuré</a:t>
            </a:r>
            <a:r>
              <a:rPr lang="en-GB" b="1" dirty="0"/>
              <a:t> et </a:t>
            </a:r>
            <a:r>
              <a:rPr lang="en-GB" b="1" dirty="0" err="1"/>
              <a:t>sécurisé</a:t>
            </a:r>
            <a:r>
              <a:rPr lang="en-GB" b="1" dirty="0"/>
              <a:t> :</a:t>
            </a:r>
            <a:endParaRPr lang="en-GB" dirty="0"/>
          </a:p>
          <a:p>
            <a:r>
              <a:rPr lang="en-GB" dirty="0"/>
              <a:t>.env </a:t>
            </a:r>
            <a:r>
              <a:rPr lang="en-GB" dirty="0" err="1"/>
              <a:t>contenant</a:t>
            </a:r>
            <a:r>
              <a:rPr lang="en-GB" dirty="0"/>
              <a:t> les URI de connexion </a:t>
            </a:r>
            <a:r>
              <a:rPr lang="en-GB" dirty="0" err="1"/>
              <a:t>selon</a:t>
            </a:r>
            <a:r>
              <a:rPr lang="en-GB" dirty="0"/>
              <a:t> les </a:t>
            </a:r>
            <a:r>
              <a:rPr lang="en-GB" dirty="0" err="1"/>
              <a:t>rôles</a:t>
            </a:r>
            <a:endParaRPr lang="en-GB" dirty="0"/>
          </a:p>
          <a:p>
            <a:r>
              <a:rPr lang="en-GB" dirty="0"/>
              <a:t>Base </a:t>
            </a:r>
            <a:r>
              <a:rPr lang="en-GB" dirty="0" err="1"/>
              <a:t>healthcare_db</a:t>
            </a:r>
            <a:r>
              <a:rPr lang="en-GB" dirty="0"/>
              <a:t>, collection 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931A4-011C-8886-29BD-78125D35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98" y="4908078"/>
            <a:ext cx="3175875" cy="1763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93" y="3994031"/>
            <a:ext cx="3216121" cy="264196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b="1" dirty="0" err="1"/>
              <a:t>Fonctions</a:t>
            </a:r>
            <a:r>
              <a:rPr lang="en-GB" b="1" dirty="0"/>
              <a:t> </a:t>
            </a:r>
            <a:r>
              <a:rPr lang="en-GB" b="1" dirty="0" err="1"/>
              <a:t>principales</a:t>
            </a:r>
            <a:r>
              <a:rPr lang="en-GB" b="1" dirty="0"/>
              <a:t> 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 err="1"/>
              <a:t>cleaning.py</a:t>
            </a:r>
            <a:r>
              <a:rPr lang="en-GB" dirty="0"/>
              <a:t> : </a:t>
            </a:r>
            <a:r>
              <a:rPr lang="en-GB" dirty="0" err="1"/>
              <a:t>nettoyage</a:t>
            </a:r>
            <a:r>
              <a:rPr lang="en-GB" dirty="0"/>
              <a:t> et normalisation des données</a:t>
            </a:r>
          </a:p>
          <a:p>
            <a:pPr>
              <a:lnSpc>
                <a:spcPct val="120000"/>
              </a:lnSpc>
            </a:pPr>
            <a:r>
              <a:rPr lang="en-GB" dirty="0" err="1"/>
              <a:t>migration.py</a:t>
            </a:r>
            <a:r>
              <a:rPr lang="en-GB" dirty="0"/>
              <a:t> : insertion </a:t>
            </a:r>
            <a:r>
              <a:rPr lang="en-GB" dirty="0" err="1"/>
              <a:t>sécurisée</a:t>
            </a:r>
            <a:r>
              <a:rPr lang="en-GB" dirty="0"/>
              <a:t> dans MongoDB</a:t>
            </a:r>
          </a:p>
          <a:p>
            <a:pPr>
              <a:lnSpc>
                <a:spcPct val="120000"/>
              </a:lnSpc>
            </a:pPr>
            <a:r>
              <a:rPr lang="en-GB" dirty="0" err="1"/>
              <a:t>test_connection.py</a:t>
            </a:r>
            <a:r>
              <a:rPr lang="en-GB" dirty="0"/>
              <a:t> : </a:t>
            </a:r>
            <a:r>
              <a:rPr lang="en-GB" dirty="0" err="1"/>
              <a:t>vérification</a:t>
            </a:r>
            <a:r>
              <a:rPr lang="en-GB" dirty="0"/>
              <a:t> de la </a:t>
            </a:r>
            <a:r>
              <a:rPr lang="en-GB" dirty="0" err="1"/>
              <a:t>connectivité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 err="1"/>
              <a:t>mongo_init.js</a:t>
            </a:r>
            <a:r>
              <a:rPr lang="en-GB" dirty="0"/>
              <a:t> : </a:t>
            </a:r>
            <a:r>
              <a:rPr lang="en-GB" dirty="0" err="1"/>
              <a:t>création</a:t>
            </a:r>
            <a:r>
              <a:rPr lang="en-GB" dirty="0"/>
              <a:t> des </a:t>
            </a:r>
            <a:r>
              <a:rPr lang="en-GB" dirty="0" err="1"/>
              <a:t>rôles</a:t>
            </a:r>
            <a:r>
              <a:rPr lang="en-GB" dirty="0"/>
              <a:t> et </a:t>
            </a:r>
            <a:r>
              <a:rPr lang="en-GB" dirty="0" err="1"/>
              <a:t>utilisateurs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wait-for-</a:t>
            </a:r>
            <a:r>
              <a:rPr lang="en-GB" dirty="0" err="1"/>
              <a:t>mongo.sh</a:t>
            </a:r>
            <a:r>
              <a:rPr lang="en-GB" dirty="0"/>
              <a:t> : assure </a:t>
            </a:r>
            <a:r>
              <a:rPr lang="en-GB" dirty="0" err="1"/>
              <a:t>l’ordre</a:t>
            </a:r>
            <a:r>
              <a:rPr lang="en-GB" dirty="0"/>
              <a:t> </a:t>
            </a:r>
            <a:r>
              <a:rPr lang="en-GB" dirty="0" err="1"/>
              <a:t>d’exécution</a:t>
            </a:r>
            <a:r>
              <a:rPr lang="en-GB" dirty="0"/>
              <a:t> dans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C9A3-AA12-109B-2B30-578A49F9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48" y="2867659"/>
            <a:ext cx="3310320" cy="33002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863BB1-2F88-9FD7-381E-8D2CADC218BA}"/>
              </a:ext>
            </a:extLst>
          </p:cNvPr>
          <p:cNvSpPr txBox="1">
            <a:spLocks/>
          </p:cNvSpPr>
          <p:nvPr/>
        </p:nvSpPr>
        <p:spPr>
          <a:xfrm>
            <a:off x="659535" y="2326516"/>
            <a:ext cx="7742593" cy="770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L’organisation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suit </a:t>
            </a:r>
            <a:r>
              <a:rPr lang="en-GB" dirty="0" err="1"/>
              <a:t>une</a:t>
            </a:r>
            <a:r>
              <a:rPr lang="en-GB" dirty="0"/>
              <a:t> arborescence </a:t>
            </a:r>
            <a:r>
              <a:rPr lang="en-GB" dirty="0" err="1"/>
              <a:t>claire</a:t>
            </a:r>
            <a:r>
              <a:rPr lang="en-GB" dirty="0"/>
              <a:t> pour assurer </a:t>
            </a:r>
            <a:r>
              <a:rPr lang="en-GB" dirty="0" err="1"/>
              <a:t>modularité</a:t>
            </a:r>
            <a:r>
              <a:rPr lang="en-GB" dirty="0"/>
              <a:t>, </a:t>
            </a:r>
            <a:r>
              <a:rPr lang="en-GB" dirty="0" err="1"/>
              <a:t>lisibilité</a:t>
            </a:r>
            <a:r>
              <a:rPr lang="en-GB" dirty="0"/>
              <a:t> et </a:t>
            </a:r>
            <a:r>
              <a:rPr lang="en-GB" dirty="0" err="1"/>
              <a:t>maintenabilité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Arborescence :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0565-AE16-6152-B5AB-7766E8DA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551F-EE06-E272-FDAB-B6B501D9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87870"/>
            <a:ext cx="5937755" cy="1188720"/>
          </a:xfrm>
        </p:spPr>
        <p:txBody>
          <a:bodyPr/>
          <a:lstStyle/>
          <a:p>
            <a:r>
              <a:rPr lang="fr-FR" dirty="0" err="1"/>
              <a:t>Modelisation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9E0C-CEC5-BB86-E37B-ED70E9E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4376952"/>
            <a:ext cx="3141319" cy="24810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Option 1</a:t>
            </a:r>
          </a:p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ce</a:t>
            </a:r>
            <a:r>
              <a:rPr lang="en-GB" b="1" dirty="0"/>
              <a:t> choix</a:t>
            </a:r>
            <a:r>
              <a:rPr lang="en-GB" dirty="0"/>
              <a:t> :</a:t>
            </a:r>
          </a:p>
          <a:p>
            <a:r>
              <a:rPr lang="en-GB" dirty="0"/>
              <a:t>Importation simple et </a:t>
            </a:r>
            <a:r>
              <a:rPr lang="en-GB" dirty="0" err="1"/>
              <a:t>rapide</a:t>
            </a:r>
            <a:endParaRPr lang="en-GB" dirty="0"/>
          </a:p>
          <a:p>
            <a:r>
              <a:rPr lang="en-GB" dirty="0" err="1"/>
              <a:t>Accès</a:t>
            </a:r>
            <a:r>
              <a:rPr lang="en-GB" dirty="0"/>
              <a:t> direct aux données sans jointures (Non native dans MongoDB)</a:t>
            </a:r>
          </a:p>
          <a:p>
            <a:r>
              <a:rPr lang="en-GB" dirty="0" err="1"/>
              <a:t>Adapté</a:t>
            </a:r>
            <a:r>
              <a:rPr lang="en-GB" dirty="0"/>
              <a:t> à </a:t>
            </a:r>
            <a:r>
              <a:rPr lang="en-GB" dirty="0" err="1"/>
              <a:t>une</a:t>
            </a:r>
            <a:r>
              <a:rPr lang="en-GB" dirty="0"/>
              <a:t> migration avec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seule</a:t>
            </a:r>
            <a:r>
              <a:rPr lang="en-GB" dirty="0"/>
              <a:t> source</a:t>
            </a:r>
          </a:p>
          <a:p>
            <a:pPr marL="0" indent="0">
              <a:buNone/>
            </a:pPr>
            <a:r>
              <a:rPr lang="en-GB" b="1" dirty="0" err="1"/>
              <a:t>Limites</a:t>
            </a:r>
            <a:r>
              <a:rPr lang="en-GB" dirty="0"/>
              <a:t> :</a:t>
            </a:r>
          </a:p>
          <a:p>
            <a:r>
              <a:rPr lang="en-GB" dirty="0"/>
              <a:t>Duplication </a:t>
            </a:r>
            <a:r>
              <a:rPr lang="en-GB" dirty="0" err="1"/>
              <a:t>d’informations</a:t>
            </a:r>
            <a:r>
              <a:rPr lang="en-GB" dirty="0"/>
              <a:t> (</a:t>
            </a:r>
            <a:r>
              <a:rPr lang="en-GB" dirty="0" err="1"/>
              <a:t>hôpital</a:t>
            </a:r>
            <a:r>
              <a:rPr lang="en-GB" dirty="0"/>
              <a:t>, assurance)</a:t>
            </a:r>
          </a:p>
          <a:p>
            <a:r>
              <a:rPr lang="en-GB" dirty="0" err="1"/>
              <a:t>Moins</a:t>
            </a:r>
            <a:r>
              <a:rPr lang="en-GB" dirty="0"/>
              <a:t> </a:t>
            </a:r>
            <a:r>
              <a:rPr lang="en-GB" dirty="0" err="1"/>
              <a:t>adapté</a:t>
            </a:r>
            <a:r>
              <a:rPr lang="en-GB" dirty="0"/>
              <a:t> à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évolution</a:t>
            </a:r>
            <a:r>
              <a:rPr lang="en-GB" dirty="0"/>
              <a:t> du </a:t>
            </a:r>
            <a:r>
              <a:rPr lang="en-GB" dirty="0" err="1"/>
              <a:t>modèle</a:t>
            </a:r>
            <a:endParaRPr lang="en-GB" dirty="0"/>
          </a:p>
          <a:p>
            <a:r>
              <a:rPr lang="en-GB" dirty="0" err="1"/>
              <a:t>Risques</a:t>
            </a:r>
            <a:r>
              <a:rPr lang="en-GB" dirty="0"/>
              <a:t> de </a:t>
            </a:r>
            <a:r>
              <a:rPr lang="en-GB" dirty="0" err="1"/>
              <a:t>cohérence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entités</a:t>
            </a:r>
            <a:r>
              <a:rPr lang="en-GB" dirty="0"/>
              <a:t> </a:t>
            </a:r>
            <a:r>
              <a:rPr lang="en-GB" dirty="0" err="1"/>
              <a:t>deviennent</a:t>
            </a:r>
            <a:r>
              <a:rPr lang="en-GB" dirty="0"/>
              <a:t> </a:t>
            </a:r>
            <a:r>
              <a:rPr lang="en-GB" dirty="0" err="1"/>
              <a:t>dynamiques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C0CD8-ADC5-ED62-B03C-FAEC7F69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94693"/>
            <a:ext cx="5937755" cy="28641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AE5158-A62A-A48A-CD59-9A456A9D6FF7}"/>
              </a:ext>
            </a:extLst>
          </p:cNvPr>
          <p:cNvSpPr txBox="1">
            <a:spLocks/>
          </p:cNvSpPr>
          <p:nvPr/>
        </p:nvSpPr>
        <p:spPr>
          <a:xfrm>
            <a:off x="4747364" y="4376952"/>
            <a:ext cx="2790591" cy="248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Option 2</a:t>
            </a:r>
          </a:p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</a:t>
            </a:r>
            <a:r>
              <a:rPr lang="en-GB" b="1" dirty="0" err="1"/>
              <a:t>ce</a:t>
            </a:r>
            <a:r>
              <a:rPr lang="en-GB" b="1" dirty="0"/>
              <a:t> choix (</a:t>
            </a:r>
            <a:r>
              <a:rPr lang="en-GB" b="1" dirty="0" err="1"/>
              <a:t>potentiel</a:t>
            </a:r>
            <a:r>
              <a:rPr lang="en-GB" b="1" dirty="0"/>
              <a:t>)</a:t>
            </a:r>
            <a:r>
              <a:rPr lang="en-GB" dirty="0"/>
              <a:t> :</a:t>
            </a:r>
          </a:p>
          <a:p>
            <a:r>
              <a:rPr lang="en-GB" dirty="0"/>
              <a:t>Structure des données plus propre</a:t>
            </a:r>
          </a:p>
          <a:p>
            <a:r>
              <a:rPr lang="en-GB" dirty="0" err="1"/>
              <a:t>Réduction</a:t>
            </a:r>
            <a:r>
              <a:rPr lang="en-GB" dirty="0"/>
              <a:t> de la </a:t>
            </a:r>
            <a:r>
              <a:rPr lang="en-GB" dirty="0" err="1"/>
              <a:t>redondance</a:t>
            </a:r>
            <a:endParaRPr lang="en-GB" dirty="0"/>
          </a:p>
          <a:p>
            <a:r>
              <a:rPr lang="en-GB" dirty="0" err="1"/>
              <a:t>Meilleure</a:t>
            </a:r>
            <a:r>
              <a:rPr lang="en-GB" dirty="0"/>
              <a:t> </a:t>
            </a:r>
            <a:r>
              <a:rPr lang="en-GB" dirty="0" err="1"/>
              <a:t>évolutivité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les </a:t>
            </a:r>
            <a:r>
              <a:rPr lang="en-GB" dirty="0" err="1"/>
              <a:t>entités</a:t>
            </a:r>
            <a:r>
              <a:rPr lang="en-GB" dirty="0"/>
              <a:t> </a:t>
            </a:r>
            <a:r>
              <a:rPr lang="en-GB" dirty="0" err="1"/>
              <a:t>deviennent</a:t>
            </a:r>
            <a:r>
              <a:rPr lang="en-GB" dirty="0"/>
              <a:t> </a:t>
            </a:r>
            <a:r>
              <a:rPr lang="en-GB" dirty="0" err="1"/>
              <a:t>indépendantes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Limites</a:t>
            </a:r>
            <a:r>
              <a:rPr lang="en-GB" dirty="0"/>
              <a:t> :</a:t>
            </a:r>
          </a:p>
          <a:p>
            <a:r>
              <a:rPr lang="en-GB" dirty="0" err="1"/>
              <a:t>Implémentation</a:t>
            </a:r>
            <a:r>
              <a:rPr lang="en-GB" dirty="0"/>
              <a:t> plus </a:t>
            </a:r>
            <a:r>
              <a:rPr lang="en-GB" dirty="0" err="1"/>
              <a:t>complexe</a:t>
            </a:r>
            <a:endParaRPr lang="en-GB" dirty="0"/>
          </a:p>
          <a:p>
            <a:r>
              <a:rPr lang="en-GB" dirty="0" err="1"/>
              <a:t>Requêtes</a:t>
            </a:r>
            <a:r>
              <a:rPr lang="en-GB" dirty="0"/>
              <a:t> plus </a:t>
            </a:r>
            <a:r>
              <a:rPr lang="en-GB" dirty="0" err="1"/>
              <a:t>lourdes</a:t>
            </a:r>
            <a:r>
              <a:rPr lang="en-GB" dirty="0"/>
              <a:t> (</a:t>
            </a:r>
            <a:r>
              <a:rPr lang="en-GB" dirty="0" err="1"/>
              <a:t>aggrégations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)</a:t>
            </a:r>
          </a:p>
          <a:p>
            <a:r>
              <a:rPr lang="en-GB" dirty="0" err="1"/>
              <a:t>Moins</a:t>
            </a:r>
            <a:r>
              <a:rPr lang="en-GB" dirty="0"/>
              <a:t> pertinent pour un prototype simple et </a:t>
            </a:r>
            <a:r>
              <a:rPr lang="en-GB" dirty="0" err="1"/>
              <a:t>rapide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Nettoyage des données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4176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Le script </a:t>
            </a:r>
            <a:r>
              <a:rPr lang="en-GB" dirty="0" err="1"/>
              <a:t>cleaning.py</a:t>
            </a:r>
            <a:r>
              <a:rPr lang="en-GB" dirty="0"/>
              <a:t> </a:t>
            </a:r>
            <a:r>
              <a:rPr lang="en-GB" dirty="0" err="1"/>
              <a:t>exécute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série</a:t>
            </a:r>
            <a:r>
              <a:rPr lang="en-GB" dirty="0"/>
              <a:t> de </a:t>
            </a:r>
            <a:r>
              <a:rPr lang="en-GB" dirty="0" err="1"/>
              <a:t>traitements</a:t>
            </a:r>
            <a:r>
              <a:rPr lang="en-GB" dirty="0"/>
              <a:t> pour transformer les données brutes du </a:t>
            </a:r>
            <a:r>
              <a:rPr lang="en-GB" dirty="0" err="1"/>
              <a:t>fichier</a:t>
            </a:r>
            <a:r>
              <a:rPr lang="en-GB" dirty="0"/>
              <a:t> CSV </a:t>
            </a:r>
            <a:r>
              <a:rPr lang="en-GB" dirty="0" err="1"/>
              <a:t>en</a:t>
            </a:r>
            <a:r>
              <a:rPr lang="en-GB" dirty="0"/>
              <a:t> données </a:t>
            </a:r>
            <a:r>
              <a:rPr lang="en-GB" dirty="0" err="1"/>
              <a:t>exploitables</a:t>
            </a:r>
            <a:r>
              <a:rPr lang="en-GB" dirty="0"/>
              <a:t> pour MongoDB.</a:t>
            </a:r>
          </a:p>
          <a:p>
            <a:pPr marL="0" indent="0">
              <a:buNone/>
            </a:pPr>
            <a:r>
              <a:rPr lang="en-GB" b="1" dirty="0" err="1"/>
              <a:t>Opérations</a:t>
            </a:r>
            <a:r>
              <a:rPr lang="en-GB" b="1" dirty="0"/>
              <a:t> </a:t>
            </a:r>
            <a:r>
              <a:rPr lang="en-GB" b="1" dirty="0" err="1"/>
              <a:t>réalisées</a:t>
            </a:r>
            <a:r>
              <a:rPr lang="en-GB" dirty="0"/>
              <a:t> :</a:t>
            </a:r>
          </a:p>
          <a:p>
            <a:r>
              <a:rPr lang="en-GB" dirty="0"/>
              <a:t>Suppression des </a:t>
            </a:r>
            <a:r>
              <a:rPr lang="en-GB" dirty="0" err="1"/>
              <a:t>lignes</a:t>
            </a:r>
            <a:r>
              <a:rPr lang="en-GB" dirty="0"/>
              <a:t> </a:t>
            </a:r>
            <a:r>
              <a:rPr lang="en-GB" dirty="0" err="1"/>
              <a:t>contenant</a:t>
            </a:r>
            <a:r>
              <a:rPr lang="en-GB" dirty="0"/>
              <a:t> des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manquantes</a:t>
            </a:r>
            <a:endParaRPr lang="en-GB" dirty="0"/>
          </a:p>
          <a:p>
            <a:r>
              <a:rPr lang="en-GB" dirty="0" err="1"/>
              <a:t>Nettoyage</a:t>
            </a:r>
            <a:r>
              <a:rPr lang="en-GB" dirty="0"/>
              <a:t> des </a:t>
            </a:r>
            <a:r>
              <a:rPr lang="en-GB" dirty="0" err="1"/>
              <a:t>colonnes</a:t>
            </a:r>
            <a:r>
              <a:rPr lang="en-GB" dirty="0"/>
              <a:t> </a:t>
            </a:r>
            <a:r>
              <a:rPr lang="en-GB" dirty="0" err="1"/>
              <a:t>vides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redondantes</a:t>
            </a:r>
            <a:endParaRPr lang="en-GB" dirty="0"/>
          </a:p>
          <a:p>
            <a:r>
              <a:rPr lang="en-GB" dirty="0"/>
              <a:t>Standardisation des </a:t>
            </a:r>
            <a:r>
              <a:rPr lang="en-GB" dirty="0" err="1"/>
              <a:t>noms</a:t>
            </a:r>
            <a:r>
              <a:rPr lang="en-GB" dirty="0"/>
              <a:t> de </a:t>
            </a:r>
            <a:r>
              <a:rPr lang="en-GB" dirty="0" err="1"/>
              <a:t>colonnes</a:t>
            </a:r>
            <a:r>
              <a:rPr lang="en-GB" dirty="0"/>
              <a:t> (camelCase)</a:t>
            </a:r>
          </a:p>
          <a:p>
            <a:r>
              <a:rPr lang="en-GB" dirty="0"/>
              <a:t>Conversion des types de données (</a:t>
            </a:r>
            <a:r>
              <a:rPr lang="en-GB" dirty="0" err="1"/>
              <a:t>âge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entier</a:t>
            </a:r>
            <a:r>
              <a:rPr lang="en-GB" dirty="0"/>
              <a:t>, etc.)</a:t>
            </a:r>
          </a:p>
          <a:p>
            <a:r>
              <a:rPr lang="en-GB" dirty="0"/>
              <a:t>Normalisation des champs </a:t>
            </a:r>
            <a:r>
              <a:rPr lang="en-GB" dirty="0" err="1"/>
              <a:t>texte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Métriques</a:t>
            </a:r>
            <a:r>
              <a:rPr lang="en-GB" b="1" dirty="0"/>
              <a:t> </a:t>
            </a:r>
            <a:r>
              <a:rPr lang="en-GB" b="1" dirty="0" err="1"/>
              <a:t>clés</a:t>
            </a:r>
            <a:r>
              <a:rPr lang="en-GB" dirty="0"/>
              <a:t> :</a:t>
            </a:r>
          </a:p>
          <a:p>
            <a:r>
              <a:rPr lang="en-GB" dirty="0" err="1"/>
              <a:t>Lignes</a:t>
            </a:r>
            <a:r>
              <a:rPr lang="en-GB" dirty="0"/>
              <a:t> </a:t>
            </a:r>
            <a:r>
              <a:rPr lang="en-GB" dirty="0" err="1"/>
              <a:t>initiales</a:t>
            </a:r>
            <a:r>
              <a:rPr lang="en-GB" dirty="0"/>
              <a:t> : 55 000</a:t>
            </a:r>
          </a:p>
          <a:p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nulles</a:t>
            </a:r>
            <a:r>
              <a:rPr lang="en-GB" dirty="0"/>
              <a:t> </a:t>
            </a:r>
            <a:r>
              <a:rPr lang="en-GB" dirty="0" err="1"/>
              <a:t>détectées</a:t>
            </a:r>
            <a:r>
              <a:rPr lang="en-GB" dirty="0"/>
              <a:t> : 0</a:t>
            </a:r>
          </a:p>
          <a:p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dupliquées</a:t>
            </a:r>
            <a:r>
              <a:rPr lang="en-GB" dirty="0"/>
              <a:t> </a:t>
            </a:r>
            <a:r>
              <a:rPr lang="en-GB" dirty="0" err="1"/>
              <a:t>détectées</a:t>
            </a:r>
            <a:r>
              <a:rPr lang="en-GB" dirty="0"/>
              <a:t> : 5500</a:t>
            </a:r>
          </a:p>
          <a:p>
            <a:r>
              <a:rPr lang="en-GB" dirty="0" err="1"/>
              <a:t>Lignes</a:t>
            </a:r>
            <a:r>
              <a:rPr lang="en-GB" dirty="0"/>
              <a:t> </a:t>
            </a:r>
            <a:r>
              <a:rPr lang="en-GB" dirty="0" err="1"/>
              <a:t>supprimées</a:t>
            </a:r>
            <a:r>
              <a:rPr lang="en-GB" dirty="0"/>
              <a:t> : 5500</a:t>
            </a:r>
          </a:p>
          <a:p>
            <a:r>
              <a:rPr lang="en-GB" dirty="0" err="1"/>
              <a:t>Colonnes</a:t>
            </a:r>
            <a:r>
              <a:rPr lang="en-GB" dirty="0"/>
              <a:t> </a:t>
            </a:r>
            <a:r>
              <a:rPr lang="en-GB" dirty="0" err="1"/>
              <a:t>inutiles</a:t>
            </a:r>
            <a:r>
              <a:rPr lang="en-GB" dirty="0"/>
              <a:t> </a:t>
            </a:r>
            <a:r>
              <a:rPr lang="en-GB" dirty="0" err="1"/>
              <a:t>supprimées</a:t>
            </a:r>
            <a:r>
              <a:rPr lang="en-GB" dirty="0"/>
              <a:t> : 1</a:t>
            </a:r>
          </a:p>
          <a:p>
            <a:r>
              <a:rPr lang="en-GB" dirty="0" err="1"/>
              <a:t>Lignes</a:t>
            </a:r>
            <a:r>
              <a:rPr lang="en-GB" dirty="0"/>
              <a:t> finales </a:t>
            </a:r>
            <a:r>
              <a:rPr lang="en-GB" dirty="0" err="1"/>
              <a:t>prêtes</a:t>
            </a:r>
            <a:r>
              <a:rPr lang="en-GB" dirty="0"/>
              <a:t> à </a:t>
            </a:r>
            <a:r>
              <a:rPr lang="en-GB" dirty="0" err="1"/>
              <a:t>l’insertion</a:t>
            </a:r>
            <a:r>
              <a:rPr lang="en-GB" dirty="0"/>
              <a:t> : 50 000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FEA2A-CB4F-CD44-F892-E66E1ACF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22" y="4602513"/>
            <a:ext cx="2411633" cy="1453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 vers </a:t>
            </a:r>
            <a:r>
              <a:rPr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80891"/>
            <a:ext cx="5937755" cy="40544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Le script </a:t>
            </a:r>
            <a:r>
              <a:rPr lang="en-GB" dirty="0" err="1"/>
              <a:t>migration.py</a:t>
            </a:r>
            <a:r>
              <a:rPr lang="en-GB" dirty="0"/>
              <a:t> a pour </a:t>
            </a:r>
            <a:r>
              <a:rPr lang="en-GB" dirty="0" err="1"/>
              <a:t>rôle</a:t>
            </a:r>
            <a:r>
              <a:rPr lang="en-GB" dirty="0"/>
              <a:t> de </a:t>
            </a:r>
            <a:r>
              <a:rPr lang="en-GB" dirty="0" err="1"/>
              <a:t>transférer</a:t>
            </a:r>
            <a:r>
              <a:rPr lang="en-GB" dirty="0"/>
              <a:t> les données </a:t>
            </a:r>
            <a:r>
              <a:rPr lang="en-GB" dirty="0" err="1"/>
              <a:t>nettoyées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la base de données MongoDB dans un </a:t>
            </a:r>
            <a:r>
              <a:rPr lang="en-GB" dirty="0" err="1"/>
              <a:t>environnement</a:t>
            </a:r>
            <a:r>
              <a:rPr lang="en-GB" dirty="0"/>
              <a:t> </a:t>
            </a:r>
            <a:r>
              <a:rPr lang="en-GB" dirty="0" err="1"/>
              <a:t>sécurisé</a:t>
            </a:r>
            <a:r>
              <a:rPr lang="en-GB" dirty="0"/>
              <a:t>, via les </a:t>
            </a:r>
            <a:r>
              <a:rPr lang="en-GB" dirty="0" err="1"/>
              <a:t>identifiants</a:t>
            </a:r>
            <a:r>
              <a:rPr lang="en-GB" dirty="0"/>
              <a:t> </a:t>
            </a:r>
            <a:r>
              <a:rPr lang="en-GB" dirty="0" err="1"/>
              <a:t>contenus</a:t>
            </a:r>
            <a:r>
              <a:rPr lang="en-GB" dirty="0"/>
              <a:t> dans le </a:t>
            </a:r>
            <a:r>
              <a:rPr lang="en-GB" dirty="0" err="1"/>
              <a:t>fichier</a:t>
            </a:r>
            <a:r>
              <a:rPr lang="en-GB" dirty="0"/>
              <a:t> .env.</a:t>
            </a:r>
          </a:p>
          <a:p>
            <a:pPr marL="0" indent="0">
              <a:buNone/>
            </a:pPr>
            <a:r>
              <a:rPr lang="en-GB" b="1" dirty="0"/>
              <a:t>Étapes du processus</a:t>
            </a:r>
            <a:r>
              <a:rPr lang="en-GB" dirty="0"/>
              <a:t> :</a:t>
            </a:r>
          </a:p>
          <a:p>
            <a:r>
              <a:rPr lang="en-GB" dirty="0" err="1"/>
              <a:t>Chargement</a:t>
            </a:r>
            <a:r>
              <a:rPr lang="en-GB" dirty="0"/>
              <a:t> du </a:t>
            </a:r>
            <a:r>
              <a:rPr lang="en-GB" dirty="0" err="1"/>
              <a:t>fichier</a:t>
            </a:r>
            <a:r>
              <a:rPr lang="en-GB" dirty="0"/>
              <a:t> </a:t>
            </a:r>
            <a:r>
              <a:rPr lang="en-GB" dirty="0" err="1"/>
              <a:t>cleaned_healthcare_dataset.csv</a:t>
            </a:r>
            <a:endParaRPr lang="en-GB" dirty="0"/>
          </a:p>
          <a:p>
            <a:r>
              <a:rPr lang="en-GB" dirty="0"/>
              <a:t>Connexion à MongoDB via </a:t>
            </a:r>
            <a:r>
              <a:rPr lang="en-GB" dirty="0" err="1"/>
              <a:t>l’utilisateur</a:t>
            </a:r>
            <a:r>
              <a:rPr lang="en-GB" dirty="0"/>
              <a:t> </a:t>
            </a:r>
            <a:r>
              <a:rPr lang="en-GB" dirty="0" err="1"/>
              <a:t>engineer_user</a:t>
            </a:r>
            <a:endParaRPr lang="en-GB" dirty="0"/>
          </a:p>
          <a:p>
            <a:r>
              <a:rPr lang="en-GB" dirty="0"/>
              <a:t>Insertion des documents dans la base </a:t>
            </a:r>
            <a:r>
              <a:rPr lang="en-GB" dirty="0" err="1"/>
              <a:t>healthcare_db</a:t>
            </a:r>
            <a:r>
              <a:rPr lang="en-GB" dirty="0"/>
              <a:t>, collection patients</a:t>
            </a:r>
          </a:p>
          <a:p>
            <a:r>
              <a:rPr lang="en-GB" dirty="0" err="1"/>
              <a:t>Vérification</a:t>
            </a:r>
            <a:r>
              <a:rPr lang="en-GB" dirty="0"/>
              <a:t> de la </a:t>
            </a:r>
            <a:r>
              <a:rPr lang="en-GB" dirty="0" err="1"/>
              <a:t>réussite</a:t>
            </a:r>
            <a:r>
              <a:rPr lang="en-GB" dirty="0"/>
              <a:t> et </a:t>
            </a:r>
            <a:r>
              <a:rPr lang="en-GB" dirty="0" err="1"/>
              <a:t>journalisation</a:t>
            </a:r>
            <a:r>
              <a:rPr lang="en-GB" dirty="0"/>
              <a:t> du processus</a:t>
            </a:r>
          </a:p>
          <a:p>
            <a:pPr marL="0" indent="0">
              <a:buNone/>
            </a:pPr>
            <a:r>
              <a:rPr lang="en-GB" b="1" dirty="0" err="1"/>
              <a:t>Garantie</a:t>
            </a:r>
            <a:r>
              <a:rPr lang="en-GB" b="1" dirty="0"/>
              <a:t> de </a:t>
            </a:r>
            <a:r>
              <a:rPr lang="en-GB" b="1" dirty="0" err="1"/>
              <a:t>sécurité</a:t>
            </a:r>
            <a:r>
              <a:rPr lang="en-GB" dirty="0"/>
              <a:t> :</a:t>
            </a:r>
          </a:p>
          <a:p>
            <a:r>
              <a:rPr lang="en-GB" dirty="0" err="1"/>
              <a:t>Aucune</a:t>
            </a:r>
            <a:r>
              <a:rPr lang="en-GB" dirty="0"/>
              <a:t> donnée sensible </a:t>
            </a:r>
            <a:r>
              <a:rPr lang="en-GB" dirty="0" err="1"/>
              <a:t>n’est</a:t>
            </a:r>
            <a:r>
              <a:rPr lang="en-GB" dirty="0"/>
              <a:t> </a:t>
            </a:r>
            <a:r>
              <a:rPr lang="en-GB" dirty="0" err="1"/>
              <a:t>stockée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dur</a:t>
            </a:r>
          </a:p>
          <a:p>
            <a:r>
              <a:rPr lang="en-GB" dirty="0"/>
              <a:t>Connexion avec ADMIN_URI </a:t>
            </a:r>
            <a:r>
              <a:rPr lang="en-GB" dirty="0" err="1"/>
              <a:t>depuis</a:t>
            </a:r>
            <a:r>
              <a:rPr lang="en-GB" dirty="0"/>
              <a:t> .env</a:t>
            </a:r>
          </a:p>
          <a:p>
            <a:r>
              <a:rPr lang="en-GB" dirty="0"/>
              <a:t>MongoDB </a:t>
            </a:r>
            <a:r>
              <a:rPr lang="en-GB" dirty="0" err="1"/>
              <a:t>configuré</a:t>
            </a:r>
            <a:r>
              <a:rPr lang="en-GB" dirty="0"/>
              <a:t> avec </a:t>
            </a:r>
            <a:r>
              <a:rPr lang="en-GB" dirty="0" err="1"/>
              <a:t>authentification</a:t>
            </a:r>
            <a:r>
              <a:rPr lang="en-GB" dirty="0"/>
              <a:t> et </a:t>
            </a:r>
            <a:r>
              <a:rPr lang="en-GB" dirty="0" err="1"/>
              <a:t>rôles</a:t>
            </a:r>
            <a:r>
              <a:rPr lang="en-GB" dirty="0"/>
              <a:t> </a:t>
            </a:r>
            <a:r>
              <a:rPr lang="en-GB" dirty="0" err="1"/>
              <a:t>restreints</a:t>
            </a:r>
            <a:endParaRPr lang="en-GB" dirty="0"/>
          </a:p>
          <a:p>
            <a:pPr marL="0" indent="0">
              <a:buNone/>
            </a:pPr>
            <a:r>
              <a:rPr lang="en-GB" b="1" dirty="0" err="1"/>
              <a:t>Métriques</a:t>
            </a:r>
            <a:r>
              <a:rPr lang="en-GB" b="1" dirty="0"/>
              <a:t> de migration</a:t>
            </a:r>
            <a:r>
              <a:rPr lang="en-GB" dirty="0"/>
              <a:t> :</a:t>
            </a:r>
          </a:p>
          <a:p>
            <a:r>
              <a:rPr lang="en-GB" dirty="0"/>
              <a:t>Documents </a:t>
            </a:r>
            <a:r>
              <a:rPr lang="en-GB" dirty="0" err="1"/>
              <a:t>insérés</a:t>
            </a:r>
            <a:r>
              <a:rPr lang="en-GB" dirty="0"/>
              <a:t> : 50 000</a:t>
            </a:r>
          </a:p>
          <a:p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lors</a:t>
            </a:r>
            <a:r>
              <a:rPr lang="en-GB" dirty="0"/>
              <a:t> de </a:t>
            </a:r>
            <a:r>
              <a:rPr lang="en-GB" dirty="0" err="1"/>
              <a:t>l’insertion</a:t>
            </a:r>
            <a:r>
              <a:rPr lang="en-GB" dirty="0"/>
              <a:t> : 0</a:t>
            </a:r>
          </a:p>
          <a:p>
            <a:r>
              <a:rPr lang="en-GB" dirty="0"/>
              <a:t>Temps </a:t>
            </a:r>
            <a:r>
              <a:rPr lang="en-GB" dirty="0" err="1"/>
              <a:t>estimé</a:t>
            </a:r>
            <a:r>
              <a:rPr lang="en-GB" dirty="0"/>
              <a:t> </a:t>
            </a:r>
            <a:r>
              <a:rPr lang="en-GB" dirty="0" err="1"/>
              <a:t>d'exécution</a:t>
            </a:r>
            <a:r>
              <a:rPr lang="en-GB" dirty="0"/>
              <a:t> : ~3 </a:t>
            </a:r>
            <a:r>
              <a:rPr lang="en-GB" dirty="0" err="1"/>
              <a:t>secondes</a:t>
            </a:r>
            <a:endParaRPr lang="en-GB" dirty="0"/>
          </a:p>
          <a:p>
            <a:r>
              <a:rPr lang="en-GB" dirty="0" err="1"/>
              <a:t>Fichier</a:t>
            </a:r>
            <a:r>
              <a:rPr lang="en-GB" dirty="0"/>
              <a:t> de log : logs/</a:t>
            </a:r>
            <a:r>
              <a:rPr lang="en-GB" dirty="0" err="1"/>
              <a:t>migration.log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{5CE3AFAB-F68A-DC41-8B0B-CAA735F5566E}tf10001120</Template>
  <TotalTime>334</TotalTime>
  <Words>2477</Words>
  <Application>Microsoft Macintosh PowerPoint</Application>
  <PresentationFormat>On-screen Show (4:3)</PresentationFormat>
  <Paragraphs>302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Parcel</vt:lpstr>
      <vt:lpstr>Migration de Données Médicales vers MongoDB et AWS</vt:lpstr>
      <vt:lpstr>Contexte</vt:lpstr>
      <vt:lpstr>Objectif du Projet</vt:lpstr>
      <vt:lpstr>Enjeux du projet</vt:lpstr>
      <vt:lpstr>Architecture globale du projet</vt:lpstr>
      <vt:lpstr>Structure du projet</vt:lpstr>
      <vt:lpstr>Modelisation</vt:lpstr>
      <vt:lpstr>Nettoyage des données</vt:lpstr>
      <vt:lpstr>Migration vers MongoDB</vt:lpstr>
      <vt:lpstr>Docker &amp; Docker Compose</vt:lpstr>
      <vt:lpstr>Fichier .env &amp; rôles MongoDB</vt:lpstr>
      <vt:lpstr>Création des rôles MongoDB</vt:lpstr>
      <vt:lpstr>Test de connexion &amp; validation des accès MongoDB</vt:lpstr>
      <vt:lpstr>Accès terminal MongoDB &amp; Docker : Commandes essentielles</vt:lpstr>
      <vt:lpstr>Prévention des doublons &amp; clés uniques</vt:lpstr>
      <vt:lpstr>Étapes à suivre pour lancer le projet</vt:lpstr>
      <vt:lpstr>Logs de migration &amp; validation</vt:lpstr>
      <vt:lpstr>Notebook de traitement (data_processing.ipynb)</vt:lpstr>
      <vt:lpstr>Extension Cloud : MongoDB sur AWS</vt:lpstr>
      <vt:lpstr>Roadmap Cloud &amp; Automatisation CI/CD</vt:lpstr>
      <vt:lpstr>Bilan du projet &amp;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Alexandre Quintin</cp:lastModifiedBy>
  <cp:revision>15</cp:revision>
  <dcterms:created xsi:type="dcterms:W3CDTF">2013-01-27T09:14:16Z</dcterms:created>
  <dcterms:modified xsi:type="dcterms:W3CDTF">2025-07-03T20:01:54Z</dcterms:modified>
  <cp:category/>
</cp:coreProperties>
</file>