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2F2FA-31C4-4998-9DEB-838ABB7009D0}">
          <p14:sldIdLst>
            <p14:sldId id="256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ichollsstate-my.sharepoint.com/personal/arichard27_nicholls_edu/Documents/capstone_one_workbook_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ichollsstate-my.sharepoint.com/personal/arichard27_nicholls_edu/Documents/capstone_one_workbook_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\OneDrive\Documents\Thinkful%20Projects\capstone_one\capstone_one_workbook_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\OneDrive\Documents\Thinkful%20Projects\capstone_one\capstone_one_workbook_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nichollsstate-my.sharepoint.com/personal/arichard27_nicholls_edu/Documents/capstone_one_workbook_a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\OneDrive\Documents\Thinkful%20Projects\capstone_one\capstone_one_workbook_a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nichollsstate-my.sharepoint.com/personal/arichard27_nicholls_edu/Documents/capstone_one_workbook_a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\OneDrive\Documents\Thinkful%20Projects\capstone_one\capstone_one_workbook_a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nichollsstate-my.sharepoint.com/personal/arichard27_nicholls_edu/Documents/capstone_one_workbook_a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Tables'!$B$11:$G$11</c:f>
              <c:strCache>
                <c:ptCount val="1"/>
                <c:pt idx="0">
                  <c:v>Bottom Cars (Net Negative)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Tables'!$B$13:$B$17</c:f>
              <c:strCache>
                <c:ptCount val="5"/>
                <c:pt idx="0">
                  <c:v>2016 Cadillac CTS</c:v>
                </c:pt>
                <c:pt idx="1">
                  <c:v>2017 Audi A5</c:v>
                </c:pt>
                <c:pt idx="2">
                  <c:v>2017 Ford Excursion</c:v>
                </c:pt>
                <c:pt idx="3">
                  <c:v>2017 Ford Econoline E350</c:v>
                </c:pt>
                <c:pt idx="4">
                  <c:v>2016 Buick Enclave</c:v>
                </c:pt>
              </c:strCache>
            </c:strRef>
          </c:cat>
          <c:val>
            <c:numRef>
              <c:f>'Pivot Tables'!$C$13:$C$17</c:f>
              <c:numCache>
                <c:formatCode>_("$"* #,##0.00_);_("$"* \(#,##0.00\);_("$"* "-"??_);_(@_)</c:formatCode>
                <c:ptCount val="5"/>
                <c:pt idx="0">
                  <c:v>-4893.9600000000009</c:v>
                </c:pt>
                <c:pt idx="1">
                  <c:v>-4389.4799999999996</c:v>
                </c:pt>
                <c:pt idx="2">
                  <c:v>-4103.4000000000015</c:v>
                </c:pt>
                <c:pt idx="3">
                  <c:v>-4094.119999999999</c:v>
                </c:pt>
                <c:pt idx="4">
                  <c:v>-3416.1600000000008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3A-4910-ACB1-8653E985A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1341152"/>
        <c:axId val="731345744"/>
      </c:barChart>
      <c:catAx>
        <c:axId val="73134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345744"/>
        <c:crosses val="autoZero"/>
        <c:auto val="1"/>
        <c:lblAlgn val="ctr"/>
        <c:lblOffset val="100"/>
        <c:noMultiLvlLbl val="0"/>
      </c:catAx>
      <c:valAx>
        <c:axId val="73134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34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Tables'!$B$2:$G$2</c:f>
              <c:strCache>
                <c:ptCount val="1"/>
                <c:pt idx="0">
                  <c:v>Top 5 Cars (Net)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Tables'!$B$4:$B$8</c:f>
              <c:strCache>
                <c:ptCount val="5"/>
                <c:pt idx="0">
                  <c:v>2016 Ford Mustang</c:v>
                </c:pt>
                <c:pt idx="1">
                  <c:v>2017 Ford Ranger</c:v>
                </c:pt>
                <c:pt idx="2">
                  <c:v>2018 Pontiac Sunbird</c:v>
                </c:pt>
                <c:pt idx="3">
                  <c:v>2017 Chevrolet Corvette</c:v>
                </c:pt>
                <c:pt idx="4">
                  <c:v>2017 Mercury Grand Marquis</c:v>
                </c:pt>
              </c:strCache>
            </c:strRef>
          </c:cat>
          <c:val>
            <c:numRef>
              <c:f>'Pivot Tables'!$C$4:$C$8</c:f>
              <c:numCache>
                <c:formatCode>_("$"* #,##0.00_);_("$"* \(#,##0.00\);_("$"* "-"??_);_(@_)</c:formatCode>
                <c:ptCount val="5"/>
                <c:pt idx="0">
                  <c:v>998868.32</c:v>
                </c:pt>
                <c:pt idx="1">
                  <c:v>812861.56</c:v>
                </c:pt>
                <c:pt idx="2">
                  <c:v>799764.32000000007</c:v>
                </c:pt>
                <c:pt idx="3">
                  <c:v>755172.76</c:v>
                </c:pt>
                <c:pt idx="4">
                  <c:v>719556.04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2-48F0-84B1-CEBF8FAEA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3061744"/>
        <c:axId val="683057152"/>
      </c:barChart>
      <c:catAx>
        <c:axId val="68306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057152"/>
        <c:crosses val="autoZero"/>
        <c:auto val="1"/>
        <c:lblAlgn val="ctr"/>
        <c:lblOffset val="100"/>
        <c:noMultiLvlLbl val="0"/>
      </c:catAx>
      <c:valAx>
        <c:axId val="6830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06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Strat. 1</a:t>
            </a:r>
          </a:p>
          <a:p>
            <a:pPr>
              <a:defRPr/>
            </a:pPr>
            <a:r>
              <a:rPr lang="en-US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Baseline</c:v>
              </c:pt>
              <c:pt idx="1">
                <c:v>Strat. 1</c:v>
              </c:pt>
            </c:strLit>
          </c:cat>
          <c:val>
            <c:numRef>
              <c:f>(Dashboard!$C$22,Dashboard!$E$22)</c:f>
              <c:numCache>
                <c:formatCode>_("$"* #,##0.00_);_("$"* \(#,##0.00\);_("$"* "-"??_);_(@_)</c:formatCode>
                <c:ptCount val="2"/>
                <c:pt idx="0">
                  <c:v>21549292.75636369</c:v>
                </c:pt>
                <c:pt idx="1">
                  <c:v>31112184.24362763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4-4866-8625-43DB1AF54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102864"/>
        <c:axId val="555105816"/>
      </c:barChart>
      <c:catAx>
        <c:axId val="5551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105816"/>
        <c:crosses val="autoZero"/>
        <c:auto val="1"/>
        <c:lblAlgn val="ctr"/>
        <c:lblOffset val="100"/>
        <c:noMultiLvlLbl val="0"/>
      </c:catAx>
      <c:valAx>
        <c:axId val="55510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10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Strat.</a:t>
            </a:r>
            <a:r>
              <a:rPr lang="en-US" baseline="0"/>
              <a:t> 2 </a:t>
            </a:r>
          </a:p>
          <a:p>
            <a:pPr>
              <a:defRPr/>
            </a:pPr>
            <a:r>
              <a:rPr lang="en-US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Baseline</c:v>
              </c:pt>
              <c:pt idx="1">
                <c:v>Strat. 2</c:v>
              </c:pt>
            </c:strLit>
          </c:cat>
          <c:val>
            <c:numRef>
              <c:f>(Dashboard!$C$22,Dashboard!$F$22)</c:f>
              <c:numCache>
                <c:formatCode>_("$"* #,##0.00_);_("$"* \(#,##0.00\);_("$"* "-"??_);_(@_)</c:formatCode>
                <c:ptCount val="2"/>
                <c:pt idx="0">
                  <c:v>21549292.75636369</c:v>
                </c:pt>
                <c:pt idx="1">
                  <c:v>21597372.916363686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8-4C09-ACC3-74AAB27CC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5144592"/>
        <c:axId val="785149512"/>
      </c:barChart>
      <c:catAx>
        <c:axId val="78514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49512"/>
        <c:crosses val="autoZero"/>
        <c:auto val="1"/>
        <c:lblAlgn val="ctr"/>
        <c:lblOffset val="100"/>
        <c:noMultiLvlLbl val="0"/>
      </c:catAx>
      <c:valAx>
        <c:axId val="78514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4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Strat.</a:t>
            </a:r>
            <a:r>
              <a:rPr lang="en-US" baseline="0"/>
              <a:t> 2 </a:t>
            </a:r>
          </a:p>
          <a:p>
            <a:pPr>
              <a:defRPr/>
            </a:pPr>
            <a:r>
              <a:rPr lang="en-US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144592"/>
        <c:axId val="785149512"/>
      </c:barChart>
      <c:catAx>
        <c:axId val="78514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49512"/>
        <c:crosses val="autoZero"/>
        <c:auto val="1"/>
        <c:lblAlgn val="ctr"/>
        <c:lblOffset val="100"/>
        <c:noMultiLvlLbl val="0"/>
      </c:catAx>
      <c:valAx>
        <c:axId val="785149512"/>
        <c:scaling>
          <c:orientation val="minMax"/>
          <c:max val="284999999.99999994"/>
          <c:min val="258800000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44592"/>
        <c:crosses val="autoZero"/>
        <c:crossBetween val="between"/>
        <c:majorUnit val="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 Strat. 3</a:t>
            </a:r>
          </a:p>
          <a:p>
            <a:pPr>
              <a:defRPr/>
            </a:pPr>
            <a:r>
              <a:rPr lang="en-US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Baseline</c:v>
              </c:pt>
              <c:pt idx="1">
                <c:v>Strat. 3</c:v>
              </c:pt>
            </c:strLit>
          </c:cat>
          <c:val>
            <c:numRef>
              <c:f>(Dashboard!$C$22,Dashboard!$G$22)</c:f>
              <c:numCache>
                <c:formatCode>_("$"* #,##0.00_);_("$"* \(#,##0.00\);_("$"* "-"??_);_(@_)</c:formatCode>
                <c:ptCount val="2"/>
                <c:pt idx="0">
                  <c:v>21549292.75636369</c:v>
                </c:pt>
                <c:pt idx="1">
                  <c:v>22876383.665454596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C3-474A-B0C3-58228B0E3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955224"/>
        <c:axId val="573956208"/>
      </c:barChart>
      <c:catAx>
        <c:axId val="57395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956208"/>
        <c:crosses val="autoZero"/>
        <c:auto val="1"/>
        <c:lblAlgn val="ctr"/>
        <c:lblOffset val="100"/>
        <c:noMultiLvlLbl val="0"/>
      </c:catAx>
      <c:valAx>
        <c:axId val="5739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95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Strat.</a:t>
            </a:r>
            <a:r>
              <a:rPr lang="en-US" baseline="0"/>
              <a:t> 2 </a:t>
            </a:r>
          </a:p>
          <a:p>
            <a:pPr>
              <a:defRPr/>
            </a:pPr>
            <a:r>
              <a:rPr lang="en-US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144592"/>
        <c:axId val="785149512"/>
      </c:barChart>
      <c:catAx>
        <c:axId val="78514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49512"/>
        <c:crosses val="autoZero"/>
        <c:auto val="1"/>
        <c:lblAlgn val="ctr"/>
        <c:lblOffset val="100"/>
        <c:noMultiLvlLbl val="0"/>
      </c:catAx>
      <c:valAx>
        <c:axId val="785149512"/>
        <c:scaling>
          <c:orientation val="minMax"/>
          <c:max val="284999999.99999994"/>
          <c:min val="258800000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44592"/>
        <c:crosses val="autoZero"/>
        <c:crossBetween val="between"/>
        <c:majorUnit val="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Combined Strategies</a:t>
            </a:r>
          </a:p>
          <a:p>
            <a:pPr>
              <a:defRPr/>
            </a:pPr>
            <a:r>
              <a:rPr lang="en-US"/>
              <a:t>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Baseline</c:v>
              </c:pt>
              <c:pt idx="1">
                <c:v>Combined</c:v>
              </c:pt>
            </c:strLit>
          </c:cat>
          <c:val>
            <c:numRef>
              <c:f>(Dashboard!$C$22,Dashboard!$H$22)</c:f>
              <c:numCache>
                <c:formatCode>_("$"* #,##0.00_);_("$"* \(#,##0.00\);_("$"* "-"??_);_(@_)</c:formatCode>
                <c:ptCount val="2"/>
                <c:pt idx="0">
                  <c:v>21549292.75636369</c:v>
                </c:pt>
                <c:pt idx="1">
                  <c:v>32487355.312718533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8-4EF8-AAA6-45ECFABAE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779992"/>
        <c:axId val="583784912"/>
      </c:barChart>
      <c:catAx>
        <c:axId val="58377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84912"/>
        <c:crosses val="autoZero"/>
        <c:auto val="1"/>
        <c:lblAlgn val="ctr"/>
        <c:lblOffset val="100"/>
        <c:noMultiLvlLbl val="0"/>
      </c:catAx>
      <c:valAx>
        <c:axId val="58378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79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Strategies</a:t>
            </a:r>
            <a:r>
              <a:rPr lang="en-US" baseline="0"/>
              <a:t> Overview (Net)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F3-4BC7-9FB1-1EDDE1DB20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Baseline</c:v>
              </c:pt>
              <c:pt idx="1">
                <c:v> Strat. 1</c:v>
              </c:pt>
              <c:pt idx="2">
                <c:v> Strat. 2</c:v>
              </c:pt>
              <c:pt idx="3">
                <c:v> Strat. 3</c:v>
              </c:pt>
              <c:pt idx="4">
                <c:v> Combined</c:v>
              </c:pt>
            </c:strLit>
          </c:cat>
          <c:val>
            <c:numRef>
              <c:f>(Dashboard!$C$22,Dashboard!$E$22:$H$22)</c:f>
              <c:numCache>
                <c:formatCode>_("$"* #,##0.00_);_("$"* \(#,##0.00\);_("$"* "-"??_);_(@_)</c:formatCode>
                <c:ptCount val="5"/>
                <c:pt idx="0">
                  <c:v>277904603.30181825</c:v>
                </c:pt>
                <c:pt idx="1">
                  <c:v>285554916.4916293</c:v>
                </c:pt>
                <c:pt idx="2">
                  <c:v>277952683.46181822</c:v>
                </c:pt>
                <c:pt idx="3">
                  <c:v>278789330.5745455</c:v>
                </c:pt>
                <c:pt idx="4">
                  <c:v>286487723.92435658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3-4BC7-9FB1-1EDDE1DB20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94733384"/>
        <c:axId val="594736664"/>
      </c:barChart>
      <c:catAx>
        <c:axId val="594733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36664"/>
        <c:crosses val="autoZero"/>
        <c:auto val="1"/>
        <c:lblAlgn val="ctr"/>
        <c:lblOffset val="100"/>
        <c:noMultiLvlLbl val="0"/>
      </c:catAx>
      <c:valAx>
        <c:axId val="594736664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59473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A3B-F144-4546-B1FE-0343DC27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00DD-ACE7-407C-AC73-FB6C0B49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8B2B-2D6B-4957-B4EC-6717B7CC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E605-0B9A-4374-BB53-57D9423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71CC-A8E2-4C40-B76A-67FAB6A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8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3DF1-8D09-4F7A-91E6-A50FAF9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B80F3-6174-4979-9261-30B24E74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8B5B-E745-4B4C-B0BC-E8E8C90A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0D4F-63FE-4E6D-B16A-6B1457FC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A499-5A9C-44CB-8BF3-BE538D96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CF41-EC49-420A-8CFA-D7CA09E16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0932-E834-4C46-81A9-30C7A475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8851-74C7-47E3-ACC4-6A3E32B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0118-F931-45C8-8048-F4DB48E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D6E7-E8D2-488D-91B2-024242F2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01D0-E610-429D-B930-1FFB7C96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9BF9-CE81-477C-9730-6F2C0189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F2449-EF13-46AB-ADC2-E4B88FE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E8AF-075A-478E-8D59-6A4BA22B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F77-6909-4D3C-B940-D61E560C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80E-6FB5-4DD4-ABE0-5C6E6AC9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C9640-6126-4DA1-BB4E-890BB435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84B3-F0E3-4712-8652-55B6566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8465-269E-473B-89E7-779ECD05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8F5F-A7E6-4B6A-AF24-110612DB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12BA-AE44-4334-BB6F-F201DA9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B729-5DFF-4BE8-A7F2-3C3CE2B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7574-8F14-468C-9B29-E60C7BF1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4799-1CAC-4DFE-AF98-6F1E4119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92F3D-7274-4944-91B8-2DD4AACB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60AD-2CF4-43DE-A988-26197E40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7CCE-50E8-4A2A-94E3-9846B708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6A19-92C1-4F7C-B87A-A80DD0B4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8624-5157-4651-97A7-B20EE734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0F6CC-1013-44A9-AE8B-3CB08042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C48E5-7645-46C8-B776-0807B29D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94F32-EA80-449C-8B09-AEFD7AE0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93B59-1416-4AF5-B8DF-C3EF63C5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1F5EE-2215-40C9-BA75-805D0130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753F-91F5-4C28-8C9D-888969DF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1CEF3-D9B8-4C0E-B10F-64A1FDB3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9D730-B67C-4FA8-BFC2-7634444F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59CB5-F00D-43EB-B4C3-03050A91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66E62-B71D-4BFF-8670-F08F611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710F7-7466-4708-8161-AFADAA73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0B1C-459E-46BD-9BD0-2A354424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7739-0B8B-4B29-8026-3CC4161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E18-8073-4B92-8D2C-F0DF34BD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3CDD9-BD66-4C04-83DA-BDBC9279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AEB3-5045-4A7E-808A-48C26679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B394-4082-4F7A-8DC1-EDC35145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7B56-0C05-4861-8204-1C2EE474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F9B-EDD6-45D7-9A91-24BFD2D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31006-C076-4611-BB52-F18DE43AE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6FEB0-EAF4-4CA2-A599-AB72EF35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69AC6-E6BA-49EF-8183-F1B1CCE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5AD7D-E974-4701-BF1F-014F51E0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40C5-4D32-4ED2-8A72-30628947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E33E-2B55-4915-959F-E459938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1920-D0D8-4FC5-A5D4-F523F445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8D7C-21F2-4A9D-8EF6-4217BCE98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E959-C949-4B81-B941-5134ABB89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6179-6CBF-459C-B17D-4A229426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C8DAE-D634-449A-871B-883C19D8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032" y="681629"/>
            <a:ext cx="5831068" cy="3683638"/>
          </a:xfrm>
        </p:spPr>
        <p:txBody>
          <a:bodyPr anchor="b">
            <a:normAutofit/>
          </a:bodyPr>
          <a:lstStyle/>
          <a:p>
            <a:pPr algn="r"/>
            <a:r>
              <a:rPr lang="en-US" sz="5600" dirty="0">
                <a:solidFill>
                  <a:schemeClr val="bg1"/>
                </a:solidFill>
              </a:rPr>
              <a:t>Analysis of 2018 Sales Data &amp; Recommendations for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7E9E-F936-4809-A44F-C229AAEAF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434276"/>
            <a:ext cx="5271714" cy="1453825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Alexis Richard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626542-8036-4A01-9967-D97EF529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82" y="1417520"/>
            <a:ext cx="3449589" cy="156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4F44C-7456-4C9F-83A0-EFC163BFE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1" r="21252"/>
          <a:stretch/>
        </p:blipFill>
        <p:spPr>
          <a:xfrm>
            <a:off x="8887885" y="3606466"/>
            <a:ext cx="1919223" cy="21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Combined: Using all the strategies at once.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28F76-73F7-44EA-A6A0-08DD34AC2D7A}"/>
              </a:ext>
            </a:extLst>
          </p:cNvPr>
          <p:cNvSpPr txBox="1"/>
          <p:nvPr/>
        </p:nvSpPr>
        <p:spPr>
          <a:xfrm>
            <a:off x="8081733" y="4282941"/>
            <a:ext cx="3286797" cy="369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How about all of the above?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Net Change:  $10,938,062.56 </a:t>
            </a:r>
          </a:p>
          <a:p>
            <a:pPr>
              <a:lnSpc>
                <a:spcPct val="200000"/>
              </a:lnSpc>
            </a:pPr>
            <a:endParaRPr lang="en-US" sz="2000" b="1" dirty="0"/>
          </a:p>
          <a:p>
            <a:pPr>
              <a:lnSpc>
                <a:spcPct val="200000"/>
              </a:lnSpc>
            </a:pPr>
            <a:r>
              <a:rPr lang="en-US" sz="2000" b="1" dirty="0"/>
              <a:t> </a:t>
            </a:r>
          </a:p>
          <a:p>
            <a:pPr>
              <a:lnSpc>
                <a:spcPct val="200000"/>
              </a:lnSpc>
            </a:pPr>
            <a:endParaRPr lang="en-US" sz="2000" b="1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BA0F8B-EEA0-4478-9CD5-C8C6ABE39874}"/>
              </a:ext>
            </a:extLst>
          </p:cNvPr>
          <p:cNvGraphicFramePr>
            <a:graphicFrameLocks/>
          </p:cNvGraphicFramePr>
          <p:nvPr/>
        </p:nvGraphicFramePr>
        <p:xfrm>
          <a:off x="838199" y="1690687"/>
          <a:ext cx="6449291" cy="444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D2427C4-12C9-4392-859A-3FE171AFA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201172"/>
              </p:ext>
            </p:extLst>
          </p:nvPr>
        </p:nvGraphicFramePr>
        <p:xfrm>
          <a:off x="838197" y="1957388"/>
          <a:ext cx="7091361" cy="4178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684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28F76-73F7-44EA-A6A0-08DD34AC2D7A}"/>
              </a:ext>
            </a:extLst>
          </p:cNvPr>
          <p:cNvSpPr txBox="1"/>
          <p:nvPr/>
        </p:nvSpPr>
        <p:spPr>
          <a:xfrm>
            <a:off x="838200" y="1423988"/>
            <a:ext cx="10363427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Using the combined strategies to gain a greater understanding of ourselves and our customer base, resulting in a 31% increase in net profit and a net revenue goal of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$ 286,487,723.92 </a:t>
            </a:r>
            <a:r>
              <a:rPr lang="en-US" sz="2000" dirty="0"/>
              <a:t>for 2019.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5C7167-6365-422E-80AA-7DA2BBEA5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70166"/>
              </p:ext>
            </p:extLst>
          </p:nvPr>
        </p:nvGraphicFramePr>
        <p:xfrm>
          <a:off x="2319130" y="3016252"/>
          <a:ext cx="7527235" cy="329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25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9589" cy="1325563"/>
          </a:xfrm>
        </p:spPr>
        <p:txBody>
          <a:bodyPr/>
          <a:lstStyle/>
          <a:p>
            <a:pPr algn="ctr"/>
            <a:r>
              <a:rPr lang="en-US" dirty="0"/>
              <a:t>Just 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824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Lariat is a car rental service with a diverse national fleet of over 4000 cars,  spanning over 50 branches.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While 2018 was a profitable year, Lariat aims to better their decision-making process for 2019, and to become more informed about their customers.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DC9C8-EB59-4576-9631-E6A8CC8A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11" y="365125"/>
            <a:ext cx="3449589" cy="15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Objective for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Our Goal: </a:t>
            </a:r>
            <a:r>
              <a:rPr lang="en-US" sz="3200" dirty="0"/>
              <a:t>We will use insight into customer behavior to guide our purchasing decisions in 2019, and to increase our net profit overall.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31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Objective for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Our Goal: </a:t>
            </a:r>
            <a:r>
              <a:rPr lang="en-US" sz="3200" dirty="0"/>
              <a:t>We will use insight into customer behavior to guide our purchasing decisions in 2019, and to increase our net profit overall.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have 4 actionable strategies that will increase net profit overall and allow Lariat to make informed decisions in the 2019 fiscal year.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18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First, let’s look at the past: The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8A91A5-8726-4150-8466-3D563EB0B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38966"/>
              </p:ext>
            </p:extLst>
          </p:nvPr>
        </p:nvGraphicFramePr>
        <p:xfrm>
          <a:off x="838200" y="2057400"/>
          <a:ext cx="5137484" cy="392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347051-DC72-4E29-8895-AE6E5578BB81}"/>
              </a:ext>
            </a:extLst>
          </p:cNvPr>
          <p:cNvSpPr txBox="1"/>
          <p:nvPr/>
        </p:nvSpPr>
        <p:spPr>
          <a:xfrm>
            <a:off x="6577263" y="2213811"/>
            <a:ext cx="3222485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2016 Buick Enclave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Ford Econoline E350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Ford Excursion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Audi A5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2016 Cadillac CTS</a:t>
            </a:r>
          </a:p>
        </p:txBody>
      </p:sp>
    </p:spTree>
    <p:extLst>
      <p:ext uri="{BB962C8B-B14F-4D97-AF65-F5344CB8AC3E}">
        <p14:creationId xmlns:p14="http://schemas.microsoft.com/office/powerpoint/2010/main" val="208251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First, let’s look at </a:t>
            </a:r>
            <a:r>
              <a:rPr lang="en-US"/>
              <a:t>the best: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63830B-4920-4667-8209-DBE7564FF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757178"/>
              </p:ext>
            </p:extLst>
          </p:nvPr>
        </p:nvGraphicFramePr>
        <p:xfrm>
          <a:off x="922422" y="1690688"/>
          <a:ext cx="6071936" cy="4493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F28F76-73F7-44EA-A6A0-08DD34AC2D7A}"/>
              </a:ext>
            </a:extLst>
          </p:cNvPr>
          <p:cNvSpPr txBox="1"/>
          <p:nvPr/>
        </p:nvSpPr>
        <p:spPr>
          <a:xfrm>
            <a:off x="7684168" y="2109537"/>
            <a:ext cx="3605411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2016 Ford Mustang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Ford Ranger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2018 Pontiac Sunbird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Chevrolet Corvette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Mercury Grand Marquis</a:t>
            </a:r>
          </a:p>
        </p:txBody>
      </p:sp>
    </p:spTree>
    <p:extLst>
      <p:ext uri="{BB962C8B-B14F-4D97-AF65-F5344CB8AC3E}">
        <p14:creationId xmlns:p14="http://schemas.microsoft.com/office/powerpoint/2010/main" val="354207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Strategy 1: Invest in our top performers.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452" y="2310815"/>
            <a:ext cx="4025348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28F76-73F7-44EA-A6A0-08DD34AC2D7A}"/>
              </a:ext>
            </a:extLst>
          </p:cNvPr>
          <p:cNvSpPr txBox="1"/>
          <p:nvPr/>
        </p:nvSpPr>
        <p:spPr>
          <a:xfrm>
            <a:off x="7684168" y="2109537"/>
            <a:ext cx="3605411" cy="369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2016 Ford Mustang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Ford Ranger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2018 Pontiac Sunbird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Chevrolet Corvette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2017 Mercury Grand Marquis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Net Change</a:t>
            </a:r>
            <a:r>
              <a:rPr lang="en-US" sz="2000" b="1"/>
              <a:t>:  $9,562,891.49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726D494-47C7-4953-B38A-706E72465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96560"/>
              </p:ext>
            </p:extLst>
          </p:nvPr>
        </p:nvGraphicFramePr>
        <p:xfrm>
          <a:off x="832846" y="2109536"/>
          <a:ext cx="6190805" cy="387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51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Strategy 2: Get rid of the underperformers.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985B9-6408-43BC-AA28-5983F9D710E2}"/>
              </a:ext>
            </a:extLst>
          </p:cNvPr>
          <p:cNvSpPr txBox="1"/>
          <p:nvPr/>
        </p:nvSpPr>
        <p:spPr>
          <a:xfrm>
            <a:off x="8081734" y="4282941"/>
            <a:ext cx="359343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Cut the bottom 25 cars for having a negative net revenue.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Net Change:  $48,080.16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871425"/>
              </p:ext>
            </p:extLst>
          </p:nvPr>
        </p:nvGraphicFramePr>
        <p:xfrm>
          <a:off x="838200" y="1690688"/>
          <a:ext cx="6922168" cy="4290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14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160-8ED7-4FB8-BE05-9A0159F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Strategy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0B5-FB35-41F2-AF3A-27CFD39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815"/>
            <a:ext cx="10515600" cy="3670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BA0F8B-EEA0-4478-9CD5-C8C6ABE39874}"/>
              </a:ext>
            </a:extLst>
          </p:cNvPr>
          <p:cNvGraphicFramePr>
            <a:graphicFrameLocks/>
          </p:cNvGraphicFramePr>
          <p:nvPr/>
        </p:nvGraphicFramePr>
        <p:xfrm>
          <a:off x="838199" y="1690687"/>
          <a:ext cx="6449291" cy="444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1B6CCD-C782-4C38-A3B1-BB02AE616D80}"/>
              </a:ext>
            </a:extLst>
          </p:cNvPr>
          <p:cNvSpPr txBox="1"/>
          <p:nvPr/>
        </p:nvSpPr>
        <p:spPr>
          <a:xfrm>
            <a:off x="8081733" y="4282941"/>
            <a:ext cx="3398238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Instituting a $200 accident fee.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Net Change:  $1,327,090.91 </a:t>
            </a:r>
          </a:p>
          <a:p>
            <a:pPr>
              <a:lnSpc>
                <a:spcPct val="200000"/>
              </a:lnSpc>
            </a:pPr>
            <a:endParaRPr lang="en-US" sz="2000" b="1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89E443-D354-4A98-9D17-66F3583A4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102029"/>
              </p:ext>
            </p:extLst>
          </p:nvPr>
        </p:nvGraphicFramePr>
        <p:xfrm>
          <a:off x="838198" y="1690686"/>
          <a:ext cx="6565902" cy="429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512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BCEF2A2631043931FC6A00B8EAE6B" ma:contentTypeVersion="4" ma:contentTypeDescription="Create a new document." ma:contentTypeScope="" ma:versionID="f2f8f0c5c7e840ae488ac630629740bc">
  <xsd:schema xmlns:xsd="http://www.w3.org/2001/XMLSchema" xmlns:xs="http://www.w3.org/2001/XMLSchema" xmlns:p="http://schemas.microsoft.com/office/2006/metadata/properties" xmlns:ns3="ea0cd273-809e-4b60-b557-78277c5e255c" targetNamespace="http://schemas.microsoft.com/office/2006/metadata/properties" ma:root="true" ma:fieldsID="48cad43af4ffb9c2bcfe9fd2941f5a27" ns3:_="">
    <xsd:import namespace="ea0cd273-809e-4b60-b557-78277c5e25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cd273-809e-4b60-b557-78277c5e2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0AE76B-3433-4678-92BD-D1E8AB63007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a0cd273-809e-4b60-b557-78277c5e255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57270F-B68F-49E8-9C11-D8BBF641ED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02BB08-5F63-4C83-BB50-15EE32B42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cd273-809e-4b60-b557-78277c5e25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380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2018 Sales Data &amp; Recommendations for 2019</vt:lpstr>
      <vt:lpstr>Just a Recap</vt:lpstr>
      <vt:lpstr>Our Objective for 2019</vt:lpstr>
      <vt:lpstr>Our Objective for 2019</vt:lpstr>
      <vt:lpstr>First, let’s look at the past: The Worst</vt:lpstr>
      <vt:lpstr>First, let’s look at the best:</vt:lpstr>
      <vt:lpstr>Strategy 1: Invest in our top performers.</vt:lpstr>
      <vt:lpstr>Strategy 2: Get rid of the underperformers.</vt:lpstr>
      <vt:lpstr>Strategy 3: </vt:lpstr>
      <vt:lpstr>Combined: Using all the strategies at once.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2018 Sales Data &amp; Recommendations for 2019</dc:title>
  <dc:creator>Alexis Richard</dc:creator>
  <cp:lastModifiedBy>Alexis Richard</cp:lastModifiedBy>
  <cp:revision>18</cp:revision>
  <dcterms:created xsi:type="dcterms:W3CDTF">2021-07-14T20:45:55Z</dcterms:created>
  <dcterms:modified xsi:type="dcterms:W3CDTF">2021-07-15T18:31:57Z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0x0101007F2BCEF2A2631043931FC6A00B8EAE6B</vt:lpwstr>
  </property>
</Properties>
</file>