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56" r:id="rId2"/>
    <p:sldId id="257" r:id="rId3"/>
    <p:sldId id="258" r:id="rId4"/>
    <p:sldId id="260" r:id="rId5"/>
    <p:sldId id="276" r:id="rId6"/>
    <p:sldId id="262" r:id="rId7"/>
    <p:sldId id="273" r:id="rId8"/>
    <p:sldId id="272" r:id="rId9"/>
    <p:sldId id="261" r:id="rId10"/>
    <p:sldId id="266" r:id="rId11"/>
    <p:sldId id="267" r:id="rId12"/>
    <p:sldId id="268" r:id="rId13"/>
    <p:sldId id="269" r:id="rId14"/>
    <p:sldId id="270" r:id="rId15"/>
    <p:sldId id="271" r:id="rId16"/>
    <p:sldId id="275" r:id="rId17"/>
    <p:sldId id="264" r:id="rId18"/>
    <p:sldId id="265"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tina Buckne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4784" autoAdjust="0"/>
  </p:normalViewPr>
  <p:slideViewPr>
    <p:cSldViewPr snapToGrid="0" snapToObjects="1">
      <p:cViewPr varScale="1">
        <p:scale>
          <a:sx n="87" d="100"/>
          <a:sy n="87" d="100"/>
        </p:scale>
        <p:origin x="392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51DE73-0A25-554E-AF44-40BC38E75460}" type="datetimeFigureOut">
              <a:rPr lang="en-US" smtClean="0"/>
              <a:t>4/10/2016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995DC5-EBCC-2548-81A1-A4FC5186DA5C}" type="slidenum">
              <a:rPr lang="en-US" smtClean="0"/>
              <a:t>‹#›</a:t>
            </a:fld>
            <a:endParaRPr lang="en-US"/>
          </a:p>
        </p:txBody>
      </p:sp>
    </p:spTree>
    <p:extLst>
      <p:ext uri="{BB962C8B-B14F-4D97-AF65-F5344CB8AC3E}">
        <p14:creationId xmlns:p14="http://schemas.microsoft.com/office/powerpoint/2010/main" val="39221836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9C3D21-D769-CA4D-BE7E-4DB37F3FF2A5}" type="datetimeFigureOut">
              <a:rPr lang="en-US" smtClean="0"/>
              <a:t>4/10/2016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4B0B2E-8A78-D74E-AF05-52C21C015BB0}" type="slidenum">
              <a:rPr lang="en-US" smtClean="0"/>
              <a:t>‹#›</a:t>
            </a:fld>
            <a:endParaRPr lang="en-US"/>
          </a:p>
        </p:txBody>
      </p:sp>
    </p:spTree>
    <p:extLst>
      <p:ext uri="{BB962C8B-B14F-4D97-AF65-F5344CB8AC3E}">
        <p14:creationId xmlns:p14="http://schemas.microsoft.com/office/powerpoint/2010/main" val="6093637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Christina:</a:t>
            </a:r>
            <a:r>
              <a:rPr lang="en-US" baseline="0" dirty="0"/>
              <a:t> </a:t>
            </a:r>
            <a:r>
              <a:rPr lang="en-US" dirty="0"/>
              <a:t>Thanks for tuning in</a:t>
            </a:r>
            <a:r>
              <a:rPr lang="en-US" baseline="0" dirty="0"/>
              <a:t> to our presentation today, we are excited to share with you our vision for a student information system that conforms to the project outline for this course. This presentation was compiled by Christina Buckner, Ainsworth Chambers, Tanya </a:t>
            </a:r>
            <a:r>
              <a:rPr lang="en-US" baseline="0" dirty="0" err="1"/>
              <a:t>Cohoon</a:t>
            </a:r>
            <a:r>
              <a:rPr lang="en-US" baseline="0" dirty="0"/>
              <a:t>, Nathan Haack, and Alex Ramsey for the Computer Systems Architecture Course at University of Maryland, University College.</a:t>
            </a:r>
            <a:endParaRPr lang="en-US" dirty="0"/>
          </a:p>
        </p:txBody>
      </p:sp>
      <p:sp>
        <p:nvSpPr>
          <p:cNvPr id="4" name="Slide Number Placeholder 3"/>
          <p:cNvSpPr>
            <a:spLocks noGrp="1"/>
          </p:cNvSpPr>
          <p:nvPr>
            <p:ph type="sldNum" sz="quarter" idx="10"/>
          </p:nvPr>
        </p:nvSpPr>
        <p:spPr/>
        <p:txBody>
          <a:bodyPr/>
          <a:lstStyle/>
          <a:p>
            <a:fld id="{064B0B2E-8A78-D74E-AF05-52C21C015BB0}" type="slidenum">
              <a:rPr lang="en-US" smtClean="0"/>
              <a:t>1</a:t>
            </a:fld>
            <a:endParaRPr lang="en-US"/>
          </a:p>
        </p:txBody>
      </p:sp>
    </p:spTree>
    <p:extLst>
      <p:ext uri="{BB962C8B-B14F-4D97-AF65-F5344CB8AC3E}">
        <p14:creationId xmlns:p14="http://schemas.microsoft.com/office/powerpoint/2010/main" val="504486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 We chose</a:t>
            </a:r>
            <a:r>
              <a:rPr lang="en-US" baseline="0" dirty="0"/>
              <a:t> the Citrix NetScaler MPX 5650. This hardware component serves as an ADC or Application Delivery Controller to provide for SSL transaction capability and to support the bandwidth requirements.</a:t>
            </a:r>
            <a:endParaRPr lang="en-US" dirty="0"/>
          </a:p>
        </p:txBody>
      </p:sp>
      <p:sp>
        <p:nvSpPr>
          <p:cNvPr id="4" name="Slide Number Placeholder 3"/>
          <p:cNvSpPr>
            <a:spLocks noGrp="1"/>
          </p:cNvSpPr>
          <p:nvPr>
            <p:ph type="sldNum" sz="quarter" idx="10"/>
          </p:nvPr>
        </p:nvSpPr>
        <p:spPr/>
        <p:txBody>
          <a:bodyPr/>
          <a:lstStyle/>
          <a:p>
            <a:fld id="{064B0B2E-8A78-D74E-AF05-52C21C015BB0}" type="slidenum">
              <a:rPr lang="en-US" smtClean="0"/>
              <a:t>10</a:t>
            </a:fld>
            <a:endParaRPr lang="en-US"/>
          </a:p>
        </p:txBody>
      </p:sp>
    </p:spTree>
    <p:extLst>
      <p:ext uri="{BB962C8B-B14F-4D97-AF65-F5344CB8AC3E}">
        <p14:creationId xmlns:p14="http://schemas.microsoft.com/office/powerpoint/2010/main" val="3640591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Tanya: We chose a Cisco ASA</a:t>
            </a:r>
            <a:r>
              <a:rPr lang="en-US" baseline="0" dirty="0"/>
              <a:t> 5525 as our firewall because it provides a large amount of network throughput and isolates each tiered zone.</a:t>
            </a:r>
            <a:endParaRPr lang="en-US" dirty="0"/>
          </a:p>
        </p:txBody>
      </p:sp>
      <p:sp>
        <p:nvSpPr>
          <p:cNvPr id="4" name="Slide Number Placeholder 3"/>
          <p:cNvSpPr>
            <a:spLocks noGrp="1"/>
          </p:cNvSpPr>
          <p:nvPr>
            <p:ph type="sldNum" sz="quarter" idx="10"/>
          </p:nvPr>
        </p:nvSpPr>
        <p:spPr/>
        <p:txBody>
          <a:bodyPr/>
          <a:lstStyle/>
          <a:p>
            <a:fld id="{064B0B2E-8A78-D74E-AF05-52C21C015BB0}" type="slidenum">
              <a:rPr lang="en-US" smtClean="0"/>
              <a:t>11</a:t>
            </a:fld>
            <a:endParaRPr lang="en-US"/>
          </a:p>
        </p:txBody>
      </p:sp>
    </p:spTree>
    <p:extLst>
      <p:ext uri="{BB962C8B-B14F-4D97-AF65-F5344CB8AC3E}">
        <p14:creationId xmlns:p14="http://schemas.microsoft.com/office/powerpoint/2010/main" val="2764390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Tanya: We</a:t>
            </a:r>
            <a:r>
              <a:rPr lang="en-US" baseline="0" dirty="0"/>
              <a:t> chose the Cisco ASR 1002-X router so that it connects us to the campus link at 10 gigabit wire speed.</a:t>
            </a:r>
            <a:endParaRPr lang="en-US" dirty="0"/>
          </a:p>
        </p:txBody>
      </p:sp>
      <p:sp>
        <p:nvSpPr>
          <p:cNvPr id="4" name="Slide Number Placeholder 3"/>
          <p:cNvSpPr>
            <a:spLocks noGrp="1"/>
          </p:cNvSpPr>
          <p:nvPr>
            <p:ph type="sldNum" sz="quarter" idx="10"/>
          </p:nvPr>
        </p:nvSpPr>
        <p:spPr/>
        <p:txBody>
          <a:bodyPr/>
          <a:lstStyle/>
          <a:p>
            <a:fld id="{064B0B2E-8A78-D74E-AF05-52C21C015BB0}" type="slidenum">
              <a:rPr lang="en-US" smtClean="0"/>
              <a:t>12</a:t>
            </a:fld>
            <a:endParaRPr lang="en-US"/>
          </a:p>
        </p:txBody>
      </p:sp>
    </p:spTree>
    <p:extLst>
      <p:ext uri="{BB962C8B-B14F-4D97-AF65-F5344CB8AC3E}">
        <p14:creationId xmlns:p14="http://schemas.microsoft.com/office/powerpoint/2010/main" val="1680326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Christina</a:t>
            </a:r>
            <a:r>
              <a:rPr lang="en-US" baseline="0" dirty="0"/>
              <a:t>: </a:t>
            </a:r>
            <a:r>
              <a:rPr lang="en-US" dirty="0"/>
              <a:t>We chose</a:t>
            </a:r>
            <a:r>
              <a:rPr lang="en-US" baseline="0" dirty="0"/>
              <a:t> Dell PowerEdge servers because of their high performance Intel architecture and high availability.</a:t>
            </a:r>
            <a:endParaRPr lang="en-US" dirty="0"/>
          </a:p>
        </p:txBody>
      </p:sp>
      <p:sp>
        <p:nvSpPr>
          <p:cNvPr id="4" name="Slide Number Placeholder 3"/>
          <p:cNvSpPr>
            <a:spLocks noGrp="1"/>
          </p:cNvSpPr>
          <p:nvPr>
            <p:ph type="sldNum" sz="quarter" idx="10"/>
          </p:nvPr>
        </p:nvSpPr>
        <p:spPr/>
        <p:txBody>
          <a:bodyPr/>
          <a:lstStyle/>
          <a:p>
            <a:fld id="{064B0B2E-8A78-D74E-AF05-52C21C015BB0}" type="slidenum">
              <a:rPr lang="en-US" smtClean="0"/>
              <a:t>13</a:t>
            </a:fld>
            <a:endParaRPr lang="en-US"/>
          </a:p>
        </p:txBody>
      </p:sp>
    </p:spTree>
    <p:extLst>
      <p:ext uri="{BB962C8B-B14F-4D97-AF65-F5344CB8AC3E}">
        <p14:creationId xmlns:p14="http://schemas.microsoft.com/office/powerpoint/2010/main" val="280780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Christina:</a:t>
            </a:r>
            <a:r>
              <a:rPr lang="en-US" baseline="0" dirty="0"/>
              <a:t> </a:t>
            </a:r>
            <a:r>
              <a:rPr lang="en-US" dirty="0"/>
              <a:t>We chose APC rack enclosures</a:t>
            </a:r>
            <a:r>
              <a:rPr lang="en-US" baseline="0" dirty="0"/>
              <a:t> to provide a nice cozy home for our hardware.</a:t>
            </a:r>
            <a:endParaRPr lang="en-US" dirty="0"/>
          </a:p>
        </p:txBody>
      </p:sp>
      <p:sp>
        <p:nvSpPr>
          <p:cNvPr id="4" name="Slide Number Placeholder 3"/>
          <p:cNvSpPr>
            <a:spLocks noGrp="1"/>
          </p:cNvSpPr>
          <p:nvPr>
            <p:ph type="sldNum" sz="quarter" idx="10"/>
          </p:nvPr>
        </p:nvSpPr>
        <p:spPr/>
        <p:txBody>
          <a:bodyPr/>
          <a:lstStyle/>
          <a:p>
            <a:fld id="{064B0B2E-8A78-D74E-AF05-52C21C015BB0}" type="slidenum">
              <a:rPr lang="en-US" smtClean="0"/>
              <a:t>14</a:t>
            </a:fld>
            <a:endParaRPr lang="en-US"/>
          </a:p>
        </p:txBody>
      </p:sp>
    </p:spTree>
    <p:extLst>
      <p:ext uri="{BB962C8B-B14F-4D97-AF65-F5344CB8AC3E}">
        <p14:creationId xmlns:p14="http://schemas.microsoft.com/office/powerpoint/2010/main" val="3870663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 We</a:t>
            </a:r>
            <a:r>
              <a:rPr lang="en-US" baseline="0" dirty="0"/>
              <a:t> researched different software solutions, with a primary focus toward an </a:t>
            </a:r>
            <a:r>
              <a:rPr lang="en-US" baseline="0" dirty="0" err="1"/>
              <a:t>on-premise</a:t>
            </a:r>
            <a:r>
              <a:rPr lang="en-US" baseline="0" dirty="0"/>
              <a:t> architecture. We found that the most appropriate solution was provided by a company called </a:t>
            </a:r>
            <a:r>
              <a:rPr lang="en-US" baseline="0" dirty="0" err="1"/>
              <a:t>Aptron</a:t>
            </a:r>
            <a:r>
              <a:rPr lang="en-US" baseline="0" dirty="0"/>
              <a:t>. The </a:t>
            </a:r>
            <a:r>
              <a:rPr lang="en-US" baseline="0" dirty="0" err="1"/>
              <a:t>Aptron</a:t>
            </a:r>
            <a:r>
              <a:rPr lang="en-US" baseline="0" dirty="0"/>
              <a:t> software supports the hardware requirements of our physical architecture and is run on a Linux operating system. This system would allow the school administration to oversee the following facets of operating a campus:  </a:t>
            </a:r>
            <a:r>
              <a:rPr lang="en-US" dirty="0"/>
              <a:t>tuition billing, admissions, financial aid, registration, accounts receivable, housing, student affairs, a</a:t>
            </a:r>
            <a:r>
              <a:rPr lang="en-US" baseline="0" dirty="0"/>
              <a:t> secure </a:t>
            </a:r>
            <a:r>
              <a:rPr lang="en-US" dirty="0"/>
              <a:t>portal for students and faculty to conduct business,</a:t>
            </a:r>
            <a:r>
              <a:rPr lang="en-US" baseline="0" dirty="0"/>
              <a:t> a</a:t>
            </a:r>
            <a:r>
              <a:rPr lang="en-US" dirty="0"/>
              <a:t> support group of administrators, and communication forums</a:t>
            </a:r>
            <a:r>
              <a:rPr lang="en-US" baseline="0" dirty="0"/>
              <a:t> for student use.</a:t>
            </a:r>
          </a:p>
          <a:p>
            <a:endParaRPr lang="en-US" baseline="0" dirty="0"/>
          </a:p>
          <a:p>
            <a:r>
              <a:rPr lang="en-US" baseline="0" dirty="0"/>
              <a:t>According to the vendor, the hardware architecture required is very lightweight. We were assured that 200 concurrent users would be an easy task with the provided hardware budget. The implementation fee for the software is $150,000 and the yearly license fee is $150,000.</a:t>
            </a:r>
            <a:endParaRPr lang="en-US" dirty="0"/>
          </a:p>
        </p:txBody>
      </p:sp>
      <p:sp>
        <p:nvSpPr>
          <p:cNvPr id="4" name="Slide Number Placeholder 3"/>
          <p:cNvSpPr>
            <a:spLocks noGrp="1"/>
          </p:cNvSpPr>
          <p:nvPr>
            <p:ph type="sldNum" sz="quarter" idx="10"/>
          </p:nvPr>
        </p:nvSpPr>
        <p:spPr/>
        <p:txBody>
          <a:bodyPr/>
          <a:lstStyle/>
          <a:p>
            <a:fld id="{064B0B2E-8A78-D74E-AF05-52C21C015BB0}" type="slidenum">
              <a:rPr lang="en-US" smtClean="0"/>
              <a:t>15</a:t>
            </a:fld>
            <a:endParaRPr lang="en-US"/>
          </a:p>
        </p:txBody>
      </p:sp>
    </p:spTree>
    <p:extLst>
      <p:ext uri="{BB962C8B-B14F-4D97-AF65-F5344CB8AC3E}">
        <p14:creationId xmlns:p14="http://schemas.microsoft.com/office/powerpoint/2010/main" val="1304464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Ainsworth: provide</a:t>
            </a:r>
            <a:r>
              <a:rPr lang="en-US" baseline="0" dirty="0"/>
              <a:t> a brief walkout of this project here</a:t>
            </a:r>
            <a:endParaRPr lang="en-US" dirty="0"/>
          </a:p>
        </p:txBody>
      </p:sp>
      <p:sp>
        <p:nvSpPr>
          <p:cNvPr id="4" name="Slide Number Placeholder 3"/>
          <p:cNvSpPr>
            <a:spLocks noGrp="1"/>
          </p:cNvSpPr>
          <p:nvPr>
            <p:ph type="sldNum" sz="quarter" idx="10"/>
          </p:nvPr>
        </p:nvSpPr>
        <p:spPr/>
        <p:txBody>
          <a:bodyPr/>
          <a:lstStyle/>
          <a:p>
            <a:fld id="{064B0B2E-8A78-D74E-AF05-52C21C015BB0}" type="slidenum">
              <a:rPr lang="en-US" smtClean="0"/>
              <a:t>16</a:t>
            </a:fld>
            <a:endParaRPr lang="en-US"/>
          </a:p>
        </p:txBody>
      </p:sp>
    </p:spTree>
    <p:extLst>
      <p:ext uri="{BB962C8B-B14F-4D97-AF65-F5344CB8AC3E}">
        <p14:creationId xmlns:p14="http://schemas.microsoft.com/office/powerpoint/2010/main" val="1011148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Detailed Cost Overview – Double click the table to view in Excel.</a:t>
            </a:r>
            <a:r>
              <a:rPr lang="en-US" baseline="0" dirty="0"/>
              <a:t> Once the table is opened as an Excel spreadsheet, the reviewer is able to fully manipulate the data to review detailed cost specifications.</a:t>
            </a:r>
            <a:endParaRPr lang="en-US" dirty="0"/>
          </a:p>
        </p:txBody>
      </p:sp>
      <p:sp>
        <p:nvSpPr>
          <p:cNvPr id="4" name="Slide Number Placeholder 3"/>
          <p:cNvSpPr>
            <a:spLocks noGrp="1"/>
          </p:cNvSpPr>
          <p:nvPr>
            <p:ph type="sldNum" sz="quarter" idx="10"/>
          </p:nvPr>
        </p:nvSpPr>
        <p:spPr/>
        <p:txBody>
          <a:bodyPr/>
          <a:lstStyle/>
          <a:p>
            <a:fld id="{064B0B2E-8A78-D74E-AF05-52C21C015BB0}" type="slidenum">
              <a:rPr lang="en-US" smtClean="0"/>
              <a:t>18</a:t>
            </a:fld>
            <a:endParaRPr lang="en-US"/>
          </a:p>
        </p:txBody>
      </p:sp>
    </p:spTree>
    <p:extLst>
      <p:ext uri="{BB962C8B-B14F-4D97-AF65-F5344CB8AC3E}">
        <p14:creationId xmlns:p14="http://schemas.microsoft.com/office/powerpoint/2010/main" val="2314121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Christina:</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Our group performed research</a:t>
            </a:r>
            <a:r>
              <a:rPr lang="en-US" sz="1200" kern="1200" baseline="0" dirty="0">
                <a:solidFill>
                  <a:schemeClr val="tx1"/>
                </a:solidFill>
                <a:effectLst/>
                <a:latin typeface="+mn-lt"/>
                <a:ea typeface="+mn-ea"/>
                <a:cs typeface="+mn-cs"/>
              </a:rPr>
              <a:t> on</a:t>
            </a:r>
            <a:r>
              <a:rPr lang="en-US" sz="1200" kern="1200" dirty="0">
                <a:solidFill>
                  <a:schemeClr val="tx1"/>
                </a:solidFill>
                <a:effectLst/>
                <a:latin typeface="+mn-lt"/>
                <a:ea typeface="+mn-ea"/>
                <a:cs typeface="+mn-cs"/>
              </a:rPr>
              <a:t> the computer software and hardware architecture requirements to fulfill an intranet-based Student Information System on a 10</a:t>
            </a:r>
            <a:r>
              <a:rPr lang="en-US" sz="1200" kern="1200" baseline="0" dirty="0">
                <a:solidFill>
                  <a:schemeClr val="tx1"/>
                </a:solidFill>
                <a:effectLst/>
                <a:latin typeface="+mn-lt"/>
                <a:ea typeface="+mn-ea"/>
                <a:cs typeface="+mn-cs"/>
              </a:rPr>
              <a:t> gigabit</a:t>
            </a:r>
            <a:r>
              <a:rPr lang="en-US" sz="1200" kern="1200" dirty="0">
                <a:solidFill>
                  <a:schemeClr val="tx1"/>
                </a:solidFill>
                <a:effectLst/>
                <a:latin typeface="+mn-lt"/>
                <a:ea typeface="+mn-ea"/>
                <a:cs typeface="+mn-cs"/>
              </a:rPr>
              <a:t> college campus. The Student Information System fulfills the role of an Enterprise Resource Planning (ERP) system, designed and implemented by a</a:t>
            </a:r>
            <a:r>
              <a:rPr lang="en-US" sz="1200" kern="1200" baseline="0" dirty="0">
                <a:solidFill>
                  <a:schemeClr val="tx1"/>
                </a:solidFill>
                <a:effectLst/>
                <a:latin typeface="+mn-lt"/>
                <a:ea typeface="+mn-ea"/>
                <a:cs typeface="+mn-cs"/>
              </a:rPr>
              <a:t> third party software vendor</a:t>
            </a:r>
            <a:r>
              <a:rPr lang="en-US" sz="1200" kern="1200" dirty="0">
                <a:solidFill>
                  <a:schemeClr val="tx1"/>
                </a:solidFill>
                <a:effectLst/>
                <a:latin typeface="+mn-lt"/>
                <a:ea typeface="+mn-ea"/>
                <a:cs typeface="+mn-cs"/>
              </a:rPr>
              <a:t> to manage student resources, primarily focusing on the payment of tuition. The implementation required that it be highly available, multi-tiered in design, isolated at each layer, with the ability to deliver information to 200 concurrent users in less than 3 seconds per request.</a:t>
            </a:r>
            <a:r>
              <a:rPr lang="en-US" sz="1200" kern="1200" baseline="0" dirty="0">
                <a:solidFill>
                  <a:schemeClr val="tx1"/>
                </a:solidFill>
                <a:effectLst/>
                <a:latin typeface="+mn-lt"/>
                <a:ea typeface="+mn-ea"/>
                <a:cs typeface="+mn-cs"/>
              </a:rPr>
              <a:t> In addition the software operating system will be Linux.</a:t>
            </a:r>
            <a:r>
              <a:rPr lang="en-US" sz="1200" kern="1200" dirty="0">
                <a:solidFill>
                  <a:schemeClr val="tx1"/>
                </a:solidFill>
                <a:effectLst/>
                <a:latin typeface="+mn-lt"/>
                <a:ea typeface="+mn-ea"/>
                <a:cs typeface="+mn-cs"/>
              </a:rPr>
              <a:t> The budget for this project wa</a:t>
            </a:r>
            <a:r>
              <a:rPr lang="en-US" sz="1200" kern="1200" baseline="0" dirty="0">
                <a:solidFill>
                  <a:schemeClr val="tx1"/>
                </a:solidFill>
                <a:effectLst/>
                <a:latin typeface="+mn-lt"/>
                <a:ea typeface="+mn-ea"/>
                <a:cs typeface="+mn-cs"/>
              </a:rPr>
              <a:t>s </a:t>
            </a:r>
            <a:r>
              <a:rPr lang="en-US" sz="1200" kern="1200" dirty="0">
                <a:solidFill>
                  <a:schemeClr val="tx1"/>
                </a:solidFill>
                <a:effectLst/>
                <a:latin typeface="+mn-lt"/>
                <a:ea typeface="+mn-ea"/>
                <a:cs typeface="+mn-cs"/>
              </a:rPr>
              <a:t>a hardline one million dollars and all solutions included were commercially available</a:t>
            </a:r>
            <a:r>
              <a:rPr lang="en-US" sz="1200" kern="1200" baseline="0" dirty="0">
                <a:solidFill>
                  <a:schemeClr val="tx1"/>
                </a:solidFill>
                <a:effectLst/>
                <a:latin typeface="+mn-lt"/>
                <a:ea typeface="+mn-ea"/>
                <a:cs typeface="+mn-cs"/>
              </a:rPr>
              <a:t> at the time of this presentation.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64B0B2E-8A78-D74E-AF05-52C21C015BB0}" type="slidenum">
              <a:rPr lang="en-US" smtClean="0"/>
              <a:t>2</a:t>
            </a:fld>
            <a:endParaRPr lang="en-US"/>
          </a:p>
        </p:txBody>
      </p:sp>
    </p:spTree>
    <p:extLst>
      <p:ext uri="{BB962C8B-B14F-4D97-AF65-F5344CB8AC3E}">
        <p14:creationId xmlns:p14="http://schemas.microsoft.com/office/powerpoint/2010/main" val="1561793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Nathan: The following slides will describe the physical technical architecture, cost overview, an explanation of how the architecture meets the requirements, and technical specifications of each component.</a:t>
            </a:r>
            <a:endParaRPr lang="en-US" dirty="0"/>
          </a:p>
        </p:txBody>
      </p:sp>
      <p:sp>
        <p:nvSpPr>
          <p:cNvPr id="4" name="Slide Number Placeholder 3"/>
          <p:cNvSpPr>
            <a:spLocks noGrp="1"/>
          </p:cNvSpPr>
          <p:nvPr>
            <p:ph type="sldNum" sz="quarter" idx="10"/>
          </p:nvPr>
        </p:nvSpPr>
        <p:spPr/>
        <p:txBody>
          <a:bodyPr/>
          <a:lstStyle/>
          <a:p>
            <a:fld id="{064B0B2E-8A78-D74E-AF05-52C21C015BB0}" type="slidenum">
              <a:rPr lang="en-US" smtClean="0"/>
              <a:t>3</a:t>
            </a:fld>
            <a:endParaRPr lang="en-US"/>
          </a:p>
        </p:txBody>
      </p:sp>
    </p:spTree>
    <p:extLst>
      <p:ext uri="{BB962C8B-B14F-4D97-AF65-F5344CB8AC3E}">
        <p14:creationId xmlns:p14="http://schemas.microsoft.com/office/powerpoint/2010/main" val="264534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Nathan:</a:t>
            </a:r>
            <a:r>
              <a:rPr lang="en-US" baseline="0" dirty="0" smtClean="0"/>
              <a:t> This Physical Technical Architecture represents a three-tier architecture that includes a web services zone, an applications zone, and a database services zone.  Each zone is separated by firewalls with next generation intrusion prevention services.  This model of zones scales horizontally well for performance and security, however it is more expensive than other models.  Also in each zone is a pair of load balancers and pair of 10 gigabit a second capable network switches.   Providing Internet services to our data center are two Cisco ASR 1002 routers to provide redundancy to the Internet for our critical business applications. There is a pair of Cisco Nexus switches used as a distribution with 10 gigabit ports to provide connectivity to the campus network and Internet routers.  All traffic must past through the the Internet Services Layer to pass through to the Data Center DMZ.  In each zone there are two Dell Servers to provide redundancy for each application in that layer.  We can have a failure of any single component and not lose service or performance through our application stack.  Additionally, we can lose one half of all of the equipment in each zone without a loss of performance.</a:t>
            </a:r>
          </a:p>
          <a:p>
            <a:r>
              <a:rPr lang="en-US" baseline="0" dirty="0" smtClean="0"/>
              <a:t/>
            </a:r>
            <a:br>
              <a:rPr lang="en-US" baseline="0" dirty="0" smtClean="0"/>
            </a:br>
            <a:r>
              <a:rPr lang="en-US" baseline="0" dirty="0" smtClean="0"/>
              <a:t>The Citrix </a:t>
            </a:r>
            <a:r>
              <a:rPr lang="en-US" baseline="0" dirty="0" err="1" smtClean="0"/>
              <a:t>netscalers</a:t>
            </a:r>
            <a:r>
              <a:rPr lang="en-US" baseline="0" dirty="0" smtClean="0"/>
              <a:t> provide load balancing services to each set of application servers in each zone.  In the DMZ and Web services zone, the Citrix </a:t>
            </a:r>
            <a:r>
              <a:rPr lang="en-US" baseline="0" dirty="0" err="1" smtClean="0"/>
              <a:t>netscalers</a:t>
            </a:r>
            <a:r>
              <a:rPr lang="en-US" baseline="0" dirty="0" smtClean="0"/>
              <a:t> can provide application level security support by terminating and </a:t>
            </a:r>
            <a:r>
              <a:rPr lang="en-US" baseline="0" dirty="0" err="1" smtClean="0"/>
              <a:t>proxying</a:t>
            </a:r>
            <a:r>
              <a:rPr lang="en-US" baseline="0" dirty="0" smtClean="0"/>
              <a:t> all Internet connections to the web servers.  This allows the </a:t>
            </a:r>
            <a:r>
              <a:rPr lang="en-US" baseline="0" dirty="0" err="1" smtClean="0"/>
              <a:t>netscalers</a:t>
            </a:r>
            <a:r>
              <a:rPr lang="en-US" baseline="0" dirty="0" smtClean="0"/>
              <a:t> to look for things like SQL injection attacks.  The </a:t>
            </a:r>
            <a:r>
              <a:rPr lang="en-US" baseline="0" dirty="0" err="1" smtClean="0"/>
              <a:t>netscalers</a:t>
            </a:r>
            <a:r>
              <a:rPr lang="en-US" baseline="0" dirty="0" smtClean="0"/>
              <a:t> can also be configured to only allow access to certain URLs on the web servers to narrow the surface attack area even further.  Since most of these connections will be SSL encrypted, the firewalls cannot inspect this traffic directly.  By terminating the SSL certificates on the Citrix </a:t>
            </a:r>
            <a:r>
              <a:rPr lang="en-US" baseline="0" dirty="0" err="1" smtClean="0"/>
              <a:t>netscalers</a:t>
            </a:r>
            <a:r>
              <a:rPr lang="en-US" baseline="0" dirty="0" smtClean="0"/>
              <a:t>, we are able to perform this inspection, while improving the performance of our servers to handle more connections.  At the database and application layer the </a:t>
            </a:r>
            <a:r>
              <a:rPr lang="en-US" baseline="0" dirty="0" err="1" smtClean="0"/>
              <a:t>netscalers</a:t>
            </a:r>
            <a:r>
              <a:rPr lang="en-US" baseline="0" dirty="0" smtClean="0"/>
              <a:t> are used to provide straight load balancing services.  This approach allows for us to take server nodes out of service for upgrades and maintenance.  It also allows for the creation of test and development environments on the same servers if necessary as well. </a:t>
            </a:r>
          </a:p>
          <a:p>
            <a:r>
              <a:rPr lang="en-US" baseline="0" dirty="0" smtClean="0"/>
              <a:t/>
            </a:r>
            <a:br>
              <a:rPr lang="en-US" baseline="0" dirty="0" smtClean="0"/>
            </a:br>
            <a:r>
              <a:rPr lang="en-US" baseline="0" dirty="0" smtClean="0"/>
              <a:t>If we need to scale for performance we can add additional servers to each zone to the capacity of the firewalls, which have the lowest network throughput of any of our devices.  At that point, the architecture can be expanded by purchasing higher throughput firewalls for the impacted zone. This model has initially high startup costs, but ultimately is less expensive to scale for security and redundancy than a single large partitioned zone. While our datacenter only includes this one application, in real world scenarios, many applications would be supported by this model.  We are able to buy the same relatively inexpensive hardware to expand horizontally in each zone.  </a:t>
            </a:r>
            <a:endParaRPr lang="en-US" dirty="0"/>
          </a:p>
        </p:txBody>
      </p:sp>
      <p:sp>
        <p:nvSpPr>
          <p:cNvPr id="4" name="Slide Number Placeholder 3"/>
          <p:cNvSpPr>
            <a:spLocks noGrp="1"/>
          </p:cNvSpPr>
          <p:nvPr>
            <p:ph type="sldNum" sz="quarter" idx="10"/>
          </p:nvPr>
        </p:nvSpPr>
        <p:spPr/>
        <p:txBody>
          <a:bodyPr/>
          <a:lstStyle/>
          <a:p>
            <a:fld id="{064B0B2E-8A78-D74E-AF05-52C21C015BB0}" type="slidenum">
              <a:rPr lang="en-US" smtClean="0"/>
              <a:t>4</a:t>
            </a:fld>
            <a:endParaRPr lang="en-US"/>
          </a:p>
        </p:txBody>
      </p:sp>
    </p:spTree>
    <p:extLst>
      <p:ext uri="{BB962C8B-B14F-4D97-AF65-F5344CB8AC3E}">
        <p14:creationId xmlns:p14="http://schemas.microsoft.com/office/powerpoint/2010/main" val="1322589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User transactions are sent to the load balancers using DNS.  The DNS name is defined on the load balancers in the web zone.  The load balancers use “sticky" connections to ensure each transaction is maintained to the same server.  The transactions are then passed to the web servers in the web zone where the users are presented with the graphical  interface of the application only.   Any application processing, and information specific to the user is handled in the application zone through the load balancers in that zone and all traffic to this zone is limited to and from the web and database zones.  </a:t>
            </a:r>
          </a:p>
          <a:p>
            <a:r>
              <a:rPr lang="en-US" sz="1200" b="0" i="0" kern="1200" dirty="0" smtClean="0">
                <a:solidFill>
                  <a:schemeClr val="tx1"/>
                </a:solidFill>
                <a:effectLst/>
                <a:latin typeface="+mn-lt"/>
                <a:ea typeface="+mn-ea"/>
                <a:cs typeface="+mn-cs"/>
              </a:rPr>
              <a:t>User authentication occurs in the application layer.  The application experience and user elements that are presented based on access rights provisioned occur here as well.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From the application zone, anytime data is needed it passed through to the database zone through the load balancers there where additional SQL checks can be performed.  The DB zone is only accessible through the application zone. Queries presented to the application from the web users are executed here.  This allows the application to scale out in each zone if any performance thresholds are hit.  Database queries in this application could include financial transactions such as payroll calculations and determining class schedules.  Both types of transaction queries can be CPU heavy and by separating these transactions into different zones, we are able to maximize the performance of the system overall to balance the internal business users and customer requests. </a:t>
            </a:r>
          </a:p>
          <a:p>
            <a:endParaRPr lang="en-US" dirty="0"/>
          </a:p>
        </p:txBody>
      </p:sp>
      <p:sp>
        <p:nvSpPr>
          <p:cNvPr id="4" name="Slide Number Placeholder 3"/>
          <p:cNvSpPr>
            <a:spLocks noGrp="1"/>
          </p:cNvSpPr>
          <p:nvPr>
            <p:ph type="sldNum" sz="quarter" idx="10"/>
          </p:nvPr>
        </p:nvSpPr>
        <p:spPr/>
        <p:txBody>
          <a:bodyPr/>
          <a:lstStyle/>
          <a:p>
            <a:fld id="{064B0B2E-8A78-D74E-AF05-52C21C015BB0}" type="slidenum">
              <a:rPr lang="en-US" smtClean="0"/>
              <a:t>5</a:t>
            </a:fld>
            <a:endParaRPr lang="en-US"/>
          </a:p>
        </p:txBody>
      </p:sp>
    </p:spTree>
    <p:extLst>
      <p:ext uri="{BB962C8B-B14F-4D97-AF65-F5344CB8AC3E}">
        <p14:creationId xmlns:p14="http://schemas.microsoft.com/office/powerpoint/2010/main" val="2515119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Tanya:</a:t>
            </a:r>
            <a:r>
              <a:rPr lang="en-US" baseline="0" dirty="0"/>
              <a:t> Following the requirements of the budget, our total estimated cost of hardware and software is $998,000. This is based on an assumed 25% discount for networking components due to the magnitude of this procurement. This discount is consistent based on our industry knowledge. </a:t>
            </a:r>
            <a:endParaRPr lang="en-US" dirty="0"/>
          </a:p>
        </p:txBody>
      </p:sp>
      <p:sp>
        <p:nvSpPr>
          <p:cNvPr id="4" name="Slide Number Placeholder 3"/>
          <p:cNvSpPr>
            <a:spLocks noGrp="1"/>
          </p:cNvSpPr>
          <p:nvPr>
            <p:ph type="sldNum" sz="quarter" idx="10"/>
          </p:nvPr>
        </p:nvSpPr>
        <p:spPr/>
        <p:txBody>
          <a:bodyPr/>
          <a:lstStyle/>
          <a:p>
            <a:fld id="{064B0B2E-8A78-D74E-AF05-52C21C015BB0}" type="slidenum">
              <a:rPr lang="en-US" smtClean="0"/>
              <a:t>6</a:t>
            </a:fld>
            <a:endParaRPr lang="en-US"/>
          </a:p>
        </p:txBody>
      </p:sp>
    </p:spTree>
    <p:extLst>
      <p:ext uri="{BB962C8B-B14F-4D97-AF65-F5344CB8AC3E}">
        <p14:creationId xmlns:p14="http://schemas.microsoft.com/office/powerpoint/2010/main" val="2008655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Ainsworth: to summarize</a:t>
            </a:r>
            <a:r>
              <a:rPr lang="en-US" baseline="0" dirty="0"/>
              <a:t> and provide audio notes here</a:t>
            </a:r>
            <a:endParaRPr lang="en-US" dirty="0"/>
          </a:p>
        </p:txBody>
      </p:sp>
      <p:sp>
        <p:nvSpPr>
          <p:cNvPr id="4" name="Slide Number Placeholder 3"/>
          <p:cNvSpPr>
            <a:spLocks noGrp="1"/>
          </p:cNvSpPr>
          <p:nvPr>
            <p:ph type="sldNum" sz="quarter" idx="10"/>
          </p:nvPr>
        </p:nvSpPr>
        <p:spPr/>
        <p:txBody>
          <a:bodyPr/>
          <a:lstStyle/>
          <a:p>
            <a:fld id="{064B0B2E-8A78-D74E-AF05-52C21C015BB0}" type="slidenum">
              <a:rPr lang="en-US" smtClean="0"/>
              <a:t>7</a:t>
            </a:fld>
            <a:endParaRPr lang="en-US"/>
          </a:p>
        </p:txBody>
      </p:sp>
    </p:spTree>
    <p:extLst>
      <p:ext uri="{BB962C8B-B14F-4D97-AF65-F5344CB8AC3E}">
        <p14:creationId xmlns:p14="http://schemas.microsoft.com/office/powerpoint/2010/main" val="2550855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Ainsworth: to summarize</a:t>
            </a:r>
            <a:r>
              <a:rPr lang="en-US" baseline="0" dirty="0"/>
              <a:t> and provide audio notes here</a:t>
            </a:r>
            <a:endParaRPr lang="en-US" dirty="0"/>
          </a:p>
        </p:txBody>
      </p:sp>
      <p:sp>
        <p:nvSpPr>
          <p:cNvPr id="4" name="Slide Number Placeholder 3"/>
          <p:cNvSpPr>
            <a:spLocks noGrp="1"/>
          </p:cNvSpPr>
          <p:nvPr>
            <p:ph type="sldNum" sz="quarter" idx="10"/>
          </p:nvPr>
        </p:nvSpPr>
        <p:spPr/>
        <p:txBody>
          <a:bodyPr/>
          <a:lstStyle/>
          <a:p>
            <a:fld id="{064B0B2E-8A78-D74E-AF05-52C21C015BB0}" type="slidenum">
              <a:rPr lang="en-US" smtClean="0"/>
              <a:t>8</a:t>
            </a:fld>
            <a:endParaRPr lang="en-US"/>
          </a:p>
        </p:txBody>
      </p:sp>
    </p:spTree>
    <p:extLst>
      <p:ext uri="{BB962C8B-B14F-4D97-AF65-F5344CB8AC3E}">
        <p14:creationId xmlns:p14="http://schemas.microsoft.com/office/powerpoint/2010/main" val="3194374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Alex: We chose a Cisco Nexus 6001T as our primary switch to support the Network Interface requirements of the 10 Gb. Network.</a:t>
            </a:r>
            <a:endParaRPr lang="en-US" dirty="0"/>
          </a:p>
        </p:txBody>
      </p:sp>
      <p:sp>
        <p:nvSpPr>
          <p:cNvPr id="4" name="Slide Number Placeholder 3"/>
          <p:cNvSpPr>
            <a:spLocks noGrp="1"/>
          </p:cNvSpPr>
          <p:nvPr>
            <p:ph type="sldNum" sz="quarter" idx="10"/>
          </p:nvPr>
        </p:nvSpPr>
        <p:spPr/>
        <p:txBody>
          <a:bodyPr/>
          <a:lstStyle/>
          <a:p>
            <a:fld id="{064B0B2E-8A78-D74E-AF05-52C21C015BB0}" type="slidenum">
              <a:rPr lang="en-US" smtClean="0"/>
              <a:t>9</a:t>
            </a:fld>
            <a:endParaRPr lang="en-US"/>
          </a:p>
        </p:txBody>
      </p:sp>
    </p:spTree>
    <p:extLst>
      <p:ext uri="{BB962C8B-B14F-4D97-AF65-F5344CB8AC3E}">
        <p14:creationId xmlns:p14="http://schemas.microsoft.com/office/powerpoint/2010/main" val="2022227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825DD2-EDA4-794E-B768-3D32407A9210}" type="datetime1">
              <a:rPr lang="en-US" smtClean="0"/>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BE292-4632-5847-8B24-AF6FCE4C9F5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0BC134-ED62-5E40-84E5-05509E018292}" type="datetime1">
              <a:rPr lang="en-US" smtClean="0"/>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BE292-4632-5847-8B24-AF6FCE4C9F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144F50-50BC-2A42-933A-D385AED64F79}" type="datetime1">
              <a:rPr lang="en-US" smtClean="0"/>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BE292-4632-5847-8B24-AF6FCE4C9F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1E4186-6D39-294D-B2EE-3366EBE27528}" type="datetime1">
              <a:rPr lang="en-US" smtClean="0"/>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BE292-4632-5847-8B24-AF6FCE4C9F5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EA106-EC02-0746-B4E7-97FD96343FB1}" type="datetime1">
              <a:rPr lang="en-US" smtClean="0"/>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BE292-4632-5847-8B24-AF6FCE4C9F5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40DFF0-9D20-0643-A01B-0A24BEDECC36}" type="datetime1">
              <a:rPr lang="en-US" smtClean="0"/>
              <a:t>4/10/2016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BE292-4632-5847-8B24-AF6FCE4C9F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D3D97A-3653-BF43-82BF-9B14677174E7}" type="datetime1">
              <a:rPr lang="en-US" smtClean="0"/>
              <a:t>4/10/2016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1BE292-4632-5847-8B24-AF6FCE4C9F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F4A9CD-A29A-0D45-817C-2CC6E456407D}" type="datetime1">
              <a:rPr lang="en-US" smtClean="0"/>
              <a:t>4/10/2016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1BE292-4632-5847-8B24-AF6FCE4C9F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22C0E8-0EAD-414D-9FA5-DFDB00DBC9F0}" type="datetime1">
              <a:rPr lang="en-US" smtClean="0"/>
              <a:t>4/10/2016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1BE292-4632-5847-8B24-AF6FCE4C9F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DF304D-0FCD-EC41-8726-B828C667760D}" type="datetime1">
              <a:rPr lang="en-US" smtClean="0"/>
              <a:t>4/10/2016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BE292-4632-5847-8B24-AF6FCE4C9F5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6D919E1-C942-414F-A3E1-020473B02C15}" type="datetime1">
              <a:rPr lang="en-US" smtClean="0"/>
              <a:t>4/10/2016</a:t>
            </a:fld>
            <a:endParaRPr lang="en-US"/>
          </a:p>
        </p:txBody>
      </p:sp>
      <p:sp>
        <p:nvSpPr>
          <p:cNvPr id="9" name="Slide Number Placeholder 8"/>
          <p:cNvSpPr>
            <a:spLocks noGrp="1"/>
          </p:cNvSpPr>
          <p:nvPr>
            <p:ph type="sldNum" sz="quarter" idx="11"/>
          </p:nvPr>
        </p:nvSpPr>
        <p:spPr/>
        <p:txBody>
          <a:bodyPr/>
          <a:lstStyle/>
          <a:p>
            <a:fld id="{3A1BE292-4632-5847-8B24-AF6FCE4C9F5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A1BE292-4632-5847-8B24-AF6FCE4C9F5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7FEB26C-CA6B-AD41-BA11-ACC5ED6FEAF5}" type="datetime1">
              <a:rPr lang="en-US" smtClean="0"/>
              <a:t>4/10/2016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8" Type="http://schemas.openxmlformats.org/officeDocument/2006/relationships/hyperlink" Target="https://www.google.com/url?sa=t&amp;rct=j&amp;q=&amp;esrc=s&amp;source=web&amp;cd=1&amp;ved=0ahUKEwiclZnhwOHLAhUDWh4KHTCGAqAQFggqMAA&amp;url=https://www.citrix.com/content/dam/citrix/en_us/documents/products-solutions/netscaler-data-sheet.pdf&amp;usg=AFQjCNFP_VlR7Dl1h1RgRs39QgbzCj2CIQ&amp;bvm=bv.117868183,d.dmo&amp;cad=rja" TargetMode="External"/><Relationship Id="rId3" Type="http://schemas.openxmlformats.org/officeDocument/2006/relationships/hyperlink" Target="http://aptron.com/" TargetMode="External"/><Relationship Id="rId7" Type="http://schemas.openxmlformats.org/officeDocument/2006/relationships/hyperlink" Target="http://i.dell.com/sites/doccontent/shared-content/data-sheets/en/Documents/Dell-PowerEdge-R530-Spec-Sheet.pdf" TargetMode="External"/><Relationship Id="rId2" Type="http://schemas.openxmlformats.org/officeDocument/2006/relationships/hyperlink" Target="http://www.apc.com/shop/th/en/products/NetShelter-SX-42U-600mm-Wide-x-1070mm-Deep-Enclosure-with-Sides-Black/P-AR3100" TargetMode="External"/><Relationship Id="rId1" Type="http://schemas.openxmlformats.org/officeDocument/2006/relationships/slideLayout" Target="../slideLayouts/slideLayout2.xml"/><Relationship Id="rId6" Type="http://schemas.openxmlformats.org/officeDocument/2006/relationships/hyperlink" Target="http://www.cisco.com/c/en/us/products/collateral/switches/nexus-6001-switch/data_sheet_c78-726128.html" TargetMode="External"/><Relationship Id="rId5" Type="http://schemas.openxmlformats.org/officeDocument/2006/relationships/hyperlink" Target="http://www.cisco.com/c/en/us/support/routers/asr-1002-x-router/model.html" TargetMode="External"/><Relationship Id="rId4" Type="http://schemas.openxmlformats.org/officeDocument/2006/relationships/hyperlink" Target="http://www.cisco.com/c/en/us/support/security/asa-5525-x-adaptive-security-appliance/model.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tska.com/wp-content/uploads/2011/06/UNLV-Student-Union_7.jpg"/>
          <p:cNvPicPr>
            <a:picLocks noChangeAspect="1" noChangeArrowheads="1"/>
          </p:cNvPicPr>
          <p:nvPr/>
        </p:nvPicPr>
        <p:blipFill rotWithShape="1">
          <a:blip r:embed="rId3">
            <a:extLst>
              <a:ext uri="{28A0092B-C50C-407E-A947-70E740481C1C}">
                <a14:useLocalDpi xmlns:a14="http://schemas.microsoft.com/office/drawing/2010/main" val="0"/>
              </a:ext>
            </a:extLst>
          </a:blip>
          <a:srcRect t="15393" r="1961"/>
          <a:stretch/>
        </p:blipFill>
        <p:spPr bwMode="auto">
          <a:xfrm>
            <a:off x="0" y="163139"/>
            <a:ext cx="8461275" cy="48391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3984539"/>
            <a:ext cx="8461275" cy="1017768"/>
          </a:xfrm>
          <a:prstGeom prst="rect">
            <a:avLst/>
          </a:prstGeom>
          <a:solidFill>
            <a:srgbClr val="FFFFFF">
              <a:alpha val="43137"/>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49249" y="5158009"/>
            <a:ext cx="7557621" cy="1699991"/>
          </a:xfrm>
        </p:spPr>
        <p:txBody>
          <a:bodyPr>
            <a:normAutofit fontScale="92500" lnSpcReduction="10000"/>
          </a:bodyPr>
          <a:lstStyle/>
          <a:p>
            <a:r>
              <a:rPr lang="en-US" dirty="0">
                <a:solidFill>
                  <a:schemeClr val="tx2"/>
                </a:solidFill>
              </a:rPr>
              <a:t>Team 5 Project Submission</a:t>
            </a:r>
          </a:p>
          <a:p>
            <a:r>
              <a:rPr lang="en-US" dirty="0">
                <a:solidFill>
                  <a:schemeClr val="tx2"/>
                </a:solidFill>
              </a:rPr>
              <a:t>C. Buckner, A. Chambers, T. </a:t>
            </a:r>
            <a:r>
              <a:rPr lang="en-US" dirty="0" err="1">
                <a:solidFill>
                  <a:schemeClr val="tx2"/>
                </a:solidFill>
              </a:rPr>
              <a:t>Cohoon</a:t>
            </a:r>
            <a:r>
              <a:rPr lang="en-US" dirty="0">
                <a:solidFill>
                  <a:schemeClr val="tx2"/>
                </a:solidFill>
              </a:rPr>
              <a:t>, N. </a:t>
            </a:r>
            <a:r>
              <a:rPr lang="en-US" dirty="0" err="1">
                <a:solidFill>
                  <a:schemeClr val="tx2"/>
                </a:solidFill>
              </a:rPr>
              <a:t>Haack</a:t>
            </a:r>
            <a:r>
              <a:rPr lang="en-US" dirty="0">
                <a:solidFill>
                  <a:schemeClr val="tx2"/>
                </a:solidFill>
              </a:rPr>
              <a:t>, A. Ramsey</a:t>
            </a:r>
          </a:p>
          <a:p>
            <a:r>
              <a:rPr lang="en-US" dirty="0">
                <a:solidFill>
                  <a:schemeClr val="tx2"/>
                </a:solidFill>
              </a:rPr>
              <a:t>University of Maryland University College</a:t>
            </a:r>
          </a:p>
          <a:p>
            <a:r>
              <a:rPr lang="en-US" dirty="0">
                <a:solidFill>
                  <a:schemeClr val="tx2"/>
                </a:solidFill>
              </a:rPr>
              <a:t>ITEC 625 – 9041</a:t>
            </a:r>
          </a:p>
          <a:p>
            <a:r>
              <a:rPr lang="en-US" dirty="0">
                <a:solidFill>
                  <a:schemeClr val="tx2"/>
                </a:solidFill>
              </a:rPr>
              <a:t>April 10, 2016</a:t>
            </a:r>
          </a:p>
        </p:txBody>
      </p:sp>
      <p:sp>
        <p:nvSpPr>
          <p:cNvPr id="2" name="Title 1"/>
          <p:cNvSpPr>
            <a:spLocks noGrp="1"/>
          </p:cNvSpPr>
          <p:nvPr>
            <p:ph type="ctrTitle"/>
          </p:nvPr>
        </p:nvSpPr>
        <p:spPr>
          <a:xfrm>
            <a:off x="293240" y="3876965"/>
            <a:ext cx="7918432" cy="1047966"/>
          </a:xfrm>
        </p:spPr>
        <p:txBody>
          <a:bodyPr/>
          <a:lstStyle/>
          <a:p>
            <a:r>
              <a:rPr lang="en-US" sz="5400" spc="-150" dirty="0">
                <a:solidFill>
                  <a:schemeClr val="tx1"/>
                </a:solidFill>
              </a:rPr>
              <a:t>Student Information System</a:t>
            </a:r>
          </a:p>
        </p:txBody>
      </p:sp>
    </p:spTree>
    <p:extLst>
      <p:ext uri="{BB962C8B-B14F-4D97-AF65-F5344CB8AC3E}">
        <p14:creationId xmlns:p14="http://schemas.microsoft.com/office/powerpoint/2010/main" val="3066647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Citrix </a:t>
            </a:r>
            <a:r>
              <a:rPr lang="en-US" sz="4800" dirty="0" err="1"/>
              <a:t>NetScaler</a:t>
            </a:r>
            <a:r>
              <a:rPr lang="en-US" sz="4800" dirty="0"/>
              <a:t> MPX 5650</a:t>
            </a:r>
            <a:endParaRPr lang="en-US" sz="4800" dirty="0">
              <a:solidFill>
                <a:schemeClr val="accent6">
                  <a:lumMod val="50000"/>
                </a:schemeClr>
              </a:solidFill>
            </a:endParaRPr>
          </a:p>
        </p:txBody>
      </p:sp>
      <p:sp>
        <p:nvSpPr>
          <p:cNvPr id="3" name="Content Placeholder 2"/>
          <p:cNvSpPr>
            <a:spLocks noGrp="1"/>
          </p:cNvSpPr>
          <p:nvPr>
            <p:ph idx="1"/>
          </p:nvPr>
        </p:nvSpPr>
        <p:spPr>
          <a:xfrm>
            <a:off x="457200" y="2008480"/>
            <a:ext cx="7620000" cy="4510464"/>
          </a:xfrm>
        </p:spPr>
        <p:txBody>
          <a:bodyPr/>
          <a:lstStyle/>
          <a:p>
            <a:pPr fontAlgn="base"/>
            <a:r>
              <a:rPr lang="en-US" dirty="0"/>
              <a:t>Load balancer</a:t>
            </a:r>
          </a:p>
          <a:p>
            <a:pPr fontAlgn="base"/>
            <a:r>
              <a:rPr lang="en-US" dirty="0"/>
              <a:t>Processor – Intel E3-1225</a:t>
            </a:r>
          </a:p>
          <a:p>
            <a:pPr fontAlgn="base"/>
            <a:r>
              <a:rPr lang="en-US" dirty="0"/>
              <a:t>Memory – 8GB</a:t>
            </a:r>
          </a:p>
          <a:p>
            <a:pPr fontAlgn="base"/>
            <a:r>
              <a:rPr lang="en-US" dirty="0"/>
              <a:t>Ethernet ports – 6x10/100/1000 Base-T</a:t>
            </a:r>
          </a:p>
          <a:p>
            <a:pPr fontAlgn="base"/>
            <a:r>
              <a:rPr lang="en-US" dirty="0"/>
              <a:t>System throughput </a:t>
            </a:r>
            <a:r>
              <a:rPr lang="en-US" dirty="0" err="1"/>
              <a:t>Gbps</a:t>
            </a:r>
            <a:r>
              <a:rPr lang="en-US" dirty="0"/>
              <a:t> – 5</a:t>
            </a:r>
          </a:p>
          <a:p>
            <a:pPr fontAlgn="base"/>
            <a:r>
              <a:rPr lang="en-US" dirty="0"/>
              <a:t>L7 HTTP requests/sec (MPX/SDX) – 35,000</a:t>
            </a:r>
          </a:p>
          <a:p>
            <a:pPr fontAlgn="base"/>
            <a:r>
              <a:rPr lang="en-US" dirty="0"/>
              <a:t>SSL transactions/sec (2K key certificates) – 2,800</a:t>
            </a:r>
          </a:p>
          <a:p>
            <a:pPr fontAlgn="base"/>
            <a:r>
              <a:rPr lang="en-US" dirty="0"/>
              <a:t>Compression throughput </a:t>
            </a:r>
            <a:r>
              <a:rPr lang="en-US" dirty="0" err="1"/>
              <a:t>Gbps</a:t>
            </a:r>
            <a:r>
              <a:rPr lang="en-US" dirty="0"/>
              <a:t> – 3</a:t>
            </a:r>
          </a:p>
          <a:p>
            <a:pPr fontAlgn="base"/>
            <a:r>
              <a:rPr lang="en-US" dirty="0"/>
              <a:t>ICA Proxy/SSL VPN concurrent users – 5,000</a:t>
            </a:r>
          </a:p>
        </p:txBody>
      </p:sp>
      <p:sp>
        <p:nvSpPr>
          <p:cNvPr id="5" name="Title 1"/>
          <p:cNvSpPr txBox="1">
            <a:spLocks/>
          </p:cNvSpPr>
          <p:nvPr/>
        </p:nvSpPr>
        <p:spPr>
          <a:xfrm>
            <a:off x="722313" y="959829"/>
            <a:ext cx="7659687" cy="92483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a:solidFill>
                  <a:schemeClr val="accent6">
                    <a:lumMod val="75000"/>
                  </a:schemeClr>
                </a:solidFill>
              </a:rPr>
              <a:t>Technical Specifications</a:t>
            </a:r>
          </a:p>
        </p:txBody>
      </p:sp>
    </p:spTree>
    <p:extLst>
      <p:ext uri="{BB962C8B-B14F-4D97-AF65-F5344CB8AC3E}">
        <p14:creationId xmlns:p14="http://schemas.microsoft.com/office/powerpoint/2010/main" val="4185792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Cisco ASA 5525-X</a:t>
            </a:r>
            <a:endParaRPr lang="en-US" sz="4800" dirty="0">
              <a:solidFill>
                <a:schemeClr val="accent6">
                  <a:lumMod val="50000"/>
                </a:schemeClr>
              </a:solidFill>
            </a:endParaRPr>
          </a:p>
        </p:txBody>
      </p:sp>
      <p:sp>
        <p:nvSpPr>
          <p:cNvPr id="3" name="Content Placeholder 2"/>
          <p:cNvSpPr>
            <a:spLocks noGrp="1"/>
          </p:cNvSpPr>
          <p:nvPr>
            <p:ph idx="1"/>
          </p:nvPr>
        </p:nvSpPr>
        <p:spPr>
          <a:xfrm>
            <a:off x="457200" y="2008480"/>
            <a:ext cx="7620000" cy="4510464"/>
          </a:xfrm>
        </p:spPr>
        <p:txBody>
          <a:bodyPr/>
          <a:lstStyle/>
          <a:p>
            <a:pPr lvl="0"/>
            <a:r>
              <a:rPr lang="en-US" dirty="0"/>
              <a:t>Firewall</a:t>
            </a:r>
          </a:p>
          <a:p>
            <a:pPr lvl="0"/>
            <a:r>
              <a:rPr lang="en-US" dirty="0"/>
              <a:t>Maximum Throughput: Application Control (AVC) – 1,100 Mbps</a:t>
            </a:r>
          </a:p>
          <a:p>
            <a:pPr fontAlgn="base"/>
            <a:r>
              <a:rPr lang="en-US" dirty="0"/>
              <a:t>Maximum Throughput: Application Control (AVC) and IPS – 650 Mbps</a:t>
            </a:r>
          </a:p>
          <a:p>
            <a:pPr fontAlgn="base"/>
            <a:r>
              <a:rPr lang="en-US" dirty="0"/>
              <a:t>Sizing Throughput [440 byte HTTP]: 375 Mbps</a:t>
            </a:r>
          </a:p>
          <a:p>
            <a:pPr fontAlgn="base"/>
            <a:r>
              <a:rPr lang="en-US" dirty="0"/>
              <a:t>Maximum concurrent sessions: 500,000</a:t>
            </a:r>
          </a:p>
          <a:p>
            <a:pPr fontAlgn="base"/>
            <a:r>
              <a:rPr lang="en-US" dirty="0"/>
              <a:t>Maximum New Connections per second: 20,000</a:t>
            </a:r>
          </a:p>
          <a:p>
            <a:pPr lvl="0"/>
            <a:endParaRPr lang="en-US" dirty="0"/>
          </a:p>
        </p:txBody>
      </p:sp>
      <p:sp>
        <p:nvSpPr>
          <p:cNvPr id="5" name="Title 1"/>
          <p:cNvSpPr txBox="1">
            <a:spLocks/>
          </p:cNvSpPr>
          <p:nvPr/>
        </p:nvSpPr>
        <p:spPr>
          <a:xfrm>
            <a:off x="722313" y="959829"/>
            <a:ext cx="7659687" cy="92483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a:solidFill>
                  <a:schemeClr val="accent6">
                    <a:lumMod val="75000"/>
                  </a:schemeClr>
                </a:solidFill>
              </a:rPr>
              <a:t>Technical Specifications</a:t>
            </a:r>
          </a:p>
        </p:txBody>
      </p:sp>
    </p:spTree>
    <p:extLst>
      <p:ext uri="{BB962C8B-B14F-4D97-AF65-F5344CB8AC3E}">
        <p14:creationId xmlns:p14="http://schemas.microsoft.com/office/powerpoint/2010/main" val="3211082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Cisco ASR 1002-X Router</a:t>
            </a:r>
            <a:endParaRPr lang="en-US" sz="4800" dirty="0">
              <a:solidFill>
                <a:schemeClr val="accent6">
                  <a:lumMod val="50000"/>
                </a:schemeClr>
              </a:solidFill>
            </a:endParaRPr>
          </a:p>
        </p:txBody>
      </p:sp>
      <p:sp>
        <p:nvSpPr>
          <p:cNvPr id="3" name="Content Placeholder 2"/>
          <p:cNvSpPr>
            <a:spLocks noGrp="1"/>
          </p:cNvSpPr>
          <p:nvPr>
            <p:ph idx="1"/>
          </p:nvPr>
        </p:nvSpPr>
        <p:spPr>
          <a:xfrm>
            <a:off x="457200" y="2008480"/>
            <a:ext cx="7620000" cy="4510464"/>
          </a:xfrm>
        </p:spPr>
        <p:txBody>
          <a:bodyPr/>
          <a:lstStyle/>
          <a:p>
            <a:pPr lvl="0"/>
            <a:r>
              <a:rPr lang="en-US" dirty="0"/>
              <a:t>Router</a:t>
            </a:r>
          </a:p>
          <a:p>
            <a:pPr fontAlgn="base"/>
            <a:r>
              <a:rPr lang="en-US" dirty="0"/>
              <a:t>Redundant Power Supply (Dual AC or DC)</a:t>
            </a:r>
          </a:p>
          <a:p>
            <a:pPr fontAlgn="base"/>
            <a:r>
              <a:rPr lang="en-US" dirty="0"/>
              <a:t>Forwarding Rate – up to 8 </a:t>
            </a:r>
            <a:r>
              <a:rPr lang="en-US" dirty="0" err="1"/>
              <a:t>Mpps</a:t>
            </a:r>
            <a:r>
              <a:rPr lang="en-US" dirty="0"/>
              <a:t> with ESP-10 up to 30 </a:t>
            </a:r>
            <a:r>
              <a:rPr lang="en-US" dirty="0" err="1"/>
              <a:t>Gbps</a:t>
            </a:r>
            <a:endParaRPr lang="en-US" dirty="0"/>
          </a:p>
          <a:p>
            <a:pPr fontAlgn="base"/>
            <a:r>
              <a:rPr lang="en-US" dirty="0"/>
              <a:t>Built-in Gigabit Ethernet Ports – 42100</a:t>
            </a:r>
          </a:p>
          <a:p>
            <a:pPr fontAlgn="base"/>
            <a:r>
              <a:rPr lang="en-US" dirty="0"/>
              <a:t>Shared Port Adapter Slots – 42066</a:t>
            </a:r>
          </a:p>
          <a:p>
            <a:pPr fontAlgn="base"/>
            <a:r>
              <a:rPr lang="en-US" dirty="0"/>
              <a:t>Crypto Performance – up to 4 </a:t>
            </a:r>
            <a:r>
              <a:rPr lang="en-US" dirty="0" err="1"/>
              <a:t>Gbps</a:t>
            </a:r>
            <a:r>
              <a:rPr lang="en-US" dirty="0"/>
              <a:t> with ESP-10/up to 4 </a:t>
            </a:r>
            <a:r>
              <a:rPr lang="en-US" dirty="0" err="1"/>
              <a:t>Gbps</a:t>
            </a:r>
            <a:endParaRPr lang="en-US" dirty="0"/>
          </a:p>
          <a:p>
            <a:pPr lvl="0"/>
            <a:endParaRPr lang="en-US" dirty="0"/>
          </a:p>
        </p:txBody>
      </p:sp>
      <p:sp>
        <p:nvSpPr>
          <p:cNvPr id="5" name="Title 1"/>
          <p:cNvSpPr txBox="1">
            <a:spLocks/>
          </p:cNvSpPr>
          <p:nvPr/>
        </p:nvSpPr>
        <p:spPr>
          <a:xfrm>
            <a:off x="722313" y="959829"/>
            <a:ext cx="7659687" cy="92483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a:solidFill>
                  <a:schemeClr val="accent6">
                    <a:lumMod val="75000"/>
                  </a:schemeClr>
                </a:solidFill>
              </a:rPr>
              <a:t>Technical Specifications</a:t>
            </a:r>
          </a:p>
        </p:txBody>
      </p:sp>
    </p:spTree>
    <p:extLst>
      <p:ext uri="{BB962C8B-B14F-4D97-AF65-F5344CB8AC3E}">
        <p14:creationId xmlns:p14="http://schemas.microsoft.com/office/powerpoint/2010/main" val="458556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Dell PowerEdge R530</a:t>
            </a:r>
            <a:endParaRPr lang="en-US" sz="4800" dirty="0">
              <a:solidFill>
                <a:schemeClr val="accent6">
                  <a:lumMod val="50000"/>
                </a:schemeClr>
              </a:solidFill>
            </a:endParaRPr>
          </a:p>
        </p:txBody>
      </p:sp>
      <p:sp>
        <p:nvSpPr>
          <p:cNvPr id="3" name="Content Placeholder 2"/>
          <p:cNvSpPr>
            <a:spLocks noGrp="1"/>
          </p:cNvSpPr>
          <p:nvPr>
            <p:ph idx="1"/>
          </p:nvPr>
        </p:nvSpPr>
        <p:spPr>
          <a:xfrm>
            <a:off x="457200" y="2008480"/>
            <a:ext cx="7620000" cy="4510464"/>
          </a:xfrm>
        </p:spPr>
        <p:txBody>
          <a:bodyPr/>
          <a:lstStyle/>
          <a:p>
            <a:pPr lvl="0"/>
            <a:r>
              <a:rPr lang="en-US" dirty="0"/>
              <a:t>Server</a:t>
            </a:r>
          </a:p>
          <a:p>
            <a:pPr fontAlgn="base"/>
            <a:r>
              <a:rPr lang="en-US" dirty="0"/>
              <a:t>Processor – 2 - Intel Xeon processor E5-2600 v3 product family</a:t>
            </a:r>
          </a:p>
          <a:p>
            <a:pPr fontAlgn="base"/>
            <a:r>
              <a:rPr lang="en-US" dirty="0"/>
              <a:t>Memory – DDR4 DIMMs at up to 2133MT/s</a:t>
            </a:r>
          </a:p>
          <a:p>
            <a:pPr fontAlgn="base"/>
            <a:r>
              <a:rPr lang="en-US" dirty="0"/>
              <a:t>Network controller – 4 x 1GbE</a:t>
            </a:r>
          </a:p>
          <a:p>
            <a:pPr fontAlgn="base"/>
            <a:r>
              <a:rPr lang="en-US" dirty="0"/>
              <a:t>Operating System – SUSE Linux Enterprise Server 12</a:t>
            </a:r>
          </a:p>
          <a:p>
            <a:endParaRPr lang="en-US" dirty="0"/>
          </a:p>
        </p:txBody>
      </p:sp>
      <p:sp>
        <p:nvSpPr>
          <p:cNvPr id="5" name="Title 1"/>
          <p:cNvSpPr txBox="1">
            <a:spLocks/>
          </p:cNvSpPr>
          <p:nvPr/>
        </p:nvSpPr>
        <p:spPr>
          <a:xfrm>
            <a:off x="722313" y="959829"/>
            <a:ext cx="7659687" cy="92483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a:solidFill>
                  <a:schemeClr val="accent6">
                    <a:lumMod val="75000"/>
                  </a:schemeClr>
                </a:solidFill>
              </a:rPr>
              <a:t>Technical Specifications</a:t>
            </a:r>
          </a:p>
        </p:txBody>
      </p:sp>
    </p:spTree>
    <p:extLst>
      <p:ext uri="{BB962C8B-B14F-4D97-AF65-F5344CB8AC3E}">
        <p14:creationId xmlns:p14="http://schemas.microsoft.com/office/powerpoint/2010/main" val="2629328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APC AR3100 Rack Enclosure</a:t>
            </a:r>
            <a:endParaRPr lang="en-US" sz="4800" dirty="0">
              <a:solidFill>
                <a:schemeClr val="accent6">
                  <a:lumMod val="50000"/>
                </a:schemeClr>
              </a:solidFill>
            </a:endParaRPr>
          </a:p>
        </p:txBody>
      </p:sp>
      <p:sp>
        <p:nvSpPr>
          <p:cNvPr id="3" name="Content Placeholder 2"/>
          <p:cNvSpPr>
            <a:spLocks noGrp="1"/>
          </p:cNvSpPr>
          <p:nvPr>
            <p:ph idx="1"/>
          </p:nvPr>
        </p:nvSpPr>
        <p:spPr>
          <a:xfrm>
            <a:off x="457200" y="2008480"/>
            <a:ext cx="7620000" cy="4510464"/>
          </a:xfrm>
        </p:spPr>
        <p:txBody>
          <a:bodyPr>
            <a:normAutofit/>
          </a:bodyPr>
          <a:lstStyle/>
          <a:p>
            <a:r>
              <a:rPr lang="en-US" dirty="0"/>
              <a:t>42U </a:t>
            </a:r>
            <a:r>
              <a:rPr lang="en-US" dirty="0" err="1"/>
              <a:t>NetShelter</a:t>
            </a:r>
            <a:r>
              <a:rPr lang="en-US" dirty="0"/>
              <a:t> </a:t>
            </a:r>
          </a:p>
          <a:p>
            <a:r>
              <a:rPr lang="en-US" dirty="0"/>
              <a:t>600mm Wide x 1070mm </a:t>
            </a:r>
          </a:p>
          <a:p>
            <a:r>
              <a:rPr lang="en-US" dirty="0"/>
              <a:t>Black </a:t>
            </a:r>
          </a:p>
          <a:p>
            <a:r>
              <a:rPr lang="en-US" dirty="0"/>
              <a:t>1363.64 KG (static load) </a:t>
            </a:r>
          </a:p>
          <a:p>
            <a:r>
              <a:rPr lang="en-US" dirty="0"/>
              <a:t>1022.73 KG (dynamic load) Weight Capacity </a:t>
            </a:r>
          </a:p>
          <a:p>
            <a:r>
              <a:rPr lang="en-US" dirty="0"/>
              <a:t>Rear Cable Management channels </a:t>
            </a:r>
          </a:p>
          <a:p>
            <a:r>
              <a:rPr lang="en-US" dirty="0"/>
              <a:t>Adjustable mounting rails </a:t>
            </a:r>
          </a:p>
          <a:p>
            <a:r>
              <a:rPr lang="en-US" dirty="0"/>
              <a:t>Split rear doors </a:t>
            </a:r>
          </a:p>
          <a:p>
            <a:r>
              <a:rPr lang="en-US" dirty="0"/>
              <a:t>Adjustable leveling feet </a:t>
            </a:r>
          </a:p>
          <a:p>
            <a:r>
              <a:rPr lang="en-US" dirty="0"/>
              <a:t>Overhead cable management </a:t>
            </a:r>
          </a:p>
          <a:p>
            <a:r>
              <a:rPr lang="en-US" dirty="0"/>
              <a:t>Joining capability</a:t>
            </a:r>
          </a:p>
          <a:p>
            <a:endParaRPr lang="en-US" dirty="0">
              <a:effectLst/>
            </a:endParaRPr>
          </a:p>
        </p:txBody>
      </p:sp>
      <p:sp>
        <p:nvSpPr>
          <p:cNvPr id="5" name="Title 1"/>
          <p:cNvSpPr txBox="1">
            <a:spLocks/>
          </p:cNvSpPr>
          <p:nvPr/>
        </p:nvSpPr>
        <p:spPr>
          <a:xfrm>
            <a:off x="722313" y="959829"/>
            <a:ext cx="7659687" cy="92483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a:solidFill>
                  <a:schemeClr val="accent6">
                    <a:lumMod val="75000"/>
                  </a:schemeClr>
                </a:solidFill>
              </a:rPr>
              <a:t>Technical Specifications</a:t>
            </a:r>
          </a:p>
        </p:txBody>
      </p:sp>
    </p:spTree>
    <p:extLst>
      <p:ext uri="{BB962C8B-B14F-4D97-AF65-F5344CB8AC3E}">
        <p14:creationId xmlns:p14="http://schemas.microsoft.com/office/powerpoint/2010/main" val="2709547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a:t>Aptron</a:t>
            </a:r>
            <a:r>
              <a:rPr lang="en-US" sz="4800" dirty="0"/>
              <a:t> Student IS Software</a:t>
            </a:r>
            <a:endParaRPr lang="en-US" sz="4800" dirty="0">
              <a:solidFill>
                <a:schemeClr val="accent6">
                  <a:lumMod val="50000"/>
                </a:schemeClr>
              </a:solidFill>
            </a:endParaRPr>
          </a:p>
        </p:txBody>
      </p:sp>
      <p:sp>
        <p:nvSpPr>
          <p:cNvPr id="3" name="Content Placeholder 2"/>
          <p:cNvSpPr>
            <a:spLocks noGrp="1"/>
          </p:cNvSpPr>
          <p:nvPr>
            <p:ph idx="1"/>
          </p:nvPr>
        </p:nvSpPr>
        <p:spPr>
          <a:xfrm>
            <a:off x="457200" y="2008480"/>
            <a:ext cx="7620000" cy="4510464"/>
          </a:xfrm>
        </p:spPr>
        <p:txBody>
          <a:bodyPr>
            <a:normAutofit/>
          </a:bodyPr>
          <a:lstStyle/>
          <a:p>
            <a:r>
              <a:rPr lang="en-US" dirty="0"/>
              <a:t>Enterprise software system that powers the higher education experience by using a common database to integrate on-line self-service for students and faculty while optimizing the performance of office personnel, administration and staff.</a:t>
            </a:r>
          </a:p>
          <a:p>
            <a:r>
              <a:rPr lang="en-US" dirty="0"/>
              <a:t>Can be customized and optimized to efficiently and effectively support the student experience and your institution’s day-to-day operations</a:t>
            </a:r>
          </a:p>
          <a:p>
            <a:r>
              <a:rPr lang="en-US" dirty="0"/>
              <a:t>On premise solution with a license fee</a:t>
            </a:r>
          </a:p>
          <a:p>
            <a:r>
              <a:rPr lang="en-US" dirty="0"/>
              <a:t>8000 student solution with 200 concurrent users</a:t>
            </a:r>
          </a:p>
          <a:p>
            <a:r>
              <a:rPr lang="en-US" dirty="0"/>
              <a:t>Load balancers not required as the solution is fairly lightweight.</a:t>
            </a:r>
          </a:p>
        </p:txBody>
      </p:sp>
      <p:sp>
        <p:nvSpPr>
          <p:cNvPr id="5" name="Title 1"/>
          <p:cNvSpPr txBox="1">
            <a:spLocks/>
          </p:cNvSpPr>
          <p:nvPr/>
        </p:nvSpPr>
        <p:spPr>
          <a:xfrm>
            <a:off x="722313" y="959829"/>
            <a:ext cx="7659687" cy="92483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a:solidFill>
                  <a:schemeClr val="accent6">
                    <a:lumMod val="75000"/>
                  </a:schemeClr>
                </a:solidFill>
              </a:rPr>
              <a:t>Technical Specifications</a:t>
            </a:r>
          </a:p>
        </p:txBody>
      </p:sp>
    </p:spTree>
    <p:extLst>
      <p:ext uri="{BB962C8B-B14F-4D97-AF65-F5344CB8AC3E}">
        <p14:creationId xmlns:p14="http://schemas.microsoft.com/office/powerpoint/2010/main" val="3445146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Concluding Remarks</a:t>
            </a:r>
          </a:p>
        </p:txBody>
      </p:sp>
      <p:sp>
        <p:nvSpPr>
          <p:cNvPr id="3" name="Text Placeholder 2"/>
          <p:cNvSpPr>
            <a:spLocks noGrp="1"/>
          </p:cNvSpPr>
          <p:nvPr>
            <p:ph type="body" idx="1"/>
          </p:nvPr>
        </p:nvSpPr>
        <p:spPr/>
        <p:txBody>
          <a:bodyPr/>
          <a:lstStyle/>
          <a:p>
            <a:r>
              <a:rPr lang="en-US" dirty="0"/>
              <a:t>Thank you for your interest in our presentation.</a:t>
            </a:r>
          </a:p>
        </p:txBody>
      </p:sp>
    </p:spTree>
    <p:extLst>
      <p:ext uri="{BB962C8B-B14F-4D97-AF65-F5344CB8AC3E}">
        <p14:creationId xmlns:p14="http://schemas.microsoft.com/office/powerpoint/2010/main" val="77494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Slides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6722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Cost Overview</a:t>
            </a:r>
          </a:p>
        </p:txBody>
      </p:sp>
      <p:sp>
        <p:nvSpPr>
          <p:cNvPr id="4" name="TextBox 3"/>
          <p:cNvSpPr txBox="1"/>
          <p:nvPr/>
        </p:nvSpPr>
        <p:spPr>
          <a:xfrm>
            <a:off x="1614800" y="2179507"/>
            <a:ext cx="184666" cy="369332"/>
          </a:xfrm>
          <a:prstGeom prst="rect">
            <a:avLst/>
          </a:prstGeom>
          <a:noFill/>
        </p:spPr>
        <p:txBody>
          <a:bodyPr wrap="none" rtlCol="0">
            <a:spAutoFit/>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001254403"/>
              </p:ext>
            </p:extLst>
          </p:nvPr>
        </p:nvGraphicFramePr>
        <p:xfrm>
          <a:off x="177195" y="1276852"/>
          <a:ext cx="8283866" cy="5373373"/>
        </p:xfrm>
        <a:graphic>
          <a:graphicData uri="http://schemas.openxmlformats.org/presentationml/2006/ole">
            <mc:AlternateContent xmlns:mc="http://schemas.openxmlformats.org/markup-compatibility/2006">
              <mc:Choice xmlns:v="urn:schemas-microsoft-com:vml" Requires="v">
                <p:oleObj spid="_x0000_s1074" name="Worksheet" r:id="rId4" imgW="12560300" imgH="6235700" progId="Excel.Sheet.8">
                  <p:embed/>
                </p:oleObj>
              </mc:Choice>
              <mc:Fallback>
                <p:oleObj name="Worksheet" r:id="rId4" imgW="12560300" imgH="6235700" progId="Excel.Sheet.8">
                  <p:embed/>
                  <p:pic>
                    <p:nvPicPr>
                      <p:cNvPr id="0" name=""/>
                      <p:cNvPicPr/>
                      <p:nvPr/>
                    </p:nvPicPr>
                    <p:blipFill>
                      <a:blip r:embed="rId5"/>
                      <a:stretch>
                        <a:fillRect/>
                      </a:stretch>
                    </p:blipFill>
                    <p:spPr>
                      <a:xfrm>
                        <a:off x="177195" y="1276852"/>
                        <a:ext cx="8283866" cy="5373373"/>
                      </a:xfrm>
                      <a:prstGeom prst="rect">
                        <a:avLst/>
                      </a:prstGeom>
                    </p:spPr>
                  </p:pic>
                </p:oleObj>
              </mc:Fallback>
            </mc:AlternateContent>
          </a:graphicData>
        </a:graphic>
      </p:graphicFrame>
    </p:spTree>
    <p:extLst>
      <p:ext uri="{BB962C8B-B14F-4D97-AF65-F5344CB8AC3E}">
        <p14:creationId xmlns:p14="http://schemas.microsoft.com/office/powerpoint/2010/main" val="322827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 y="1417638"/>
            <a:ext cx="8418786" cy="5234152"/>
          </a:xfrm>
        </p:spPr>
        <p:txBody>
          <a:bodyPr>
            <a:normAutofit fontScale="92500" lnSpcReduction="10000"/>
          </a:bodyPr>
          <a:lstStyle/>
          <a:p>
            <a:pPr marL="577850" indent="-463550">
              <a:lnSpc>
                <a:spcPct val="120000"/>
              </a:lnSpc>
              <a:spcBef>
                <a:spcPts val="0"/>
              </a:spcBef>
              <a:buNone/>
            </a:pPr>
            <a:r>
              <a:rPr lang="en-US" sz="1400" dirty="0" smtClean="0"/>
              <a:t>APC AR3100 NetShelter SX 42U 600mm Wide x 1070mm Deep Enclosure with Sides Black. (</a:t>
            </a:r>
            <a:r>
              <a:rPr lang="en-US" sz="1400" dirty="0" err="1" smtClean="0"/>
              <a:t>n.d.</a:t>
            </a:r>
            <a:r>
              <a:rPr lang="en-US" sz="1400" dirty="0" smtClean="0"/>
              <a:t>) Retrieved March 27, </a:t>
            </a:r>
            <a:r>
              <a:rPr lang="en-US" sz="1400" dirty="0"/>
              <a:t>2016 from </a:t>
            </a:r>
            <a:r>
              <a:rPr lang="en-US" sz="1400" dirty="0">
                <a:hlinkClick r:id="rId2"/>
              </a:rPr>
              <a:t>http://</a:t>
            </a:r>
            <a:r>
              <a:rPr lang="en-US" sz="1400" dirty="0" smtClean="0">
                <a:hlinkClick r:id="rId2"/>
              </a:rPr>
              <a:t>www.apc.com/shop/th/en/products/NetShelter-SX-42U-600mm-Wide-x-1070mm-Deep-Enclosure-with-Sides-Black/P-AR3100</a:t>
            </a:r>
            <a:endParaRPr lang="en-US" sz="1400" dirty="0"/>
          </a:p>
          <a:p>
            <a:pPr marL="577850" indent="-463550">
              <a:lnSpc>
                <a:spcPct val="120000"/>
              </a:lnSpc>
              <a:spcBef>
                <a:spcPts val="0"/>
              </a:spcBef>
              <a:buNone/>
            </a:pPr>
            <a:endParaRPr lang="en-US" sz="1400" dirty="0" smtClean="0"/>
          </a:p>
          <a:p>
            <a:pPr marL="577850" indent="-463550">
              <a:lnSpc>
                <a:spcPct val="120000"/>
              </a:lnSpc>
              <a:spcBef>
                <a:spcPts val="0"/>
              </a:spcBef>
              <a:buNone/>
            </a:pPr>
            <a:r>
              <a:rPr lang="en-US" sz="1400" dirty="0" err="1" smtClean="0"/>
              <a:t>Aptron</a:t>
            </a:r>
            <a:r>
              <a:rPr lang="en-US" sz="1400" dirty="0" smtClean="0"/>
              <a:t>. (</a:t>
            </a:r>
            <a:r>
              <a:rPr lang="en-US" sz="1400" dirty="0" err="1" smtClean="0"/>
              <a:t>n.d.</a:t>
            </a:r>
            <a:r>
              <a:rPr lang="en-US" sz="1400" dirty="0"/>
              <a:t>) Retrieved March 27, 2016 from </a:t>
            </a:r>
            <a:r>
              <a:rPr lang="en-US" sz="1400" dirty="0">
                <a:hlinkClick r:id="rId3"/>
              </a:rPr>
              <a:t>http://aptron.com</a:t>
            </a:r>
            <a:r>
              <a:rPr lang="en-US" sz="1400" dirty="0" smtClean="0">
                <a:hlinkClick r:id="rId3"/>
              </a:rPr>
              <a:t>/</a:t>
            </a:r>
            <a:endParaRPr lang="en-US" sz="1400" dirty="0" smtClean="0"/>
          </a:p>
          <a:p>
            <a:pPr marL="577850" indent="-463550">
              <a:lnSpc>
                <a:spcPct val="120000"/>
              </a:lnSpc>
              <a:spcBef>
                <a:spcPts val="0"/>
              </a:spcBef>
              <a:buNone/>
            </a:pPr>
            <a:endParaRPr lang="en-US" sz="1400" dirty="0" smtClean="0"/>
          </a:p>
          <a:p>
            <a:pPr marL="577850" indent="-463550">
              <a:lnSpc>
                <a:spcPct val="120000"/>
              </a:lnSpc>
              <a:spcBef>
                <a:spcPts val="0"/>
              </a:spcBef>
              <a:buNone/>
            </a:pPr>
            <a:r>
              <a:rPr lang="en-US" sz="1400" dirty="0" smtClean="0"/>
              <a:t>Cisco ASA 5525-X Adaptive Security Appliance. (</a:t>
            </a:r>
            <a:r>
              <a:rPr lang="en-US" sz="1400" dirty="0" err="1" smtClean="0"/>
              <a:t>n.d.</a:t>
            </a:r>
            <a:r>
              <a:rPr lang="en-US" sz="1400" dirty="0"/>
              <a:t>) Retrieved March 15, 2016 from </a:t>
            </a:r>
            <a:r>
              <a:rPr lang="en-US" sz="1400" dirty="0">
                <a:hlinkClick r:id="rId4"/>
              </a:rPr>
              <a:t>http://</a:t>
            </a:r>
            <a:r>
              <a:rPr lang="en-US" sz="1400" dirty="0" smtClean="0">
                <a:hlinkClick r:id="rId4"/>
              </a:rPr>
              <a:t>www.cisco.com/c/en/us/support/security/asa-5525-x-adaptive-security-appliance/model.html</a:t>
            </a:r>
            <a:endParaRPr lang="en-US" sz="1400" dirty="0" smtClean="0"/>
          </a:p>
          <a:p>
            <a:pPr marL="577850" indent="-463550">
              <a:lnSpc>
                <a:spcPct val="120000"/>
              </a:lnSpc>
              <a:spcBef>
                <a:spcPts val="0"/>
              </a:spcBef>
              <a:buNone/>
            </a:pPr>
            <a:endParaRPr lang="en-US" sz="1400" dirty="0"/>
          </a:p>
          <a:p>
            <a:pPr marL="577850" indent="-463550">
              <a:lnSpc>
                <a:spcPct val="120000"/>
              </a:lnSpc>
              <a:spcBef>
                <a:spcPts val="0"/>
              </a:spcBef>
              <a:buNone/>
            </a:pPr>
            <a:r>
              <a:rPr lang="en-US" sz="1400" dirty="0" smtClean="0"/>
              <a:t>Cisco ASR 1002-X Router. (</a:t>
            </a:r>
            <a:r>
              <a:rPr lang="en-US" sz="1400" dirty="0" err="1" smtClean="0"/>
              <a:t>n.d.</a:t>
            </a:r>
            <a:r>
              <a:rPr lang="en-US" sz="1400" dirty="0"/>
              <a:t>) Retrieved March 15, 2016 from </a:t>
            </a:r>
            <a:r>
              <a:rPr lang="en-US" sz="1400" dirty="0">
                <a:hlinkClick r:id="rId5"/>
              </a:rPr>
              <a:t>http://</a:t>
            </a:r>
            <a:r>
              <a:rPr lang="en-US" sz="1400" dirty="0" smtClean="0">
                <a:hlinkClick r:id="rId5"/>
              </a:rPr>
              <a:t>www.cisco.com/c/en/us/support/routers/asr-1002-x-router/model.html</a:t>
            </a:r>
            <a:endParaRPr lang="en-US" sz="1400" dirty="0" smtClean="0"/>
          </a:p>
          <a:p>
            <a:pPr marL="577850" indent="-463550">
              <a:lnSpc>
                <a:spcPct val="120000"/>
              </a:lnSpc>
              <a:spcBef>
                <a:spcPts val="0"/>
              </a:spcBef>
              <a:buNone/>
            </a:pPr>
            <a:endParaRPr lang="en-US" sz="1400" dirty="0" smtClean="0"/>
          </a:p>
          <a:p>
            <a:pPr marL="577850" indent="-463550">
              <a:lnSpc>
                <a:spcPct val="120000"/>
              </a:lnSpc>
              <a:spcBef>
                <a:spcPts val="0"/>
              </a:spcBef>
              <a:buNone/>
            </a:pPr>
            <a:r>
              <a:rPr lang="en-US" sz="1400" dirty="0" smtClean="0"/>
              <a:t>Cisco Nexus 6001 Switch Data Sheet. (2016</a:t>
            </a:r>
            <a:r>
              <a:rPr lang="en-US" sz="1400" dirty="0"/>
              <a:t>) Retrieved March 15, 2016 from </a:t>
            </a:r>
            <a:r>
              <a:rPr lang="en-US" sz="1400" dirty="0" smtClean="0">
                <a:hlinkClick r:id="rId6"/>
              </a:rPr>
              <a:t>http</a:t>
            </a:r>
            <a:r>
              <a:rPr lang="en-US" sz="1400" dirty="0">
                <a:hlinkClick r:id="rId6"/>
              </a:rPr>
              <a:t>://www.cisco.com/c/en/us/products/collateral/switches/nexus-6001-switch/data_sheet_c78-726128.html</a:t>
            </a:r>
            <a:endParaRPr lang="en-US" sz="1400" dirty="0"/>
          </a:p>
          <a:p>
            <a:pPr marL="114300" indent="0">
              <a:lnSpc>
                <a:spcPct val="120000"/>
              </a:lnSpc>
              <a:spcBef>
                <a:spcPts val="0"/>
              </a:spcBef>
              <a:buNone/>
            </a:pPr>
            <a:r>
              <a:rPr lang="en-US" sz="800" dirty="0"/>
              <a:t> </a:t>
            </a:r>
            <a:r>
              <a:rPr lang="en-US" sz="1400" dirty="0"/>
              <a:t> </a:t>
            </a:r>
          </a:p>
          <a:p>
            <a:pPr marL="577850" indent="-463550">
              <a:lnSpc>
                <a:spcPct val="120000"/>
              </a:lnSpc>
              <a:spcBef>
                <a:spcPts val="0"/>
              </a:spcBef>
              <a:buNone/>
            </a:pPr>
            <a:r>
              <a:rPr lang="en-US" sz="1400" dirty="0" smtClean="0"/>
              <a:t>Dell PowerEdge R530. (</a:t>
            </a:r>
            <a:r>
              <a:rPr lang="en-US" sz="1400" dirty="0" err="1" smtClean="0"/>
              <a:t>n.d.</a:t>
            </a:r>
            <a:r>
              <a:rPr lang="en-US" sz="1400" dirty="0" smtClean="0"/>
              <a:t>) Retrieved March 15, 2016 </a:t>
            </a:r>
            <a:r>
              <a:rPr lang="en-US" sz="1400" dirty="0"/>
              <a:t>from </a:t>
            </a:r>
            <a:r>
              <a:rPr lang="en-US" sz="1400" dirty="0">
                <a:hlinkClick r:id="rId7"/>
              </a:rPr>
              <a:t>http://</a:t>
            </a:r>
            <a:r>
              <a:rPr lang="en-US" sz="1400" dirty="0" smtClean="0">
                <a:hlinkClick r:id="rId7"/>
              </a:rPr>
              <a:t>i.dell.com/sites/doccontent/shared-content/data-sheets/en/Documents/Dell-PowerEdge-R530-Spec-Sheet.pdf</a:t>
            </a:r>
            <a:endParaRPr lang="en-US" sz="1400" dirty="0" smtClean="0"/>
          </a:p>
          <a:p>
            <a:pPr marL="577850" indent="-463550">
              <a:lnSpc>
                <a:spcPct val="120000"/>
              </a:lnSpc>
              <a:spcBef>
                <a:spcPts val="0"/>
              </a:spcBef>
              <a:buNone/>
            </a:pPr>
            <a:endParaRPr lang="en-US" sz="1400" dirty="0" smtClean="0"/>
          </a:p>
          <a:p>
            <a:pPr marL="577850" indent="-463550">
              <a:lnSpc>
                <a:spcPct val="120000"/>
              </a:lnSpc>
              <a:spcBef>
                <a:spcPts val="0"/>
              </a:spcBef>
              <a:buNone/>
            </a:pPr>
            <a:r>
              <a:rPr lang="en-US" sz="1400" dirty="0" smtClean="0"/>
              <a:t>NetScaler. (</a:t>
            </a:r>
            <a:r>
              <a:rPr lang="en-US" sz="1400" dirty="0" err="1" smtClean="0"/>
              <a:t>n.d.</a:t>
            </a:r>
            <a:r>
              <a:rPr lang="en-US" sz="1400" dirty="0"/>
              <a:t>) Retrieved March 15, 2016 from </a:t>
            </a:r>
            <a:r>
              <a:rPr lang="en-US" sz="1400" dirty="0">
                <a:hlinkClick r:id="rId8"/>
              </a:rPr>
              <a:t>https://www.google.com/url?sa=t&amp;rct=j&amp;q=&amp;</a:t>
            </a:r>
            <a:r>
              <a:rPr lang="en-US" sz="1400" dirty="0" smtClean="0">
                <a:hlinkClick r:id="rId8"/>
              </a:rPr>
              <a:t>esrc=s&amp;source=web&amp;cd=1&amp;ved=0ahUKEwiclZnhwOHLAhUDWh4KHTCGAqAQFggqMAA&amp;url=https%3A%2F%2Fwww.citrix.com%2Fcontent%2Fdam%2Fcitrix%2Fen_us%2Fdocuments%2Fproducts-solutions%2Fnetscaler-data-sheet.pdf&amp;usg=AFQjCNFP_VlR7Dl1h1RgRs39QgbzCj2CIQ&amp;bvm=bv.117868183,d.dmo&amp;cad=rja</a:t>
            </a:r>
            <a:r>
              <a:rPr lang="en-US" sz="800" dirty="0" smtClean="0"/>
              <a:t> </a:t>
            </a:r>
            <a:r>
              <a:rPr lang="en-US" sz="1400" dirty="0" smtClean="0"/>
              <a:t> </a:t>
            </a:r>
            <a:endParaRPr lang="en-US" sz="1400" dirty="0"/>
          </a:p>
          <a:p>
            <a:pPr marL="114300" indent="0">
              <a:lnSpc>
                <a:spcPct val="120000"/>
              </a:lnSpc>
              <a:spcBef>
                <a:spcPts val="0"/>
              </a:spcBef>
              <a:buNone/>
            </a:pPr>
            <a:endParaRPr lang="en-US" sz="1400" dirty="0"/>
          </a:p>
        </p:txBody>
      </p:sp>
    </p:spTree>
    <p:extLst>
      <p:ext uri="{BB962C8B-B14F-4D97-AF65-F5344CB8AC3E}">
        <p14:creationId xmlns:p14="http://schemas.microsoft.com/office/powerpoint/2010/main" val="6860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normAutofit/>
          </a:bodyPr>
          <a:lstStyle/>
          <a:p>
            <a:r>
              <a:rPr lang="en-US" dirty="0"/>
              <a:t>Design an intranet-based Student Information System on a </a:t>
            </a:r>
            <a:br>
              <a:rPr lang="en-US" dirty="0"/>
            </a:br>
            <a:r>
              <a:rPr lang="en-US" dirty="0"/>
              <a:t>10 Gb. College campus. The web application architecture must include data entry and update functions with low complexity.</a:t>
            </a:r>
          </a:p>
          <a:p>
            <a:r>
              <a:rPr lang="en-US" dirty="0"/>
              <a:t>The following specifications shall be met: </a:t>
            </a:r>
          </a:p>
          <a:p>
            <a:pPr lvl="1">
              <a:buFont typeface="Wingdings" charset="2"/>
              <a:buChar char="Ø"/>
            </a:pPr>
            <a:r>
              <a:rPr lang="en-US" dirty="0"/>
              <a:t>200 concurrent application sessions with response time of less than 3 seconds;</a:t>
            </a:r>
          </a:p>
          <a:p>
            <a:pPr lvl="1">
              <a:buFont typeface="Wingdings" charset="2"/>
              <a:buChar char="Ø"/>
            </a:pPr>
            <a:r>
              <a:rPr lang="en-US" dirty="0"/>
              <a:t>High availability (e.g. 99.9%) to include both application and database;</a:t>
            </a:r>
          </a:p>
          <a:p>
            <a:pPr lvl="1">
              <a:buFont typeface="Wingdings" charset="2"/>
              <a:buChar char="Ø"/>
            </a:pPr>
            <a:r>
              <a:rPr lang="en-US" dirty="0"/>
              <a:t>Linux Operating System;</a:t>
            </a:r>
          </a:p>
          <a:p>
            <a:pPr lvl="1">
              <a:buFont typeface="Wingdings" charset="2"/>
              <a:buChar char="Ø"/>
            </a:pPr>
            <a:r>
              <a:rPr lang="en-US" dirty="0"/>
              <a:t>Multi-tier vertical system architecture;</a:t>
            </a:r>
          </a:p>
          <a:p>
            <a:pPr lvl="1">
              <a:buFont typeface="Wingdings" charset="2"/>
              <a:buChar char="Ø"/>
            </a:pPr>
            <a:r>
              <a:rPr lang="en-US" dirty="0"/>
              <a:t>Each layer of the system architecture is isolated and protected.</a:t>
            </a:r>
          </a:p>
          <a:p>
            <a:r>
              <a:rPr lang="en-US" dirty="0"/>
              <a:t>BUDGET: $1,000,000</a:t>
            </a:r>
            <a:endParaRPr lang="en-US" sz="2400" dirty="0"/>
          </a:p>
        </p:txBody>
      </p:sp>
    </p:spTree>
    <p:extLst>
      <p:ext uri="{BB962C8B-B14F-4D97-AF65-F5344CB8AC3E}">
        <p14:creationId xmlns:p14="http://schemas.microsoft.com/office/powerpoint/2010/main" val="323318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11742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46030" cy="1143000"/>
          </a:xfrm>
        </p:spPr>
        <p:txBody>
          <a:bodyPr/>
          <a:lstStyle/>
          <a:p>
            <a:r>
              <a:rPr lang="en-US" dirty="0"/>
              <a:t>Physical Technical Architecture</a:t>
            </a:r>
          </a:p>
        </p:txBody>
      </p:sp>
      <p:pic>
        <p:nvPicPr>
          <p:cNvPr id="6" name="Picture 5"/>
          <p:cNvPicPr>
            <a:picLocks noChangeAspect="1"/>
          </p:cNvPicPr>
          <p:nvPr/>
        </p:nvPicPr>
        <p:blipFill>
          <a:blip r:embed="rId3"/>
          <a:stretch>
            <a:fillRect/>
          </a:stretch>
        </p:blipFill>
        <p:spPr>
          <a:xfrm>
            <a:off x="95896" y="1601102"/>
            <a:ext cx="8969414" cy="4500760"/>
          </a:xfrm>
          <a:prstGeom prst="rect">
            <a:avLst/>
          </a:prstGeom>
        </p:spPr>
      </p:pic>
    </p:spTree>
    <p:extLst>
      <p:ext uri="{BB962C8B-B14F-4D97-AF65-F5344CB8AC3E}">
        <p14:creationId xmlns:p14="http://schemas.microsoft.com/office/powerpoint/2010/main" val="312348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Routing</a:t>
            </a:r>
            <a:endParaRPr lang="en-US" dirty="0"/>
          </a:p>
        </p:txBody>
      </p:sp>
      <p:sp>
        <p:nvSpPr>
          <p:cNvPr id="3" name="Content Placeholder 2"/>
          <p:cNvSpPr>
            <a:spLocks noGrp="1"/>
          </p:cNvSpPr>
          <p:nvPr>
            <p:ph idx="1"/>
          </p:nvPr>
        </p:nvSpPr>
        <p:spPr/>
        <p:txBody>
          <a:bodyPr/>
          <a:lstStyle/>
          <a:p>
            <a:r>
              <a:rPr lang="en-US" dirty="0" smtClean="0"/>
              <a:t>The software sends user transaction request information to the DNS service and ultimately, the Load Balancer.</a:t>
            </a:r>
          </a:p>
          <a:p>
            <a:r>
              <a:rPr lang="en-US" dirty="0" smtClean="0"/>
              <a:t>The Load Balancer then identifies the transaction and uses a “sticky” connection to bind the transaction to the right server.</a:t>
            </a:r>
          </a:p>
          <a:p>
            <a:r>
              <a:rPr lang="en-US" dirty="0" smtClean="0"/>
              <a:t>All graphical elements related to transaction processing are handled by the web server, which is separated from the application server layer.</a:t>
            </a:r>
          </a:p>
          <a:p>
            <a:r>
              <a:rPr lang="en-US" dirty="0" smtClean="0"/>
              <a:t>The application layer and the database communicate to exchange records of transaction occurrence, isolated from the web services layer via the load balancer.</a:t>
            </a:r>
          </a:p>
          <a:p>
            <a:r>
              <a:rPr lang="en-US" dirty="0" smtClean="0"/>
              <a:t>Types of transactions include: financial, class registration, payroll calculation, and more based on the campus need.</a:t>
            </a:r>
            <a:endParaRPr lang="en-US" dirty="0"/>
          </a:p>
        </p:txBody>
      </p:sp>
    </p:spTree>
    <p:extLst>
      <p:ext uri="{BB962C8B-B14F-4D97-AF65-F5344CB8AC3E}">
        <p14:creationId xmlns:p14="http://schemas.microsoft.com/office/powerpoint/2010/main" val="301361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Overview</a:t>
            </a:r>
          </a:p>
        </p:txBody>
      </p:sp>
      <p:sp>
        <p:nvSpPr>
          <p:cNvPr id="3" name="Content Placeholder 2"/>
          <p:cNvSpPr>
            <a:spLocks noGrp="1"/>
          </p:cNvSpPr>
          <p:nvPr>
            <p:ph idx="1"/>
          </p:nvPr>
        </p:nvSpPr>
        <p:spPr>
          <a:xfrm>
            <a:off x="956343" y="6247663"/>
            <a:ext cx="7497126" cy="411074"/>
          </a:xfrm>
        </p:spPr>
        <p:txBody>
          <a:bodyPr>
            <a:noAutofit/>
          </a:bodyPr>
          <a:lstStyle/>
          <a:p>
            <a:pPr lvl="1" algn="r"/>
            <a:r>
              <a:rPr lang="en-US" sz="1600" dirty="0"/>
              <a:t>Total price includes applicable upgrades and license fees. </a:t>
            </a:r>
          </a:p>
          <a:p>
            <a:pPr algn="r"/>
            <a:r>
              <a:rPr lang="en-US" sz="1600" dirty="0"/>
              <a:t>Further detail available in the backup slides.</a:t>
            </a:r>
          </a:p>
        </p:txBody>
      </p:sp>
      <p:graphicFrame>
        <p:nvGraphicFramePr>
          <p:cNvPr id="5" name="Table 4"/>
          <p:cNvGraphicFramePr>
            <a:graphicFrameLocks noGrp="1"/>
          </p:cNvGraphicFramePr>
          <p:nvPr>
            <p:extLst>
              <p:ext uri="{D42A27DB-BD31-4B8C-83A1-F6EECF244321}">
                <p14:modId xmlns:p14="http://schemas.microsoft.com/office/powerpoint/2010/main" val="1635581602"/>
              </p:ext>
            </p:extLst>
          </p:nvPr>
        </p:nvGraphicFramePr>
        <p:xfrm>
          <a:off x="457200" y="1330506"/>
          <a:ext cx="7620000" cy="4894420"/>
        </p:xfrm>
        <a:graphic>
          <a:graphicData uri="http://schemas.openxmlformats.org/drawingml/2006/table">
            <a:tbl>
              <a:tblPr firstRow="1" bandRow="1">
                <a:tableStyleId>{912C8C85-51F0-491E-9774-3900AFEF0FD7}</a:tableStyleId>
              </a:tblPr>
              <a:tblGrid>
                <a:gridCol w="3227052">
                  <a:extLst>
                    <a:ext uri="{9D8B030D-6E8A-4147-A177-3AD203B41FA5}">
                      <a16:colId xmlns:a16="http://schemas.microsoft.com/office/drawing/2014/main" xmlns="" val="20000"/>
                    </a:ext>
                  </a:extLst>
                </a:gridCol>
                <a:gridCol w="1175825">
                  <a:extLst>
                    <a:ext uri="{9D8B030D-6E8A-4147-A177-3AD203B41FA5}">
                      <a16:colId xmlns:a16="http://schemas.microsoft.com/office/drawing/2014/main" xmlns="" val="20001"/>
                    </a:ext>
                  </a:extLst>
                </a:gridCol>
                <a:gridCol w="627107">
                  <a:extLst>
                    <a:ext uri="{9D8B030D-6E8A-4147-A177-3AD203B41FA5}">
                      <a16:colId xmlns:a16="http://schemas.microsoft.com/office/drawing/2014/main" xmlns="" val="20002"/>
                    </a:ext>
                  </a:extLst>
                </a:gridCol>
                <a:gridCol w="1238536">
                  <a:extLst>
                    <a:ext uri="{9D8B030D-6E8A-4147-A177-3AD203B41FA5}">
                      <a16:colId xmlns:a16="http://schemas.microsoft.com/office/drawing/2014/main" xmlns="" val="20003"/>
                    </a:ext>
                  </a:extLst>
                </a:gridCol>
                <a:gridCol w="1351480">
                  <a:extLst>
                    <a:ext uri="{9D8B030D-6E8A-4147-A177-3AD203B41FA5}">
                      <a16:colId xmlns:a16="http://schemas.microsoft.com/office/drawing/2014/main" xmlns="" val="20004"/>
                    </a:ext>
                  </a:extLst>
                </a:gridCol>
              </a:tblGrid>
              <a:tr h="489442">
                <a:tc>
                  <a:txBody>
                    <a:bodyPr/>
                    <a:lstStyle/>
                    <a:p>
                      <a:r>
                        <a:rPr lang="en-US" dirty="0">
                          <a:solidFill>
                            <a:schemeClr val="tx1"/>
                          </a:solidFill>
                        </a:rPr>
                        <a:t>Item</a:t>
                      </a:r>
                    </a:p>
                  </a:txBody>
                  <a:tcPr>
                    <a:solidFill>
                      <a:schemeClr val="accent6">
                        <a:lumMod val="60000"/>
                        <a:lumOff val="40000"/>
                      </a:schemeClr>
                    </a:solidFill>
                  </a:tcPr>
                </a:tc>
                <a:tc>
                  <a:txBody>
                    <a:bodyPr/>
                    <a:lstStyle/>
                    <a:p>
                      <a:r>
                        <a:rPr lang="en-US" dirty="0">
                          <a:solidFill>
                            <a:schemeClr val="tx1"/>
                          </a:solidFill>
                        </a:rPr>
                        <a:t>Vendor</a:t>
                      </a:r>
                    </a:p>
                  </a:txBody>
                  <a:tcPr>
                    <a:solidFill>
                      <a:schemeClr val="accent6">
                        <a:lumMod val="60000"/>
                        <a:lumOff val="40000"/>
                      </a:schemeClr>
                    </a:solidFill>
                  </a:tcPr>
                </a:tc>
                <a:tc>
                  <a:txBody>
                    <a:bodyPr/>
                    <a:lstStyle/>
                    <a:p>
                      <a:r>
                        <a:rPr lang="en-US" dirty="0" err="1">
                          <a:solidFill>
                            <a:schemeClr val="tx1"/>
                          </a:solidFill>
                        </a:rPr>
                        <a:t>Qty</a:t>
                      </a:r>
                      <a:endParaRPr lang="en-US" dirty="0">
                        <a:solidFill>
                          <a:schemeClr val="tx1"/>
                        </a:solidFill>
                      </a:endParaRPr>
                    </a:p>
                  </a:txBody>
                  <a:tcPr>
                    <a:solidFill>
                      <a:schemeClr val="accent6">
                        <a:lumMod val="60000"/>
                        <a:lumOff val="40000"/>
                      </a:schemeClr>
                    </a:solidFill>
                  </a:tcPr>
                </a:tc>
                <a:tc>
                  <a:txBody>
                    <a:bodyPr/>
                    <a:lstStyle/>
                    <a:p>
                      <a:r>
                        <a:rPr lang="en-US" dirty="0">
                          <a:solidFill>
                            <a:schemeClr val="tx1"/>
                          </a:solidFill>
                        </a:rPr>
                        <a:t>Unit Price</a:t>
                      </a:r>
                    </a:p>
                  </a:txBody>
                  <a:tcPr>
                    <a:solidFill>
                      <a:schemeClr val="accent6">
                        <a:lumMod val="60000"/>
                        <a:lumOff val="40000"/>
                      </a:schemeClr>
                    </a:solidFill>
                  </a:tcPr>
                </a:tc>
                <a:tc>
                  <a:txBody>
                    <a:bodyPr/>
                    <a:lstStyle/>
                    <a:p>
                      <a:r>
                        <a:rPr lang="en-US" dirty="0">
                          <a:solidFill>
                            <a:schemeClr val="tx1"/>
                          </a:solidFill>
                        </a:rPr>
                        <a:t>Total</a:t>
                      </a:r>
                    </a:p>
                  </a:txBody>
                  <a:tcPr>
                    <a:solidFill>
                      <a:schemeClr val="accent6">
                        <a:lumMod val="60000"/>
                        <a:lumOff val="40000"/>
                      </a:schemeClr>
                    </a:solidFill>
                  </a:tcPr>
                </a:tc>
                <a:extLst>
                  <a:ext uri="{0D108BD9-81ED-4DB2-BD59-A6C34878D82A}">
                    <a16:rowId xmlns:a16="http://schemas.microsoft.com/office/drawing/2014/main" xmlns="" val="10000"/>
                  </a:ext>
                </a:extLst>
              </a:tr>
              <a:tr h="489442">
                <a:tc>
                  <a:txBody>
                    <a:bodyPr/>
                    <a:lstStyle/>
                    <a:p>
                      <a:r>
                        <a:rPr lang="en-US" dirty="0"/>
                        <a:t>Cisco Nexus</a:t>
                      </a:r>
                      <a:r>
                        <a:rPr lang="en-US" baseline="0" dirty="0"/>
                        <a:t> 6001T  Switch</a:t>
                      </a:r>
                      <a:endParaRPr lang="en-US" dirty="0"/>
                    </a:p>
                  </a:txBody>
                  <a:tcPr/>
                </a:tc>
                <a:tc>
                  <a:txBody>
                    <a:bodyPr/>
                    <a:lstStyle/>
                    <a:p>
                      <a:r>
                        <a:rPr lang="en-US" dirty="0"/>
                        <a:t>CDW</a:t>
                      </a:r>
                    </a:p>
                  </a:txBody>
                  <a:tcPr/>
                </a:tc>
                <a:tc>
                  <a:txBody>
                    <a:bodyPr/>
                    <a:lstStyle/>
                    <a:p>
                      <a:r>
                        <a:rPr lang="en-US" dirty="0"/>
                        <a:t>8</a:t>
                      </a:r>
                    </a:p>
                  </a:txBody>
                  <a:tcPr/>
                </a:tc>
                <a:tc>
                  <a:txBody>
                    <a:bodyPr/>
                    <a:lstStyle/>
                    <a:p>
                      <a:r>
                        <a:rPr lang="en-US" dirty="0"/>
                        <a:t>$30,000</a:t>
                      </a:r>
                    </a:p>
                  </a:txBody>
                  <a:tcPr/>
                </a:tc>
                <a:tc>
                  <a:txBody>
                    <a:bodyPr/>
                    <a:lstStyle/>
                    <a:p>
                      <a:r>
                        <a:rPr lang="en-US" dirty="0"/>
                        <a:t>$300,000</a:t>
                      </a:r>
                    </a:p>
                  </a:txBody>
                  <a:tcPr/>
                </a:tc>
                <a:extLst>
                  <a:ext uri="{0D108BD9-81ED-4DB2-BD59-A6C34878D82A}">
                    <a16:rowId xmlns:a16="http://schemas.microsoft.com/office/drawing/2014/main" xmlns="" val="10001"/>
                  </a:ext>
                </a:extLst>
              </a:tr>
              <a:tr h="489442">
                <a:tc>
                  <a:txBody>
                    <a:bodyPr/>
                    <a:lstStyle/>
                    <a:p>
                      <a:r>
                        <a:rPr lang="en-US" dirty="0"/>
                        <a:t>Citrix</a:t>
                      </a:r>
                      <a:r>
                        <a:rPr lang="en-US" baseline="0" dirty="0"/>
                        <a:t> </a:t>
                      </a:r>
                      <a:r>
                        <a:rPr lang="en-US" baseline="0" dirty="0" err="1"/>
                        <a:t>NetScaler</a:t>
                      </a:r>
                      <a:r>
                        <a:rPr lang="en-US" baseline="0" dirty="0"/>
                        <a:t> MPX 5650</a:t>
                      </a:r>
                      <a:endParaRPr lang="en-US" dirty="0"/>
                    </a:p>
                  </a:txBody>
                  <a:tcPr/>
                </a:tc>
                <a:tc>
                  <a:txBody>
                    <a:bodyPr/>
                    <a:lstStyle/>
                    <a:p>
                      <a:r>
                        <a:rPr lang="en-US" dirty="0"/>
                        <a:t>CDW</a:t>
                      </a:r>
                    </a:p>
                  </a:txBody>
                  <a:tcPr/>
                </a:tc>
                <a:tc>
                  <a:txBody>
                    <a:bodyPr/>
                    <a:lstStyle/>
                    <a:p>
                      <a:r>
                        <a:rPr lang="en-US" dirty="0"/>
                        <a:t>6</a:t>
                      </a:r>
                    </a:p>
                  </a:txBody>
                  <a:tcPr/>
                </a:tc>
                <a:tc>
                  <a:txBody>
                    <a:bodyPr/>
                    <a:lstStyle/>
                    <a:p>
                      <a:r>
                        <a:rPr lang="en-US" dirty="0"/>
                        <a:t>$15,000</a:t>
                      </a:r>
                    </a:p>
                  </a:txBody>
                  <a:tcPr/>
                </a:tc>
                <a:tc>
                  <a:txBody>
                    <a:bodyPr/>
                    <a:lstStyle/>
                    <a:p>
                      <a:r>
                        <a:rPr lang="en-US" dirty="0"/>
                        <a:t>$90,000</a:t>
                      </a:r>
                    </a:p>
                  </a:txBody>
                  <a:tcPr/>
                </a:tc>
                <a:extLst>
                  <a:ext uri="{0D108BD9-81ED-4DB2-BD59-A6C34878D82A}">
                    <a16:rowId xmlns:a16="http://schemas.microsoft.com/office/drawing/2014/main" xmlns="" val="10002"/>
                  </a:ext>
                </a:extLst>
              </a:tr>
              <a:tr h="489442">
                <a:tc>
                  <a:txBody>
                    <a:bodyPr/>
                    <a:lstStyle/>
                    <a:p>
                      <a:r>
                        <a:rPr lang="en-US" dirty="0"/>
                        <a:t>Cisco</a:t>
                      </a:r>
                      <a:r>
                        <a:rPr lang="en-US" baseline="0" dirty="0"/>
                        <a:t> ASA 5525-X</a:t>
                      </a:r>
                      <a:endParaRPr lang="en-US" dirty="0"/>
                    </a:p>
                  </a:txBody>
                  <a:tcPr/>
                </a:tc>
                <a:tc>
                  <a:txBody>
                    <a:bodyPr/>
                    <a:lstStyle/>
                    <a:p>
                      <a:r>
                        <a:rPr lang="en-US" dirty="0"/>
                        <a:t>CDW</a:t>
                      </a:r>
                    </a:p>
                  </a:txBody>
                  <a:tcPr/>
                </a:tc>
                <a:tc>
                  <a:txBody>
                    <a:bodyPr/>
                    <a:lstStyle/>
                    <a:p>
                      <a:r>
                        <a:rPr lang="en-US" dirty="0"/>
                        <a:t>6</a:t>
                      </a:r>
                    </a:p>
                  </a:txBody>
                  <a:tcPr/>
                </a:tc>
                <a:tc>
                  <a:txBody>
                    <a:bodyPr/>
                    <a:lstStyle/>
                    <a:p>
                      <a:r>
                        <a:rPr lang="en-US" dirty="0"/>
                        <a:t>$6,971.25</a:t>
                      </a:r>
                    </a:p>
                  </a:txBody>
                  <a:tcPr/>
                </a:tc>
                <a:tc>
                  <a:txBody>
                    <a:bodyPr/>
                    <a:lstStyle/>
                    <a:p>
                      <a:r>
                        <a:rPr lang="en-US" dirty="0"/>
                        <a:t>$72,202.50</a:t>
                      </a:r>
                    </a:p>
                  </a:txBody>
                  <a:tcPr/>
                </a:tc>
                <a:extLst>
                  <a:ext uri="{0D108BD9-81ED-4DB2-BD59-A6C34878D82A}">
                    <a16:rowId xmlns:a16="http://schemas.microsoft.com/office/drawing/2014/main" xmlns="" val="10003"/>
                  </a:ext>
                </a:extLst>
              </a:tr>
              <a:tr h="489442">
                <a:tc>
                  <a:txBody>
                    <a:bodyPr/>
                    <a:lstStyle/>
                    <a:p>
                      <a:r>
                        <a:rPr lang="en-US" dirty="0"/>
                        <a:t>Cisco</a:t>
                      </a:r>
                      <a:r>
                        <a:rPr lang="en-US" baseline="0" dirty="0"/>
                        <a:t> ASR 1002-X Router</a:t>
                      </a:r>
                      <a:endParaRPr lang="en-US" dirty="0"/>
                    </a:p>
                  </a:txBody>
                  <a:tcPr/>
                </a:tc>
                <a:tc>
                  <a:txBody>
                    <a:bodyPr/>
                    <a:lstStyle/>
                    <a:p>
                      <a:r>
                        <a:rPr lang="en-US" dirty="0"/>
                        <a:t>CDW</a:t>
                      </a:r>
                    </a:p>
                  </a:txBody>
                  <a:tcPr/>
                </a:tc>
                <a:tc>
                  <a:txBody>
                    <a:bodyPr/>
                    <a:lstStyle/>
                    <a:p>
                      <a:r>
                        <a:rPr lang="en-US" dirty="0"/>
                        <a:t>2</a:t>
                      </a:r>
                    </a:p>
                  </a:txBody>
                  <a:tcPr/>
                </a:tc>
                <a:tc>
                  <a:txBody>
                    <a:bodyPr/>
                    <a:lstStyle/>
                    <a:p>
                      <a:r>
                        <a:rPr lang="en-US" dirty="0"/>
                        <a:t>$24,750</a:t>
                      </a:r>
                    </a:p>
                  </a:txBody>
                  <a:tcPr/>
                </a:tc>
                <a:tc>
                  <a:txBody>
                    <a:bodyPr/>
                    <a:lstStyle/>
                    <a:p>
                      <a:r>
                        <a:rPr lang="en-US" dirty="0"/>
                        <a:t>$71,887.50</a:t>
                      </a:r>
                    </a:p>
                  </a:txBody>
                  <a:tcPr/>
                </a:tc>
                <a:extLst>
                  <a:ext uri="{0D108BD9-81ED-4DB2-BD59-A6C34878D82A}">
                    <a16:rowId xmlns:a16="http://schemas.microsoft.com/office/drawing/2014/main" xmlns="" val="10004"/>
                  </a:ext>
                </a:extLst>
              </a:tr>
              <a:tr h="489442">
                <a:tc>
                  <a:txBody>
                    <a:bodyPr/>
                    <a:lstStyle/>
                    <a:p>
                      <a:r>
                        <a:rPr lang="en-US" dirty="0"/>
                        <a:t>Dell PowerEdge R530</a:t>
                      </a:r>
                    </a:p>
                  </a:txBody>
                  <a:tcPr/>
                </a:tc>
                <a:tc>
                  <a:txBody>
                    <a:bodyPr/>
                    <a:lstStyle/>
                    <a:p>
                      <a:r>
                        <a:rPr lang="en-US" dirty="0"/>
                        <a:t>Dell</a:t>
                      </a:r>
                    </a:p>
                  </a:txBody>
                  <a:tcPr/>
                </a:tc>
                <a:tc>
                  <a:txBody>
                    <a:bodyPr/>
                    <a:lstStyle/>
                    <a:p>
                      <a:r>
                        <a:rPr lang="en-US" dirty="0"/>
                        <a:t>6</a:t>
                      </a:r>
                    </a:p>
                  </a:txBody>
                  <a:tcPr/>
                </a:tc>
                <a:tc>
                  <a:txBody>
                    <a:bodyPr/>
                    <a:lstStyle/>
                    <a:p>
                      <a:r>
                        <a:rPr lang="en-US" dirty="0"/>
                        <a:t>$26,451</a:t>
                      </a:r>
                    </a:p>
                  </a:txBody>
                  <a:tcPr/>
                </a:tc>
                <a:tc>
                  <a:txBody>
                    <a:bodyPr/>
                    <a:lstStyle/>
                    <a:p>
                      <a:r>
                        <a:rPr lang="en-US" dirty="0"/>
                        <a:t>$158,706</a:t>
                      </a:r>
                    </a:p>
                  </a:txBody>
                  <a:tcPr/>
                </a:tc>
                <a:extLst>
                  <a:ext uri="{0D108BD9-81ED-4DB2-BD59-A6C34878D82A}">
                    <a16:rowId xmlns:a16="http://schemas.microsoft.com/office/drawing/2014/main" xmlns="" val="10005"/>
                  </a:ext>
                </a:extLst>
              </a:tr>
              <a:tr h="489442">
                <a:tc>
                  <a:txBody>
                    <a:bodyPr/>
                    <a:lstStyle/>
                    <a:p>
                      <a:r>
                        <a:rPr lang="en-US" dirty="0"/>
                        <a:t>APC AR3100 Rack Enclosure</a:t>
                      </a:r>
                    </a:p>
                  </a:txBody>
                  <a:tcPr/>
                </a:tc>
                <a:tc>
                  <a:txBody>
                    <a:bodyPr/>
                    <a:lstStyle/>
                    <a:p>
                      <a:r>
                        <a:rPr lang="en-US" dirty="0"/>
                        <a:t>CDW</a:t>
                      </a:r>
                    </a:p>
                  </a:txBody>
                  <a:tcPr/>
                </a:tc>
                <a:tc>
                  <a:txBody>
                    <a:bodyPr/>
                    <a:lstStyle/>
                    <a:p>
                      <a:r>
                        <a:rPr lang="en-US" dirty="0"/>
                        <a:t>4</a:t>
                      </a:r>
                    </a:p>
                  </a:txBody>
                  <a:tcPr/>
                </a:tc>
                <a:tc>
                  <a:txBody>
                    <a:bodyPr/>
                    <a:lstStyle/>
                    <a:p>
                      <a:r>
                        <a:rPr lang="en-US" dirty="0"/>
                        <a:t>$1,325</a:t>
                      </a:r>
                    </a:p>
                  </a:txBody>
                  <a:tcPr/>
                </a:tc>
                <a:tc>
                  <a:txBody>
                    <a:bodyPr/>
                    <a:lstStyle/>
                    <a:p>
                      <a:r>
                        <a:rPr lang="en-US" dirty="0"/>
                        <a:t>$5,300</a:t>
                      </a:r>
                    </a:p>
                  </a:txBody>
                  <a:tcPr/>
                </a:tc>
                <a:extLst>
                  <a:ext uri="{0D108BD9-81ED-4DB2-BD59-A6C34878D82A}">
                    <a16:rowId xmlns:a16="http://schemas.microsoft.com/office/drawing/2014/main" xmlns="" val="10006"/>
                  </a:ext>
                </a:extLst>
              </a:tr>
              <a:tr h="489442">
                <a:tc>
                  <a:txBody>
                    <a:bodyPr/>
                    <a:lstStyle/>
                    <a:p>
                      <a:r>
                        <a:rPr lang="en-US" dirty="0" err="1"/>
                        <a:t>Aptron</a:t>
                      </a:r>
                      <a:r>
                        <a:rPr lang="en-US" dirty="0"/>
                        <a:t> Student IS Software</a:t>
                      </a:r>
                    </a:p>
                  </a:txBody>
                  <a:tcPr/>
                </a:tc>
                <a:tc>
                  <a:txBody>
                    <a:bodyPr/>
                    <a:lstStyle/>
                    <a:p>
                      <a:r>
                        <a:rPr lang="en-US" dirty="0" err="1"/>
                        <a:t>Aptron</a:t>
                      </a:r>
                      <a:endParaRPr lang="en-US" dirty="0"/>
                    </a:p>
                  </a:txBody>
                  <a:tcPr/>
                </a:tc>
                <a:tc>
                  <a:txBody>
                    <a:bodyPr/>
                    <a:lstStyle/>
                    <a:p>
                      <a:r>
                        <a:rPr lang="en-US" dirty="0"/>
                        <a:t>1</a:t>
                      </a:r>
                    </a:p>
                  </a:txBody>
                  <a:tcPr/>
                </a:tc>
                <a:tc>
                  <a:txBody>
                    <a:bodyPr/>
                    <a:lstStyle/>
                    <a:p>
                      <a:r>
                        <a:rPr lang="en-US" dirty="0"/>
                        <a:t>$150,000</a:t>
                      </a:r>
                    </a:p>
                  </a:txBody>
                  <a:tcPr/>
                </a:tc>
                <a:tc>
                  <a:txBody>
                    <a:bodyPr/>
                    <a:lstStyle/>
                    <a:p>
                      <a:r>
                        <a:rPr lang="en-US" dirty="0"/>
                        <a:t>$150,000</a:t>
                      </a:r>
                    </a:p>
                  </a:txBody>
                  <a:tcPr/>
                </a:tc>
                <a:extLst>
                  <a:ext uri="{0D108BD9-81ED-4DB2-BD59-A6C34878D82A}">
                    <a16:rowId xmlns:a16="http://schemas.microsoft.com/office/drawing/2014/main" xmlns="" val="10007"/>
                  </a:ext>
                </a:extLst>
              </a:tr>
              <a:tr h="489442">
                <a:tc>
                  <a:txBody>
                    <a:bodyPr/>
                    <a:lstStyle/>
                    <a:p>
                      <a:r>
                        <a:rPr lang="en-US" dirty="0" err="1"/>
                        <a:t>Aptron</a:t>
                      </a:r>
                      <a:r>
                        <a:rPr lang="en-US" baseline="0" dirty="0"/>
                        <a:t> SW 1 </a:t>
                      </a:r>
                      <a:r>
                        <a:rPr lang="en-US" baseline="0" dirty="0" err="1"/>
                        <a:t>Yr</a:t>
                      </a:r>
                      <a:r>
                        <a:rPr lang="en-US" baseline="0" dirty="0"/>
                        <a:t> Subscription Fee</a:t>
                      </a:r>
                      <a:endParaRPr lang="en-US" dirty="0"/>
                    </a:p>
                  </a:txBody>
                  <a:tcPr/>
                </a:tc>
                <a:tc>
                  <a:txBody>
                    <a:bodyPr/>
                    <a:lstStyle/>
                    <a:p>
                      <a:r>
                        <a:rPr lang="en-US" dirty="0" err="1"/>
                        <a:t>Aptron</a:t>
                      </a:r>
                      <a:endParaRPr lang="en-US" dirty="0"/>
                    </a:p>
                  </a:txBody>
                  <a:tcPr/>
                </a:tc>
                <a:tc>
                  <a:txBody>
                    <a:bodyPr/>
                    <a:lstStyle/>
                    <a:p>
                      <a:r>
                        <a:rPr lang="en-US" dirty="0"/>
                        <a:t>1</a:t>
                      </a:r>
                    </a:p>
                  </a:txBody>
                  <a:tcPr/>
                </a:tc>
                <a:tc>
                  <a:txBody>
                    <a:bodyPr/>
                    <a:lstStyle/>
                    <a:p>
                      <a:r>
                        <a:rPr lang="en-US" dirty="0"/>
                        <a:t>$150,000</a:t>
                      </a:r>
                    </a:p>
                  </a:txBody>
                  <a:tcPr/>
                </a:tc>
                <a:tc>
                  <a:txBody>
                    <a:bodyPr/>
                    <a:lstStyle/>
                    <a:p>
                      <a:r>
                        <a:rPr lang="en-US" dirty="0"/>
                        <a:t>$150,000</a:t>
                      </a:r>
                    </a:p>
                  </a:txBody>
                  <a:tcPr/>
                </a:tc>
                <a:extLst>
                  <a:ext uri="{0D108BD9-81ED-4DB2-BD59-A6C34878D82A}">
                    <a16:rowId xmlns:a16="http://schemas.microsoft.com/office/drawing/2014/main" xmlns="" val="10008"/>
                  </a:ext>
                </a:extLst>
              </a:tr>
              <a:tr h="489442">
                <a:tc gridSpan="4">
                  <a:txBody>
                    <a:bodyPr/>
                    <a:lstStyle/>
                    <a:p>
                      <a:pPr algn="r"/>
                      <a:r>
                        <a:rPr lang="en-US" b="1" dirty="0"/>
                        <a:t>TOTAL COST</a:t>
                      </a:r>
                    </a:p>
                  </a:txBody>
                  <a:tcPr>
                    <a:solidFill>
                      <a:schemeClr val="accent6">
                        <a:lumMod val="60000"/>
                        <a:lumOff val="4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r>
                        <a:rPr lang="en-US" b="1" dirty="0"/>
                        <a:t>$998,096</a:t>
                      </a:r>
                    </a:p>
                  </a:txBody>
                  <a:tcPr>
                    <a:solidFill>
                      <a:schemeClr val="accent6">
                        <a:lumMod val="60000"/>
                        <a:lumOff val="40000"/>
                      </a:schemeClr>
                    </a:solid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24260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of Requirements</a:t>
            </a:r>
          </a:p>
        </p:txBody>
      </p:sp>
      <p:sp>
        <p:nvSpPr>
          <p:cNvPr id="3" name="Content Placeholder 2"/>
          <p:cNvSpPr>
            <a:spLocks noGrp="1"/>
          </p:cNvSpPr>
          <p:nvPr>
            <p:ph idx="1"/>
          </p:nvPr>
        </p:nvSpPr>
        <p:spPr>
          <a:xfrm>
            <a:off x="457200" y="5833454"/>
            <a:ext cx="7620000" cy="567346"/>
          </a:xfrm>
        </p:spPr>
        <p:txBody>
          <a:bodyPr>
            <a:normAutofit/>
          </a:bodyPr>
          <a:lstStyle/>
          <a:p>
            <a:pPr lvl="0"/>
            <a:r>
              <a:rPr lang="en-US" sz="1200" dirty="0"/>
              <a:t>Explanation of how the proposed architecture will meet the requirements for concurrency, response time, and high availability.</a:t>
            </a:r>
          </a:p>
        </p:txBody>
      </p:sp>
      <p:graphicFrame>
        <p:nvGraphicFramePr>
          <p:cNvPr id="4" name="Table 3"/>
          <p:cNvGraphicFramePr>
            <a:graphicFrameLocks noGrp="1"/>
          </p:cNvGraphicFramePr>
          <p:nvPr>
            <p:extLst>
              <p:ext uri="{D42A27DB-BD31-4B8C-83A1-F6EECF244321}">
                <p14:modId xmlns:p14="http://schemas.microsoft.com/office/powerpoint/2010/main" val="2971549820"/>
              </p:ext>
            </p:extLst>
          </p:nvPr>
        </p:nvGraphicFramePr>
        <p:xfrm>
          <a:off x="457198" y="1330506"/>
          <a:ext cx="8306738" cy="3938160"/>
        </p:xfrm>
        <a:graphic>
          <a:graphicData uri="http://schemas.openxmlformats.org/drawingml/2006/table">
            <a:tbl>
              <a:tblPr firstRow="1" bandRow="1">
                <a:tableStyleId>{912C8C85-51F0-491E-9774-3900AFEF0FD7}</a:tableStyleId>
              </a:tblPr>
              <a:tblGrid>
                <a:gridCol w="4153369">
                  <a:extLst>
                    <a:ext uri="{9D8B030D-6E8A-4147-A177-3AD203B41FA5}">
                      <a16:colId xmlns:a16="http://schemas.microsoft.com/office/drawing/2014/main" xmlns="" val="20000"/>
                    </a:ext>
                  </a:extLst>
                </a:gridCol>
                <a:gridCol w="4153369">
                  <a:extLst>
                    <a:ext uri="{9D8B030D-6E8A-4147-A177-3AD203B41FA5}">
                      <a16:colId xmlns:a16="http://schemas.microsoft.com/office/drawing/2014/main" xmlns="" val="20001"/>
                    </a:ext>
                  </a:extLst>
                </a:gridCol>
              </a:tblGrid>
              <a:tr h="561865">
                <a:tc>
                  <a:txBody>
                    <a:bodyPr/>
                    <a:lstStyle/>
                    <a:p>
                      <a:r>
                        <a:rPr lang="en-US" sz="2100" dirty="0">
                          <a:solidFill>
                            <a:schemeClr val="tx1"/>
                          </a:solidFill>
                        </a:rPr>
                        <a:t>Requirement</a:t>
                      </a:r>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lnT w="28575" cap="flat" cmpd="sng" algn="ctr">
                      <a:solidFill>
                        <a:srgbClr val="B1A089"/>
                      </a:solidFill>
                      <a:prstDash val="solid"/>
                      <a:round/>
                      <a:headEnd type="none" w="med" len="med"/>
                      <a:tailEnd type="none" w="med" len="med"/>
                    </a:lnT>
                    <a:solidFill>
                      <a:schemeClr val="accent1"/>
                    </a:solidFill>
                  </a:tcPr>
                </a:tc>
                <a:tc>
                  <a:txBody>
                    <a:bodyPr/>
                    <a:lstStyle/>
                    <a:p>
                      <a:r>
                        <a:rPr lang="en-US" sz="2100" dirty="0">
                          <a:solidFill>
                            <a:schemeClr val="tx1"/>
                          </a:solidFill>
                        </a:rPr>
                        <a:t>How Architecture</a:t>
                      </a:r>
                      <a:r>
                        <a:rPr lang="en-US" sz="2100" baseline="0" dirty="0">
                          <a:solidFill>
                            <a:schemeClr val="tx1"/>
                          </a:solidFill>
                        </a:rPr>
                        <a:t> Meets Requirement</a:t>
                      </a:r>
                      <a:endParaRPr lang="en-US" sz="2100" dirty="0">
                        <a:solidFill>
                          <a:schemeClr val="tx1"/>
                        </a:solidFill>
                      </a:endParaRPr>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lnT w="28575" cap="flat" cmpd="sng" algn="ctr">
                      <a:solidFill>
                        <a:srgbClr val="B1A089"/>
                      </a:solidFill>
                      <a:prstDash val="solid"/>
                      <a:round/>
                      <a:headEnd type="none" w="med" len="med"/>
                      <a:tailEnd type="none" w="med" len="med"/>
                    </a:lnT>
                    <a:solidFill>
                      <a:schemeClr val="accent1"/>
                    </a:solidFill>
                  </a:tcPr>
                </a:tc>
                <a:extLst>
                  <a:ext uri="{0D108BD9-81ED-4DB2-BD59-A6C34878D82A}">
                    <a16:rowId xmlns:a16="http://schemas.microsoft.com/office/drawing/2014/main" xmlns="" val="10000"/>
                  </a:ext>
                </a:extLst>
              </a:tr>
              <a:tr h="734793">
                <a:tc>
                  <a:txBody>
                    <a:bodyPr/>
                    <a:lstStyle/>
                    <a:p>
                      <a:r>
                        <a:rPr lang="en-US" sz="1800" baseline="0" dirty="0"/>
                        <a:t>200 Concurrent Sessions with response time less than 3 seconds</a:t>
                      </a:r>
                      <a:endParaRPr lang="en-US" sz="1800" dirty="0"/>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solidFill>
                      <a:schemeClr val="bg1">
                        <a:lumMod val="95000"/>
                      </a:schemeClr>
                    </a:solidFill>
                  </a:tcPr>
                </a:tc>
                <a:tc>
                  <a:txBody>
                    <a:bodyPr/>
                    <a:lstStyle/>
                    <a:p>
                      <a:r>
                        <a:rPr lang="en-US" sz="1800" dirty="0"/>
                        <a:t>Multi</a:t>
                      </a:r>
                      <a:r>
                        <a:rPr lang="en-US" sz="1800" baseline="0" dirty="0"/>
                        <a:t>-core, multi processor servers combined with load balancers exceeds software vendor requirements.</a:t>
                      </a:r>
                      <a:endParaRPr lang="en-US" sz="1800" dirty="0"/>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xmlns="" val="10001"/>
                  </a:ext>
                </a:extLst>
              </a:tr>
              <a:tr h="1049705">
                <a:tc>
                  <a:txBody>
                    <a:bodyPr/>
                    <a:lstStyle/>
                    <a:p>
                      <a:r>
                        <a:rPr lang="en-US" sz="1800" dirty="0"/>
                        <a:t>High availability (e.g. 99.9%) to include both application and database</a:t>
                      </a:r>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solidFill>
                      <a:schemeClr val="bg1">
                        <a:lumMod val="95000"/>
                      </a:schemeClr>
                    </a:solidFill>
                  </a:tcPr>
                </a:tc>
                <a:tc>
                  <a:txBody>
                    <a:bodyPr/>
                    <a:lstStyle/>
                    <a:p>
                      <a:r>
                        <a:rPr lang="en-US" sz="1800" dirty="0"/>
                        <a:t>Redundant</a:t>
                      </a:r>
                      <a:r>
                        <a:rPr lang="en-US" sz="1800" baseline="0" dirty="0"/>
                        <a:t> servers in each tier, utilizing load balancers.</a:t>
                      </a:r>
                      <a:endParaRPr lang="en-US" sz="1800" dirty="0"/>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xmlns="" val="10002"/>
                  </a:ext>
                </a:extLst>
              </a:tr>
              <a:tr h="561865">
                <a:tc>
                  <a:txBody>
                    <a:bodyPr/>
                    <a:lstStyle/>
                    <a:p>
                      <a:r>
                        <a:rPr lang="en-US" sz="1800" dirty="0"/>
                        <a:t>Operating System: Linux</a:t>
                      </a:r>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solidFill>
                      <a:schemeClr val="bg1">
                        <a:lumMod val="95000"/>
                      </a:schemeClr>
                    </a:solidFill>
                  </a:tcPr>
                </a:tc>
                <a:tc>
                  <a:txBody>
                    <a:bodyPr/>
                    <a:lstStyle/>
                    <a:p>
                      <a:r>
                        <a:rPr lang="en-US" sz="1800" dirty="0"/>
                        <a:t>Software vendor supplied,</a:t>
                      </a:r>
                      <a:r>
                        <a:rPr lang="en-US" sz="1800" baseline="0" dirty="0"/>
                        <a:t> SUSE Linux 12.</a:t>
                      </a:r>
                      <a:endParaRPr lang="en-US" sz="1800" dirty="0"/>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xmlns="" val="10003"/>
                  </a:ext>
                </a:extLst>
              </a:tr>
              <a:tr h="561865">
                <a:tc>
                  <a:txBody>
                    <a:bodyPr/>
                    <a:lstStyle/>
                    <a:p>
                      <a:r>
                        <a:rPr lang="en-US" sz="1800" dirty="0"/>
                        <a:t>Multitier vertical system architecture</a:t>
                      </a:r>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solidFill>
                      <a:schemeClr val="bg1">
                        <a:lumMod val="95000"/>
                      </a:schemeClr>
                    </a:solidFill>
                  </a:tcPr>
                </a:tc>
                <a:tc>
                  <a:txBody>
                    <a:bodyPr/>
                    <a:lstStyle/>
                    <a:p>
                      <a:r>
                        <a:rPr lang="en-US" sz="1800" dirty="0"/>
                        <a:t>Three tier design</a:t>
                      </a:r>
                      <a:r>
                        <a:rPr lang="en-US" sz="1800" baseline="0" dirty="0"/>
                        <a:t> utilizing independent application, web, and database zones.</a:t>
                      </a:r>
                      <a:endParaRPr lang="en-US" sz="1800" dirty="0"/>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052805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88712" cy="1143000"/>
          </a:xfrm>
        </p:spPr>
        <p:txBody>
          <a:bodyPr/>
          <a:lstStyle/>
          <a:p>
            <a:r>
              <a:rPr lang="en-US" dirty="0"/>
              <a:t>Validation of Requirements </a:t>
            </a:r>
            <a:r>
              <a:rPr lang="en-US" sz="3200" dirty="0"/>
              <a:t>(cont.)</a:t>
            </a:r>
          </a:p>
        </p:txBody>
      </p:sp>
      <p:sp>
        <p:nvSpPr>
          <p:cNvPr id="3" name="Content Placeholder 2"/>
          <p:cNvSpPr>
            <a:spLocks noGrp="1"/>
          </p:cNvSpPr>
          <p:nvPr>
            <p:ph idx="1"/>
          </p:nvPr>
        </p:nvSpPr>
        <p:spPr>
          <a:xfrm>
            <a:off x="457200" y="5833454"/>
            <a:ext cx="7620000" cy="567346"/>
          </a:xfrm>
        </p:spPr>
        <p:txBody>
          <a:bodyPr>
            <a:normAutofit/>
          </a:bodyPr>
          <a:lstStyle/>
          <a:p>
            <a:pPr lvl="0"/>
            <a:r>
              <a:rPr lang="en-US" sz="1200" dirty="0"/>
              <a:t>Explanation of how the proposed architecture will meet the requirements for concurrency, response time, and high availability.</a:t>
            </a:r>
          </a:p>
        </p:txBody>
      </p:sp>
      <p:graphicFrame>
        <p:nvGraphicFramePr>
          <p:cNvPr id="4" name="Table 4"/>
          <p:cNvGraphicFramePr>
            <a:graphicFrameLocks noGrp="1"/>
          </p:cNvGraphicFramePr>
          <p:nvPr>
            <p:extLst>
              <p:ext uri="{D42A27DB-BD31-4B8C-83A1-F6EECF244321}">
                <p14:modId xmlns:p14="http://schemas.microsoft.com/office/powerpoint/2010/main" val="946038807"/>
              </p:ext>
            </p:extLst>
          </p:nvPr>
        </p:nvGraphicFramePr>
        <p:xfrm>
          <a:off x="457198" y="1330506"/>
          <a:ext cx="8306738" cy="3653278"/>
        </p:xfrm>
        <a:graphic>
          <a:graphicData uri="http://schemas.openxmlformats.org/drawingml/2006/table">
            <a:tbl>
              <a:tblPr firstRow="1" bandRow="1">
                <a:tableStyleId>{912C8C85-51F0-491E-9774-3900AFEF0FD7}</a:tableStyleId>
              </a:tblPr>
              <a:tblGrid>
                <a:gridCol w="4153369">
                  <a:extLst>
                    <a:ext uri="{9D8B030D-6E8A-4147-A177-3AD203B41FA5}">
                      <a16:colId xmlns:a16="http://schemas.microsoft.com/office/drawing/2014/main" xmlns="" val="20000"/>
                    </a:ext>
                  </a:extLst>
                </a:gridCol>
                <a:gridCol w="4153369">
                  <a:extLst>
                    <a:ext uri="{9D8B030D-6E8A-4147-A177-3AD203B41FA5}">
                      <a16:colId xmlns:a16="http://schemas.microsoft.com/office/drawing/2014/main" xmlns="" val="20001"/>
                    </a:ext>
                  </a:extLst>
                </a:gridCol>
              </a:tblGrid>
              <a:tr h="561865">
                <a:tc>
                  <a:txBody>
                    <a:bodyPr/>
                    <a:lstStyle/>
                    <a:p>
                      <a:r>
                        <a:rPr lang="en-US" sz="2100" dirty="0">
                          <a:solidFill>
                            <a:schemeClr val="tx1"/>
                          </a:solidFill>
                        </a:rPr>
                        <a:t>Requirement</a:t>
                      </a:r>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lnT w="28575" cap="flat" cmpd="sng" algn="ctr">
                      <a:solidFill>
                        <a:srgbClr val="B1A089"/>
                      </a:solidFill>
                      <a:prstDash val="solid"/>
                      <a:round/>
                      <a:headEnd type="none" w="med" len="med"/>
                      <a:tailEnd type="none" w="med" len="med"/>
                    </a:lnT>
                    <a:solidFill>
                      <a:schemeClr val="accent1"/>
                    </a:solidFill>
                  </a:tcPr>
                </a:tc>
                <a:tc>
                  <a:txBody>
                    <a:bodyPr/>
                    <a:lstStyle/>
                    <a:p>
                      <a:r>
                        <a:rPr lang="en-US" sz="2100" dirty="0">
                          <a:solidFill>
                            <a:schemeClr val="tx1"/>
                          </a:solidFill>
                        </a:rPr>
                        <a:t>How Architecture</a:t>
                      </a:r>
                      <a:r>
                        <a:rPr lang="en-US" sz="2100" baseline="0" dirty="0">
                          <a:solidFill>
                            <a:schemeClr val="tx1"/>
                          </a:solidFill>
                        </a:rPr>
                        <a:t> Meets Requirement</a:t>
                      </a:r>
                      <a:endParaRPr lang="en-US" sz="2100" dirty="0">
                        <a:solidFill>
                          <a:schemeClr val="tx1"/>
                        </a:solidFill>
                      </a:endParaRPr>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lnT w="28575" cap="flat" cmpd="sng" algn="ctr">
                      <a:solidFill>
                        <a:srgbClr val="B1A089"/>
                      </a:solidFill>
                      <a:prstDash val="solid"/>
                      <a:round/>
                      <a:headEnd type="none" w="med" len="med"/>
                      <a:tailEnd type="none" w="med" len="med"/>
                    </a:lnT>
                    <a:solidFill>
                      <a:schemeClr val="accent1"/>
                    </a:solidFill>
                  </a:tcPr>
                </a:tc>
                <a:extLst>
                  <a:ext uri="{0D108BD9-81ED-4DB2-BD59-A6C34878D82A}">
                    <a16:rowId xmlns:a16="http://schemas.microsoft.com/office/drawing/2014/main" xmlns="" val="10000"/>
                  </a:ext>
                </a:extLst>
              </a:tr>
              <a:tr h="734793">
                <a:tc>
                  <a:txBody>
                    <a:bodyPr/>
                    <a:lstStyle/>
                    <a:p>
                      <a:r>
                        <a:rPr lang="en-US" sz="1800" dirty="0"/>
                        <a:t>Each layer of the system architecture is isolated and protected </a:t>
                      </a:r>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solidFill>
                      <a:schemeClr val="bg1">
                        <a:lumMod val="95000"/>
                      </a:schemeClr>
                    </a:solidFill>
                  </a:tcPr>
                </a:tc>
                <a:tc>
                  <a:txBody>
                    <a:bodyPr/>
                    <a:lstStyle/>
                    <a:p>
                      <a:r>
                        <a:rPr lang="en-US" sz="1800" dirty="0"/>
                        <a:t>Each tiered</a:t>
                      </a:r>
                      <a:r>
                        <a:rPr lang="en-US" sz="1800" baseline="0" dirty="0"/>
                        <a:t> zone is separated via dedicated hardware firewall appliances.</a:t>
                      </a:r>
                      <a:endParaRPr lang="en-US" sz="1800" dirty="0"/>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xmlns="" val="10001"/>
                  </a:ext>
                </a:extLst>
              </a:tr>
              <a:tr h="561865">
                <a:tc>
                  <a:txBody>
                    <a:bodyPr/>
                    <a:lstStyle/>
                    <a:p>
                      <a:r>
                        <a:rPr lang="en-US" sz="1800" dirty="0"/>
                        <a:t>Within budget of $1,000,000</a:t>
                      </a:r>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solidFill>
                      <a:schemeClr val="bg1">
                        <a:lumMod val="95000"/>
                      </a:schemeClr>
                    </a:solidFill>
                  </a:tcPr>
                </a:tc>
                <a:tc>
                  <a:txBody>
                    <a:bodyPr/>
                    <a:lstStyle/>
                    <a:p>
                      <a:r>
                        <a:rPr lang="en-US" sz="1800" dirty="0"/>
                        <a:t>Total cost is $998,096</a:t>
                      </a:r>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xmlns="" val="10002"/>
                  </a:ext>
                </a:extLst>
              </a:tr>
              <a:tr h="1049705">
                <a:tc>
                  <a:txBody>
                    <a:bodyPr/>
                    <a:lstStyle/>
                    <a:p>
                      <a:r>
                        <a:rPr lang="en-US" sz="1800" dirty="0"/>
                        <a:t>Servers and software used in the design spec cannot be theoretical but real products. </a:t>
                      </a:r>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solidFill>
                      <a:schemeClr val="bg1">
                        <a:lumMod val="95000"/>
                      </a:schemeClr>
                    </a:solidFill>
                  </a:tcPr>
                </a:tc>
                <a:tc>
                  <a:txBody>
                    <a:bodyPr/>
                    <a:lstStyle/>
                    <a:p>
                      <a:r>
                        <a:rPr lang="en-US" sz="1800" dirty="0"/>
                        <a:t>All software</a:t>
                      </a:r>
                      <a:r>
                        <a:rPr lang="en-US" sz="1800" baseline="0" dirty="0"/>
                        <a:t> and hardware </a:t>
                      </a:r>
                      <a:r>
                        <a:rPr lang="en-US" sz="1800" dirty="0"/>
                        <a:t>products ship and are available today.</a:t>
                      </a:r>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xmlns="" val="10003"/>
                  </a:ext>
                </a:extLst>
              </a:tr>
              <a:tr h="561865">
                <a:tc>
                  <a:txBody>
                    <a:bodyPr/>
                    <a:lstStyle/>
                    <a:p>
                      <a:pPr algn="r"/>
                      <a:r>
                        <a:rPr lang="en-US" sz="2100" b="1" dirty="0"/>
                        <a:t>STATUS OF</a:t>
                      </a:r>
                      <a:r>
                        <a:rPr lang="en-US" sz="2100" b="1" baseline="0" dirty="0"/>
                        <a:t> REQUIREMENTS:</a:t>
                      </a:r>
                      <a:endParaRPr lang="en-US" sz="2100" b="1" dirty="0"/>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lnB w="28575" cap="flat" cmpd="sng" algn="ctr">
                      <a:solidFill>
                        <a:srgbClr val="B1A089"/>
                      </a:solidFill>
                      <a:prstDash val="solid"/>
                      <a:round/>
                      <a:headEnd type="none" w="med" len="med"/>
                      <a:tailEnd type="none" w="med" len="med"/>
                    </a:lnB>
                    <a:solidFill>
                      <a:schemeClr val="bg1">
                        <a:lumMod val="95000"/>
                      </a:schemeClr>
                    </a:solidFill>
                  </a:tcPr>
                </a:tc>
                <a:tc>
                  <a:txBody>
                    <a:bodyPr/>
                    <a:lstStyle/>
                    <a:p>
                      <a:pPr algn="ctr"/>
                      <a:r>
                        <a:rPr lang="en-US" sz="2100" b="1" dirty="0">
                          <a:solidFill>
                            <a:srgbClr val="00B050"/>
                          </a:solidFill>
                        </a:rPr>
                        <a:t>ALL REQUIREMENTS MET</a:t>
                      </a:r>
                    </a:p>
                  </a:txBody>
                  <a:tcPr marL="104970" marR="104970" marT="52485" marB="52485">
                    <a:lnL w="28575" cap="flat" cmpd="sng" algn="ctr">
                      <a:solidFill>
                        <a:srgbClr val="B1A089"/>
                      </a:solidFill>
                      <a:prstDash val="solid"/>
                      <a:round/>
                      <a:headEnd type="none" w="med" len="med"/>
                      <a:tailEnd type="none" w="med" len="med"/>
                    </a:lnL>
                    <a:lnR w="28575" cap="flat" cmpd="sng" algn="ctr">
                      <a:solidFill>
                        <a:srgbClr val="B1A089"/>
                      </a:solidFill>
                      <a:prstDash val="solid"/>
                      <a:round/>
                      <a:headEnd type="none" w="med" len="med"/>
                      <a:tailEnd type="none" w="med" len="med"/>
                    </a:lnR>
                    <a:lnB w="28575" cap="flat" cmpd="sng" algn="ctr">
                      <a:solidFill>
                        <a:srgbClr val="B1A089"/>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589794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chemeClr val="accent6">
                    <a:lumMod val="50000"/>
                  </a:schemeClr>
                </a:solidFill>
              </a:rPr>
              <a:t>Cisco Nexus 6001T </a:t>
            </a:r>
          </a:p>
        </p:txBody>
      </p:sp>
      <p:sp>
        <p:nvSpPr>
          <p:cNvPr id="3" name="Content Placeholder 2"/>
          <p:cNvSpPr>
            <a:spLocks noGrp="1"/>
          </p:cNvSpPr>
          <p:nvPr>
            <p:ph idx="1"/>
          </p:nvPr>
        </p:nvSpPr>
        <p:spPr>
          <a:xfrm>
            <a:off x="457200" y="2008480"/>
            <a:ext cx="7620000" cy="4510464"/>
          </a:xfrm>
        </p:spPr>
        <p:txBody>
          <a:bodyPr>
            <a:normAutofit fontScale="77500" lnSpcReduction="20000"/>
          </a:bodyPr>
          <a:lstStyle/>
          <a:p>
            <a:pPr fontAlgn="base"/>
            <a:r>
              <a:rPr lang="en-US" dirty="0"/>
              <a:t>Switch</a:t>
            </a:r>
          </a:p>
          <a:p>
            <a:pPr fontAlgn="base"/>
            <a:r>
              <a:rPr lang="en-US" dirty="0"/>
              <a:t>Performance</a:t>
            </a:r>
          </a:p>
          <a:p>
            <a:pPr lvl="1" fontAlgn="base"/>
            <a:r>
              <a:rPr lang="en-US" dirty="0"/>
              <a:t>Cisco Nexus 6001: Layer 2 and 3 hardware forwarding at 1.28 </a:t>
            </a:r>
            <a:r>
              <a:rPr lang="en-US" dirty="0" err="1"/>
              <a:t>Tbps</a:t>
            </a:r>
            <a:r>
              <a:rPr lang="en-US" dirty="0"/>
              <a:t> </a:t>
            </a:r>
          </a:p>
          <a:p>
            <a:pPr lvl="1" fontAlgn="base"/>
            <a:r>
              <a:rPr lang="en-US" dirty="0"/>
              <a:t>Support for up to 256,000 combined entries of MAC addresses and APR entries </a:t>
            </a:r>
          </a:p>
          <a:p>
            <a:pPr lvl="1" fontAlgn="base"/>
            <a:r>
              <a:rPr lang="en-US" dirty="0"/>
              <a:t>Low-latency of approximately 1 microsecond using cut-through forwarding for predictable, consistent traffic latency regardless of packet size, traffic pattern, or features enabled on 40 and 10 Gigabit Ethernet interfaces </a:t>
            </a:r>
          </a:p>
          <a:p>
            <a:pPr lvl="1" fontAlgn="base"/>
            <a:r>
              <a:rPr lang="en-US" dirty="0"/>
              <a:t>25-MB buffer per 3x 40 Gigabit Ethernet QSFP interfaces </a:t>
            </a:r>
          </a:p>
          <a:p>
            <a:pPr lvl="1" fontAlgn="base"/>
            <a:r>
              <a:rPr lang="en-US" dirty="0"/>
              <a:t>Line-rate traffic throughput on all ports </a:t>
            </a:r>
          </a:p>
          <a:p>
            <a:pPr fontAlgn="base"/>
            <a:r>
              <a:rPr lang="en-US" dirty="0"/>
              <a:t>Interfaces</a:t>
            </a:r>
          </a:p>
          <a:p>
            <a:pPr lvl="1" fontAlgn="base"/>
            <a:r>
              <a:rPr lang="en-US" dirty="0"/>
              <a:t>Cisco Nexus 6001P: 48 fixed 1/10 Gigabit Ethernet SFP+ and 4 fixed 40 Gigabit Ethernet </a:t>
            </a:r>
            <a:r>
              <a:rPr lang="en-US" dirty="0" err="1"/>
              <a:t>QSFP+ports</a:t>
            </a:r>
            <a:r>
              <a:rPr lang="en-US" dirty="0"/>
              <a:t>, with 10 and 40 Gigabit Ethernet </a:t>
            </a:r>
            <a:r>
              <a:rPr lang="en-US" dirty="0" err="1"/>
              <a:t>FCoE</a:t>
            </a:r>
            <a:r>
              <a:rPr lang="en-US" dirty="0"/>
              <a:t> support on all respective ports</a:t>
            </a:r>
          </a:p>
          <a:p>
            <a:pPr lvl="1" fontAlgn="base"/>
            <a:r>
              <a:rPr lang="en-US" dirty="0"/>
              <a:t>Cisco Nexus 6001T: 48 fixed 1/10 Gigabit BASE-T and 4 fixed 40 Gigabit Ethernet QSFP+ ports, with 10 and 40 Gigabit Ethernet </a:t>
            </a:r>
            <a:r>
              <a:rPr lang="en-US" dirty="0" err="1"/>
              <a:t>FCoE</a:t>
            </a:r>
            <a:r>
              <a:rPr lang="en-US" dirty="0"/>
              <a:t> support on all respective ports</a:t>
            </a:r>
          </a:p>
          <a:p>
            <a:pPr lvl="1" fontAlgn="base"/>
            <a:r>
              <a:rPr lang="en-US" dirty="0"/>
              <a:t>40 Gigabit Ethernet ports can be converted to 10 Gigabit Ethernet interfaces through </a:t>
            </a:r>
            <a:r>
              <a:rPr lang="en-US" dirty="0" err="1"/>
              <a:t>QSFP+breakout</a:t>
            </a:r>
            <a:r>
              <a:rPr lang="en-US" dirty="0"/>
              <a:t> cable</a:t>
            </a:r>
          </a:p>
          <a:p>
            <a:pPr lvl="1" fontAlgn="base"/>
            <a:r>
              <a:rPr lang="en-US" dirty="0"/>
              <a:t>Fabric extension through the Cisco Nexus 2200</a:t>
            </a:r>
          </a:p>
        </p:txBody>
      </p:sp>
      <p:sp>
        <p:nvSpPr>
          <p:cNvPr id="5" name="Title 1"/>
          <p:cNvSpPr txBox="1">
            <a:spLocks/>
          </p:cNvSpPr>
          <p:nvPr/>
        </p:nvSpPr>
        <p:spPr>
          <a:xfrm>
            <a:off x="722313" y="959829"/>
            <a:ext cx="7659687" cy="92483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a:solidFill>
                  <a:schemeClr val="accent6">
                    <a:lumMod val="75000"/>
                  </a:schemeClr>
                </a:solidFill>
              </a:rPr>
              <a:t>Technical Specifications</a:t>
            </a:r>
          </a:p>
        </p:txBody>
      </p:sp>
    </p:spTree>
    <p:extLst>
      <p:ext uri="{BB962C8B-B14F-4D97-AF65-F5344CB8AC3E}">
        <p14:creationId xmlns:p14="http://schemas.microsoft.com/office/powerpoint/2010/main" val="3273864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2901</TotalTime>
  <Words>2009</Words>
  <Application>Microsoft Office PowerPoint</Application>
  <PresentationFormat>On-screen Show (4:3)</PresentationFormat>
  <Paragraphs>224</Paragraphs>
  <Slides>19</Slides>
  <Notes>17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Cambria</vt:lpstr>
      <vt:lpstr>Wingdings</vt:lpstr>
      <vt:lpstr>Adjacency</vt:lpstr>
      <vt:lpstr>Worksheet</vt:lpstr>
      <vt:lpstr>Student Information System</vt:lpstr>
      <vt:lpstr>Objective</vt:lpstr>
      <vt:lpstr>Deliverables</vt:lpstr>
      <vt:lpstr>Physical Technical Architecture</vt:lpstr>
      <vt:lpstr>Transaction Routing</vt:lpstr>
      <vt:lpstr>Cost Overview</vt:lpstr>
      <vt:lpstr>Validation of Requirements</vt:lpstr>
      <vt:lpstr>Validation of Requirements (cont.)</vt:lpstr>
      <vt:lpstr>Cisco Nexus 6001T </vt:lpstr>
      <vt:lpstr>Citrix NetScaler MPX 5650</vt:lpstr>
      <vt:lpstr>Cisco ASA 5525-X</vt:lpstr>
      <vt:lpstr>Cisco ASR 1002-X Router</vt:lpstr>
      <vt:lpstr>Dell PowerEdge R530</vt:lpstr>
      <vt:lpstr>APC AR3100 Rack Enclosure</vt:lpstr>
      <vt:lpstr>Aptron Student IS Software</vt:lpstr>
      <vt:lpstr>Concluding Remarks</vt:lpstr>
      <vt:lpstr>BACKUP Slides</vt:lpstr>
      <vt:lpstr>Detailed Cost Overview</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Student Information System</dc:title>
  <dc:creator>Tanya Cohoon</dc:creator>
  <cp:lastModifiedBy>Paul Ramsey</cp:lastModifiedBy>
  <cp:revision>49</cp:revision>
  <dcterms:created xsi:type="dcterms:W3CDTF">2016-03-16T00:55:11Z</dcterms:created>
  <dcterms:modified xsi:type="dcterms:W3CDTF">2016-04-10T20:40:21Z</dcterms:modified>
</cp:coreProperties>
</file>