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233" r:id="rId2"/>
    <p:sldId id="1211" r:id="rId3"/>
    <p:sldId id="1212" r:id="rId4"/>
    <p:sldId id="1215" r:id="rId5"/>
    <p:sldId id="1141" r:id="rId6"/>
    <p:sldId id="1180" r:id="rId7"/>
    <p:sldId id="1181" r:id="rId8"/>
    <p:sldId id="1182" r:id="rId9"/>
    <p:sldId id="1183" r:id="rId10"/>
    <p:sldId id="1184" r:id="rId11"/>
    <p:sldId id="1185" r:id="rId12"/>
    <p:sldId id="1235" r:id="rId13"/>
    <p:sldId id="1216" r:id="rId14"/>
    <p:sldId id="1219" r:id="rId15"/>
    <p:sldId id="1218" r:id="rId16"/>
    <p:sldId id="1217" r:id="rId17"/>
    <p:sldId id="1220" r:id="rId18"/>
    <p:sldId id="1221" r:id="rId19"/>
    <p:sldId id="1225" r:id="rId20"/>
    <p:sldId id="1226" r:id="rId21"/>
    <p:sldId id="1237" r:id="rId22"/>
    <p:sldId id="1223" r:id="rId23"/>
    <p:sldId id="1227" r:id="rId24"/>
    <p:sldId id="1229" r:id="rId25"/>
    <p:sldId id="1192" r:id="rId26"/>
    <p:sldId id="1193" r:id="rId27"/>
    <p:sldId id="1194" r:id="rId28"/>
    <p:sldId id="1195" r:id="rId29"/>
    <p:sldId id="1196" r:id="rId30"/>
    <p:sldId id="1197" r:id="rId31"/>
    <p:sldId id="1232" r:id="rId32"/>
    <p:sldId id="1198" r:id="rId33"/>
    <p:sldId id="537" r:id="rId34"/>
    <p:sldId id="1199" r:id="rId35"/>
    <p:sldId id="538" r:id="rId36"/>
    <p:sldId id="120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4660"/>
  </p:normalViewPr>
  <p:slideViewPr>
    <p:cSldViewPr snapToGrid="0">
      <p:cViewPr varScale="1">
        <p:scale>
          <a:sx n="114" d="100"/>
          <a:sy n="114" d="100"/>
        </p:scale>
        <p:origin x="42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BF8E4-BE83-4B17-AB6B-C859F3F857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8D55D1-E480-485D-8BD6-D7B391014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BE631D-E535-48E0-ACAB-A6B6ABD61591}"/>
              </a:ext>
            </a:extLst>
          </p:cNvPr>
          <p:cNvSpPr>
            <a:spLocks noGrp="1"/>
          </p:cNvSpPr>
          <p:nvPr>
            <p:ph type="dt" sz="half" idx="10"/>
          </p:nvPr>
        </p:nvSpPr>
        <p:spPr/>
        <p:txBody>
          <a:bodyPr/>
          <a:lstStyle/>
          <a:p>
            <a:fld id="{538265F5-4DDB-4A1B-AFFB-1F279FD9D977}" type="datetimeFigureOut">
              <a:rPr lang="en-US" smtClean="0"/>
              <a:t>9/21/2021</a:t>
            </a:fld>
            <a:endParaRPr lang="en-US"/>
          </a:p>
        </p:txBody>
      </p:sp>
      <p:sp>
        <p:nvSpPr>
          <p:cNvPr id="5" name="Footer Placeholder 4">
            <a:extLst>
              <a:ext uri="{FF2B5EF4-FFF2-40B4-BE49-F238E27FC236}">
                <a16:creationId xmlns:a16="http://schemas.microsoft.com/office/drawing/2014/main" id="{818CAB9E-1A81-48F2-A146-D33E14F85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6F63F-780E-41A7-86CE-035342583C28}"/>
              </a:ext>
            </a:extLst>
          </p:cNvPr>
          <p:cNvSpPr>
            <a:spLocks noGrp="1"/>
          </p:cNvSpPr>
          <p:nvPr>
            <p:ph type="sldNum" sz="quarter" idx="12"/>
          </p:nvPr>
        </p:nvSpPr>
        <p:spPr/>
        <p:txBody>
          <a:bodyPr/>
          <a:lstStyle/>
          <a:p>
            <a:fld id="{6D2FCF75-72E0-48FA-AC40-3FBB1CF6E6F6}" type="slidenum">
              <a:rPr lang="en-US" smtClean="0"/>
              <a:t>‹#›</a:t>
            </a:fld>
            <a:endParaRPr lang="en-US"/>
          </a:p>
        </p:txBody>
      </p:sp>
    </p:spTree>
    <p:extLst>
      <p:ext uri="{BB962C8B-B14F-4D97-AF65-F5344CB8AC3E}">
        <p14:creationId xmlns:p14="http://schemas.microsoft.com/office/powerpoint/2010/main" val="379371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DC93-8280-43B4-AADD-9CA2A09E9F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CB63FD-DDC2-4CA9-B15D-3072ADA289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7707D9-0057-4880-B99D-1B71C6178219}"/>
              </a:ext>
            </a:extLst>
          </p:cNvPr>
          <p:cNvSpPr>
            <a:spLocks noGrp="1"/>
          </p:cNvSpPr>
          <p:nvPr>
            <p:ph type="dt" sz="half" idx="10"/>
          </p:nvPr>
        </p:nvSpPr>
        <p:spPr/>
        <p:txBody>
          <a:bodyPr/>
          <a:lstStyle/>
          <a:p>
            <a:fld id="{538265F5-4DDB-4A1B-AFFB-1F279FD9D977}" type="datetimeFigureOut">
              <a:rPr lang="en-US" smtClean="0"/>
              <a:t>9/21/2021</a:t>
            </a:fld>
            <a:endParaRPr lang="en-US"/>
          </a:p>
        </p:txBody>
      </p:sp>
      <p:sp>
        <p:nvSpPr>
          <p:cNvPr id="5" name="Footer Placeholder 4">
            <a:extLst>
              <a:ext uri="{FF2B5EF4-FFF2-40B4-BE49-F238E27FC236}">
                <a16:creationId xmlns:a16="http://schemas.microsoft.com/office/drawing/2014/main" id="{869E6F88-5D0B-4493-9E5D-BDC7D0D4B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2F3EE-9786-4675-AB94-2B3D2BDFCF4D}"/>
              </a:ext>
            </a:extLst>
          </p:cNvPr>
          <p:cNvSpPr>
            <a:spLocks noGrp="1"/>
          </p:cNvSpPr>
          <p:nvPr>
            <p:ph type="sldNum" sz="quarter" idx="12"/>
          </p:nvPr>
        </p:nvSpPr>
        <p:spPr/>
        <p:txBody>
          <a:bodyPr/>
          <a:lstStyle/>
          <a:p>
            <a:fld id="{6D2FCF75-72E0-48FA-AC40-3FBB1CF6E6F6}" type="slidenum">
              <a:rPr lang="en-US" smtClean="0"/>
              <a:t>‹#›</a:t>
            </a:fld>
            <a:endParaRPr lang="en-US"/>
          </a:p>
        </p:txBody>
      </p:sp>
    </p:spTree>
    <p:extLst>
      <p:ext uri="{BB962C8B-B14F-4D97-AF65-F5344CB8AC3E}">
        <p14:creationId xmlns:p14="http://schemas.microsoft.com/office/powerpoint/2010/main" val="163415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68D5A4-C4B3-4BD2-9AD4-B76A39166A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2C8956-F0C7-432F-ABED-BA3E1DC8D5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8CC52-321E-4391-937B-C2062FDD3934}"/>
              </a:ext>
            </a:extLst>
          </p:cNvPr>
          <p:cNvSpPr>
            <a:spLocks noGrp="1"/>
          </p:cNvSpPr>
          <p:nvPr>
            <p:ph type="dt" sz="half" idx="10"/>
          </p:nvPr>
        </p:nvSpPr>
        <p:spPr/>
        <p:txBody>
          <a:bodyPr/>
          <a:lstStyle/>
          <a:p>
            <a:fld id="{538265F5-4DDB-4A1B-AFFB-1F279FD9D977}" type="datetimeFigureOut">
              <a:rPr lang="en-US" smtClean="0"/>
              <a:t>9/21/2021</a:t>
            </a:fld>
            <a:endParaRPr lang="en-US"/>
          </a:p>
        </p:txBody>
      </p:sp>
      <p:sp>
        <p:nvSpPr>
          <p:cNvPr id="5" name="Footer Placeholder 4">
            <a:extLst>
              <a:ext uri="{FF2B5EF4-FFF2-40B4-BE49-F238E27FC236}">
                <a16:creationId xmlns:a16="http://schemas.microsoft.com/office/drawing/2014/main" id="{381DA075-944D-4CBC-A85F-CB363B8A8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B9C5EE-9FD1-4FEF-A11A-27F46715B087}"/>
              </a:ext>
            </a:extLst>
          </p:cNvPr>
          <p:cNvSpPr>
            <a:spLocks noGrp="1"/>
          </p:cNvSpPr>
          <p:nvPr>
            <p:ph type="sldNum" sz="quarter" idx="12"/>
          </p:nvPr>
        </p:nvSpPr>
        <p:spPr/>
        <p:txBody>
          <a:bodyPr/>
          <a:lstStyle/>
          <a:p>
            <a:fld id="{6D2FCF75-72E0-48FA-AC40-3FBB1CF6E6F6}" type="slidenum">
              <a:rPr lang="en-US" smtClean="0"/>
              <a:t>‹#›</a:t>
            </a:fld>
            <a:endParaRPr lang="en-US"/>
          </a:p>
        </p:txBody>
      </p:sp>
    </p:spTree>
    <p:extLst>
      <p:ext uri="{BB962C8B-B14F-4D97-AF65-F5344CB8AC3E}">
        <p14:creationId xmlns:p14="http://schemas.microsoft.com/office/powerpoint/2010/main" val="2101574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BBC5-D71D-42A5-8C00-2C38CB9DBB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D77D48-530C-4E32-B93D-D550195B7E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54C4C-275F-4F70-9DFD-53778E636FD0}"/>
              </a:ext>
            </a:extLst>
          </p:cNvPr>
          <p:cNvSpPr>
            <a:spLocks noGrp="1"/>
          </p:cNvSpPr>
          <p:nvPr>
            <p:ph type="dt" sz="half" idx="10"/>
          </p:nvPr>
        </p:nvSpPr>
        <p:spPr/>
        <p:txBody>
          <a:bodyPr/>
          <a:lstStyle/>
          <a:p>
            <a:fld id="{538265F5-4DDB-4A1B-AFFB-1F279FD9D977}" type="datetimeFigureOut">
              <a:rPr lang="en-US" smtClean="0"/>
              <a:t>9/21/2021</a:t>
            </a:fld>
            <a:endParaRPr lang="en-US"/>
          </a:p>
        </p:txBody>
      </p:sp>
      <p:sp>
        <p:nvSpPr>
          <p:cNvPr id="5" name="Footer Placeholder 4">
            <a:extLst>
              <a:ext uri="{FF2B5EF4-FFF2-40B4-BE49-F238E27FC236}">
                <a16:creationId xmlns:a16="http://schemas.microsoft.com/office/drawing/2014/main" id="{2846FBC9-4AB8-40FA-BA7B-3F825D262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E6943-1398-4B9B-8727-7E3D6267FAE0}"/>
              </a:ext>
            </a:extLst>
          </p:cNvPr>
          <p:cNvSpPr>
            <a:spLocks noGrp="1"/>
          </p:cNvSpPr>
          <p:nvPr>
            <p:ph type="sldNum" sz="quarter" idx="12"/>
          </p:nvPr>
        </p:nvSpPr>
        <p:spPr/>
        <p:txBody>
          <a:bodyPr/>
          <a:lstStyle/>
          <a:p>
            <a:fld id="{6D2FCF75-72E0-48FA-AC40-3FBB1CF6E6F6}" type="slidenum">
              <a:rPr lang="en-US" smtClean="0"/>
              <a:t>‹#›</a:t>
            </a:fld>
            <a:endParaRPr lang="en-US"/>
          </a:p>
        </p:txBody>
      </p:sp>
    </p:spTree>
    <p:extLst>
      <p:ext uri="{BB962C8B-B14F-4D97-AF65-F5344CB8AC3E}">
        <p14:creationId xmlns:p14="http://schemas.microsoft.com/office/powerpoint/2010/main" val="189054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C999-7654-4F54-91AC-DFBF5634C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23F078-D93C-4374-8440-A27F7018BA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8569EC-A03A-4E54-BBDC-F9BFAA4F46CF}"/>
              </a:ext>
            </a:extLst>
          </p:cNvPr>
          <p:cNvSpPr>
            <a:spLocks noGrp="1"/>
          </p:cNvSpPr>
          <p:nvPr>
            <p:ph type="dt" sz="half" idx="10"/>
          </p:nvPr>
        </p:nvSpPr>
        <p:spPr/>
        <p:txBody>
          <a:bodyPr/>
          <a:lstStyle/>
          <a:p>
            <a:fld id="{538265F5-4DDB-4A1B-AFFB-1F279FD9D977}" type="datetimeFigureOut">
              <a:rPr lang="en-US" smtClean="0"/>
              <a:t>9/21/2021</a:t>
            </a:fld>
            <a:endParaRPr lang="en-US"/>
          </a:p>
        </p:txBody>
      </p:sp>
      <p:sp>
        <p:nvSpPr>
          <p:cNvPr id="5" name="Footer Placeholder 4">
            <a:extLst>
              <a:ext uri="{FF2B5EF4-FFF2-40B4-BE49-F238E27FC236}">
                <a16:creationId xmlns:a16="http://schemas.microsoft.com/office/drawing/2014/main" id="{498D6DA4-F0A3-4325-8406-499B816B6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00F7A-001C-49E5-BB69-FC521C8615C7}"/>
              </a:ext>
            </a:extLst>
          </p:cNvPr>
          <p:cNvSpPr>
            <a:spLocks noGrp="1"/>
          </p:cNvSpPr>
          <p:nvPr>
            <p:ph type="sldNum" sz="quarter" idx="12"/>
          </p:nvPr>
        </p:nvSpPr>
        <p:spPr/>
        <p:txBody>
          <a:bodyPr/>
          <a:lstStyle/>
          <a:p>
            <a:fld id="{6D2FCF75-72E0-48FA-AC40-3FBB1CF6E6F6}" type="slidenum">
              <a:rPr lang="en-US" smtClean="0"/>
              <a:t>‹#›</a:t>
            </a:fld>
            <a:endParaRPr lang="en-US"/>
          </a:p>
        </p:txBody>
      </p:sp>
    </p:spTree>
    <p:extLst>
      <p:ext uri="{BB962C8B-B14F-4D97-AF65-F5344CB8AC3E}">
        <p14:creationId xmlns:p14="http://schemas.microsoft.com/office/powerpoint/2010/main" val="1427313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AFAA-D317-4D66-96D4-6088A3DA85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684D6-74D0-4907-AABF-2AA961C232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E6F47F-B197-43C1-AD38-6A7A38974F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C0AE30-4C05-4344-9E81-67DAC9128B29}"/>
              </a:ext>
            </a:extLst>
          </p:cNvPr>
          <p:cNvSpPr>
            <a:spLocks noGrp="1"/>
          </p:cNvSpPr>
          <p:nvPr>
            <p:ph type="dt" sz="half" idx="10"/>
          </p:nvPr>
        </p:nvSpPr>
        <p:spPr/>
        <p:txBody>
          <a:bodyPr/>
          <a:lstStyle/>
          <a:p>
            <a:fld id="{538265F5-4DDB-4A1B-AFFB-1F279FD9D977}" type="datetimeFigureOut">
              <a:rPr lang="en-US" smtClean="0"/>
              <a:t>9/21/2021</a:t>
            </a:fld>
            <a:endParaRPr lang="en-US"/>
          </a:p>
        </p:txBody>
      </p:sp>
      <p:sp>
        <p:nvSpPr>
          <p:cNvPr id="6" name="Footer Placeholder 5">
            <a:extLst>
              <a:ext uri="{FF2B5EF4-FFF2-40B4-BE49-F238E27FC236}">
                <a16:creationId xmlns:a16="http://schemas.microsoft.com/office/drawing/2014/main" id="{C7F8325E-9848-4F1F-AD13-4B39653BB9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1CD6B-D4A3-4C9B-A081-C50F4029DDD7}"/>
              </a:ext>
            </a:extLst>
          </p:cNvPr>
          <p:cNvSpPr>
            <a:spLocks noGrp="1"/>
          </p:cNvSpPr>
          <p:nvPr>
            <p:ph type="sldNum" sz="quarter" idx="12"/>
          </p:nvPr>
        </p:nvSpPr>
        <p:spPr/>
        <p:txBody>
          <a:bodyPr/>
          <a:lstStyle/>
          <a:p>
            <a:fld id="{6D2FCF75-72E0-48FA-AC40-3FBB1CF6E6F6}" type="slidenum">
              <a:rPr lang="en-US" smtClean="0"/>
              <a:t>‹#›</a:t>
            </a:fld>
            <a:endParaRPr lang="en-US"/>
          </a:p>
        </p:txBody>
      </p:sp>
    </p:spTree>
    <p:extLst>
      <p:ext uri="{BB962C8B-B14F-4D97-AF65-F5344CB8AC3E}">
        <p14:creationId xmlns:p14="http://schemas.microsoft.com/office/powerpoint/2010/main" val="352936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199A1-7DC6-49F4-A602-52B7A0C0F6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E2CE44-0339-4467-BFAF-B172CB7FA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91F8C-E539-43C7-943C-471755BAA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325B54-B654-4F6D-827F-BF2005F41C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5AF3E1-A0B0-4655-9698-E2A31DE2A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306F92-2A13-4D67-919B-67753BF7B736}"/>
              </a:ext>
            </a:extLst>
          </p:cNvPr>
          <p:cNvSpPr>
            <a:spLocks noGrp="1"/>
          </p:cNvSpPr>
          <p:nvPr>
            <p:ph type="dt" sz="half" idx="10"/>
          </p:nvPr>
        </p:nvSpPr>
        <p:spPr/>
        <p:txBody>
          <a:bodyPr/>
          <a:lstStyle/>
          <a:p>
            <a:fld id="{538265F5-4DDB-4A1B-AFFB-1F279FD9D977}" type="datetimeFigureOut">
              <a:rPr lang="en-US" smtClean="0"/>
              <a:t>9/21/2021</a:t>
            </a:fld>
            <a:endParaRPr lang="en-US"/>
          </a:p>
        </p:txBody>
      </p:sp>
      <p:sp>
        <p:nvSpPr>
          <p:cNvPr id="8" name="Footer Placeholder 7">
            <a:extLst>
              <a:ext uri="{FF2B5EF4-FFF2-40B4-BE49-F238E27FC236}">
                <a16:creationId xmlns:a16="http://schemas.microsoft.com/office/drawing/2014/main" id="{53C50BBC-836B-44A8-BED1-3BF2F5091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54C35-4B67-44EB-B083-D0BA82B81F8B}"/>
              </a:ext>
            </a:extLst>
          </p:cNvPr>
          <p:cNvSpPr>
            <a:spLocks noGrp="1"/>
          </p:cNvSpPr>
          <p:nvPr>
            <p:ph type="sldNum" sz="quarter" idx="12"/>
          </p:nvPr>
        </p:nvSpPr>
        <p:spPr/>
        <p:txBody>
          <a:bodyPr/>
          <a:lstStyle/>
          <a:p>
            <a:fld id="{6D2FCF75-72E0-48FA-AC40-3FBB1CF6E6F6}" type="slidenum">
              <a:rPr lang="en-US" smtClean="0"/>
              <a:t>‹#›</a:t>
            </a:fld>
            <a:endParaRPr lang="en-US"/>
          </a:p>
        </p:txBody>
      </p:sp>
    </p:spTree>
    <p:extLst>
      <p:ext uri="{BB962C8B-B14F-4D97-AF65-F5344CB8AC3E}">
        <p14:creationId xmlns:p14="http://schemas.microsoft.com/office/powerpoint/2010/main" val="98885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6489-9D24-4E0D-9403-4057AD2F86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50D42E-325E-43F4-A464-3DFA95716F05}"/>
              </a:ext>
            </a:extLst>
          </p:cNvPr>
          <p:cNvSpPr>
            <a:spLocks noGrp="1"/>
          </p:cNvSpPr>
          <p:nvPr>
            <p:ph type="dt" sz="half" idx="10"/>
          </p:nvPr>
        </p:nvSpPr>
        <p:spPr/>
        <p:txBody>
          <a:bodyPr/>
          <a:lstStyle/>
          <a:p>
            <a:fld id="{538265F5-4DDB-4A1B-AFFB-1F279FD9D977}" type="datetimeFigureOut">
              <a:rPr lang="en-US" smtClean="0"/>
              <a:t>9/21/2021</a:t>
            </a:fld>
            <a:endParaRPr lang="en-US"/>
          </a:p>
        </p:txBody>
      </p:sp>
      <p:sp>
        <p:nvSpPr>
          <p:cNvPr id="4" name="Footer Placeholder 3">
            <a:extLst>
              <a:ext uri="{FF2B5EF4-FFF2-40B4-BE49-F238E27FC236}">
                <a16:creationId xmlns:a16="http://schemas.microsoft.com/office/drawing/2014/main" id="{C01341F3-157C-4EE0-A4FC-5AFD4FA333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326B64-9280-43CD-ACF8-576414F8FFFD}"/>
              </a:ext>
            </a:extLst>
          </p:cNvPr>
          <p:cNvSpPr>
            <a:spLocks noGrp="1"/>
          </p:cNvSpPr>
          <p:nvPr>
            <p:ph type="sldNum" sz="quarter" idx="12"/>
          </p:nvPr>
        </p:nvSpPr>
        <p:spPr/>
        <p:txBody>
          <a:bodyPr/>
          <a:lstStyle/>
          <a:p>
            <a:fld id="{6D2FCF75-72E0-48FA-AC40-3FBB1CF6E6F6}" type="slidenum">
              <a:rPr lang="en-US" smtClean="0"/>
              <a:t>‹#›</a:t>
            </a:fld>
            <a:endParaRPr lang="en-US"/>
          </a:p>
        </p:txBody>
      </p:sp>
    </p:spTree>
    <p:extLst>
      <p:ext uri="{BB962C8B-B14F-4D97-AF65-F5344CB8AC3E}">
        <p14:creationId xmlns:p14="http://schemas.microsoft.com/office/powerpoint/2010/main" val="441454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CC085E-2EFD-48CE-B46A-60F06D4AECC6}"/>
              </a:ext>
            </a:extLst>
          </p:cNvPr>
          <p:cNvSpPr>
            <a:spLocks noGrp="1"/>
          </p:cNvSpPr>
          <p:nvPr>
            <p:ph type="dt" sz="half" idx="10"/>
          </p:nvPr>
        </p:nvSpPr>
        <p:spPr/>
        <p:txBody>
          <a:bodyPr/>
          <a:lstStyle/>
          <a:p>
            <a:fld id="{538265F5-4DDB-4A1B-AFFB-1F279FD9D977}" type="datetimeFigureOut">
              <a:rPr lang="en-US" smtClean="0"/>
              <a:t>9/21/2021</a:t>
            </a:fld>
            <a:endParaRPr lang="en-US"/>
          </a:p>
        </p:txBody>
      </p:sp>
      <p:sp>
        <p:nvSpPr>
          <p:cNvPr id="3" name="Footer Placeholder 2">
            <a:extLst>
              <a:ext uri="{FF2B5EF4-FFF2-40B4-BE49-F238E27FC236}">
                <a16:creationId xmlns:a16="http://schemas.microsoft.com/office/drawing/2014/main" id="{72D7E8A0-93D0-4830-8617-20F0A5EF02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1452C-0B70-4433-A1D1-55171380430F}"/>
              </a:ext>
            </a:extLst>
          </p:cNvPr>
          <p:cNvSpPr>
            <a:spLocks noGrp="1"/>
          </p:cNvSpPr>
          <p:nvPr>
            <p:ph type="sldNum" sz="quarter" idx="12"/>
          </p:nvPr>
        </p:nvSpPr>
        <p:spPr/>
        <p:txBody>
          <a:bodyPr/>
          <a:lstStyle/>
          <a:p>
            <a:fld id="{6D2FCF75-72E0-48FA-AC40-3FBB1CF6E6F6}" type="slidenum">
              <a:rPr lang="en-US" smtClean="0"/>
              <a:t>‹#›</a:t>
            </a:fld>
            <a:endParaRPr lang="en-US"/>
          </a:p>
        </p:txBody>
      </p:sp>
    </p:spTree>
    <p:extLst>
      <p:ext uri="{BB962C8B-B14F-4D97-AF65-F5344CB8AC3E}">
        <p14:creationId xmlns:p14="http://schemas.microsoft.com/office/powerpoint/2010/main" val="3821998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244C-1F92-43DF-B2C2-1985BF36F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D0E3DD-E3BB-4A30-80D8-1F5D29810A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9F0BE6-BE95-487C-8A31-4E4466FF7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FD231-703D-430F-9858-6DFF6E75EA47}"/>
              </a:ext>
            </a:extLst>
          </p:cNvPr>
          <p:cNvSpPr>
            <a:spLocks noGrp="1"/>
          </p:cNvSpPr>
          <p:nvPr>
            <p:ph type="dt" sz="half" idx="10"/>
          </p:nvPr>
        </p:nvSpPr>
        <p:spPr/>
        <p:txBody>
          <a:bodyPr/>
          <a:lstStyle/>
          <a:p>
            <a:fld id="{538265F5-4DDB-4A1B-AFFB-1F279FD9D977}" type="datetimeFigureOut">
              <a:rPr lang="en-US" smtClean="0"/>
              <a:t>9/21/2021</a:t>
            </a:fld>
            <a:endParaRPr lang="en-US"/>
          </a:p>
        </p:txBody>
      </p:sp>
      <p:sp>
        <p:nvSpPr>
          <p:cNvPr id="6" name="Footer Placeholder 5">
            <a:extLst>
              <a:ext uri="{FF2B5EF4-FFF2-40B4-BE49-F238E27FC236}">
                <a16:creationId xmlns:a16="http://schemas.microsoft.com/office/drawing/2014/main" id="{78E65ACB-EE36-499F-A549-5297443F69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5C846C-5885-4433-9126-007B903041F1}"/>
              </a:ext>
            </a:extLst>
          </p:cNvPr>
          <p:cNvSpPr>
            <a:spLocks noGrp="1"/>
          </p:cNvSpPr>
          <p:nvPr>
            <p:ph type="sldNum" sz="quarter" idx="12"/>
          </p:nvPr>
        </p:nvSpPr>
        <p:spPr/>
        <p:txBody>
          <a:bodyPr/>
          <a:lstStyle/>
          <a:p>
            <a:fld id="{6D2FCF75-72E0-48FA-AC40-3FBB1CF6E6F6}" type="slidenum">
              <a:rPr lang="en-US" smtClean="0"/>
              <a:t>‹#›</a:t>
            </a:fld>
            <a:endParaRPr lang="en-US"/>
          </a:p>
        </p:txBody>
      </p:sp>
    </p:spTree>
    <p:extLst>
      <p:ext uri="{BB962C8B-B14F-4D97-AF65-F5344CB8AC3E}">
        <p14:creationId xmlns:p14="http://schemas.microsoft.com/office/powerpoint/2010/main" val="3467599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42000-F243-4A45-B9F2-C8BC0E4B7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C4F96F-ADE5-4248-82DC-FD14D76914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1D576F-5AF7-4044-B866-D0D5F68C9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A63FDC-0311-45AB-95DE-1C13025641DE}"/>
              </a:ext>
            </a:extLst>
          </p:cNvPr>
          <p:cNvSpPr>
            <a:spLocks noGrp="1"/>
          </p:cNvSpPr>
          <p:nvPr>
            <p:ph type="dt" sz="half" idx="10"/>
          </p:nvPr>
        </p:nvSpPr>
        <p:spPr/>
        <p:txBody>
          <a:bodyPr/>
          <a:lstStyle/>
          <a:p>
            <a:fld id="{538265F5-4DDB-4A1B-AFFB-1F279FD9D977}" type="datetimeFigureOut">
              <a:rPr lang="en-US" smtClean="0"/>
              <a:t>9/21/2021</a:t>
            </a:fld>
            <a:endParaRPr lang="en-US"/>
          </a:p>
        </p:txBody>
      </p:sp>
      <p:sp>
        <p:nvSpPr>
          <p:cNvPr id="6" name="Footer Placeholder 5">
            <a:extLst>
              <a:ext uri="{FF2B5EF4-FFF2-40B4-BE49-F238E27FC236}">
                <a16:creationId xmlns:a16="http://schemas.microsoft.com/office/drawing/2014/main" id="{FA8D128A-C940-40B1-830A-A3C345DB0C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AC080-94B8-4F27-837A-F93018D4147B}"/>
              </a:ext>
            </a:extLst>
          </p:cNvPr>
          <p:cNvSpPr>
            <a:spLocks noGrp="1"/>
          </p:cNvSpPr>
          <p:nvPr>
            <p:ph type="sldNum" sz="quarter" idx="12"/>
          </p:nvPr>
        </p:nvSpPr>
        <p:spPr/>
        <p:txBody>
          <a:bodyPr/>
          <a:lstStyle/>
          <a:p>
            <a:fld id="{6D2FCF75-72E0-48FA-AC40-3FBB1CF6E6F6}" type="slidenum">
              <a:rPr lang="en-US" smtClean="0"/>
              <a:t>‹#›</a:t>
            </a:fld>
            <a:endParaRPr lang="en-US"/>
          </a:p>
        </p:txBody>
      </p:sp>
    </p:spTree>
    <p:extLst>
      <p:ext uri="{BB962C8B-B14F-4D97-AF65-F5344CB8AC3E}">
        <p14:creationId xmlns:p14="http://schemas.microsoft.com/office/powerpoint/2010/main" val="4078267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422DA1-7B99-4D8C-A3E6-D95962A5F9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4E2D26-F243-46F3-B49D-875C04542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E4A5E-220C-454E-B8F0-EE06625E63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265F5-4DDB-4A1B-AFFB-1F279FD9D977}" type="datetimeFigureOut">
              <a:rPr lang="en-US" smtClean="0"/>
              <a:t>9/21/2021</a:t>
            </a:fld>
            <a:endParaRPr lang="en-US"/>
          </a:p>
        </p:txBody>
      </p:sp>
      <p:sp>
        <p:nvSpPr>
          <p:cNvPr id="5" name="Footer Placeholder 4">
            <a:extLst>
              <a:ext uri="{FF2B5EF4-FFF2-40B4-BE49-F238E27FC236}">
                <a16:creationId xmlns:a16="http://schemas.microsoft.com/office/drawing/2014/main" id="{579AC568-8D72-4F97-A994-81E8B3A120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8B81C3-D45D-4685-A2E2-108A88DD0F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FCF75-72E0-48FA-AC40-3FBB1CF6E6F6}" type="slidenum">
              <a:rPr lang="en-US" smtClean="0"/>
              <a:t>‹#›</a:t>
            </a:fld>
            <a:endParaRPr lang="en-US"/>
          </a:p>
        </p:txBody>
      </p:sp>
    </p:spTree>
    <p:extLst>
      <p:ext uri="{BB962C8B-B14F-4D97-AF65-F5344CB8AC3E}">
        <p14:creationId xmlns:p14="http://schemas.microsoft.com/office/powerpoint/2010/main" val="3610449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a:extLst>
              <a:ext uri="{FF2B5EF4-FFF2-40B4-BE49-F238E27FC236}">
                <a16:creationId xmlns:a16="http://schemas.microsoft.com/office/drawing/2014/main" id="{3B190DA2-F264-4EB0-803E-1790CCF73B64}"/>
              </a:ext>
            </a:extLst>
          </p:cNvPr>
          <p:cNvSpPr>
            <a:spLocks noChangeArrowheads="1"/>
          </p:cNvSpPr>
          <p:nvPr/>
        </p:nvSpPr>
        <p:spPr bwMode="auto">
          <a:xfrm>
            <a:off x="1409351" y="590550"/>
            <a:ext cx="1023456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i="1" baseline="30000">
                <a:solidFill>
                  <a:schemeClr val="tx1"/>
                </a:solidFill>
                <a:latin typeface="Arial" panose="020B0604020202020204" pitchFamily="34" charset="0"/>
                <a:cs typeface="Arial" panose="020B0604020202020204" pitchFamily="34" charset="0"/>
              </a:defRPr>
            </a:lvl1pPr>
            <a:lvl2pPr marL="742950" indent="-285750" eaLnBrk="0" hangingPunct="0">
              <a:defRPr sz="3200" i="1" baseline="30000">
                <a:solidFill>
                  <a:schemeClr val="tx1"/>
                </a:solidFill>
                <a:latin typeface="Arial" panose="020B0604020202020204" pitchFamily="34" charset="0"/>
                <a:cs typeface="Arial" panose="020B0604020202020204" pitchFamily="34" charset="0"/>
              </a:defRPr>
            </a:lvl2pPr>
            <a:lvl3pPr marL="1143000" indent="-228600" eaLnBrk="0" hangingPunct="0">
              <a:defRPr sz="3200" i="1" baseline="30000">
                <a:solidFill>
                  <a:schemeClr val="tx1"/>
                </a:solidFill>
                <a:latin typeface="Arial" panose="020B0604020202020204" pitchFamily="34" charset="0"/>
                <a:cs typeface="Arial" panose="020B0604020202020204" pitchFamily="34" charset="0"/>
              </a:defRPr>
            </a:lvl3pPr>
            <a:lvl4pPr marL="1600200" indent="-228600" eaLnBrk="0" hangingPunct="0">
              <a:defRPr sz="3200" i="1" baseline="30000">
                <a:solidFill>
                  <a:schemeClr val="tx1"/>
                </a:solidFill>
                <a:latin typeface="Arial" panose="020B0604020202020204" pitchFamily="34" charset="0"/>
                <a:cs typeface="Arial" panose="020B0604020202020204" pitchFamily="34" charset="0"/>
              </a:defRPr>
            </a:lvl4pPr>
            <a:lvl5pPr marL="2057400" indent="-228600" eaLnBrk="0" hangingPunct="0">
              <a:defRPr sz="3200" i="1" baseline="30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3200" i="1" baseline="30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3200" i="1" baseline="30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3200" i="1" baseline="30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3200" i="1" baseline="30000">
                <a:solidFill>
                  <a:schemeClr val="tx1"/>
                </a:solidFill>
                <a:latin typeface="Arial" panose="020B0604020202020204" pitchFamily="34" charset="0"/>
                <a:cs typeface="Arial" panose="020B0604020202020204" pitchFamily="34" charset="0"/>
              </a:defRPr>
            </a:lvl9pPr>
          </a:lstStyle>
          <a:p>
            <a:br>
              <a:rPr lang="en-US" altLang="en-US" sz="6000" i="0" baseline="0" dirty="0"/>
            </a:br>
            <a:r>
              <a:rPr lang="en-US" altLang="en-US" sz="6000" i="0" baseline="0" dirty="0">
                <a:solidFill>
                  <a:srgbClr val="75818D"/>
                </a:solidFill>
              </a:rPr>
              <a:t>Time Series Regression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A8BE5BA1-412B-4BF9-B357-CE3118D8C726}"/>
              </a:ext>
            </a:extLst>
          </p:cNvPr>
          <p:cNvSpPr>
            <a:spLocks noGrp="1" noChangeArrowheads="1"/>
          </p:cNvSpPr>
          <p:nvPr>
            <p:ph type="body" idx="1"/>
          </p:nvPr>
        </p:nvSpPr>
        <p:spPr>
          <a:xfrm>
            <a:off x="248873" y="1300294"/>
            <a:ext cx="11487325" cy="5360565"/>
          </a:xfrm>
          <a:noFill/>
        </p:spPr>
        <p:txBody>
          <a:bodyPr>
            <a:normAutofit lnSpcReduction="10000"/>
          </a:bodyPr>
          <a:lstStyle/>
          <a:p>
            <a:pPr eaLnBrk="1" hangingPunct="1">
              <a:lnSpc>
                <a:spcPct val="80000"/>
              </a:lnSpc>
            </a:pPr>
            <a:r>
              <a:rPr lang="en-US" altLang="en-US" sz="3600" dirty="0">
                <a:solidFill>
                  <a:srgbClr val="FF9900"/>
                </a:solidFill>
              </a:rPr>
              <a:t>Mechanics</a:t>
            </a:r>
          </a:p>
          <a:p>
            <a:pPr eaLnBrk="1" hangingPunct="1">
              <a:lnSpc>
                <a:spcPct val="80000"/>
              </a:lnSpc>
            </a:pPr>
            <a:r>
              <a:rPr lang="en-US" altLang="en-US" sz="3200" dirty="0"/>
              <a:t>Examine residual plot.</a:t>
            </a:r>
          </a:p>
          <a:p>
            <a:pPr eaLnBrk="1" hangingPunct="1">
              <a:lnSpc>
                <a:spcPct val="80000"/>
              </a:lnSpc>
            </a:pPr>
            <a:endParaRPr lang="en-US" altLang="en-US" sz="3200" dirty="0"/>
          </a:p>
          <a:p>
            <a:pPr eaLnBrk="1" hangingPunct="1">
              <a:lnSpc>
                <a:spcPct val="80000"/>
              </a:lnSpc>
            </a:pPr>
            <a:endParaRPr lang="en-US" altLang="en-US" sz="3200" dirty="0"/>
          </a:p>
          <a:p>
            <a:pPr eaLnBrk="1" hangingPunct="1">
              <a:lnSpc>
                <a:spcPct val="80000"/>
              </a:lnSpc>
            </a:pPr>
            <a:endParaRPr lang="en-US" altLang="en-US" sz="3200" dirty="0"/>
          </a:p>
          <a:p>
            <a:pPr eaLnBrk="1" hangingPunct="1">
              <a:lnSpc>
                <a:spcPct val="80000"/>
              </a:lnSpc>
            </a:pPr>
            <a:endParaRPr lang="en-US" altLang="en-US" sz="3200" dirty="0"/>
          </a:p>
          <a:p>
            <a:pPr eaLnBrk="1" hangingPunct="1">
              <a:lnSpc>
                <a:spcPct val="80000"/>
              </a:lnSpc>
            </a:pPr>
            <a:endParaRPr lang="en-US" altLang="en-US" sz="3200" dirty="0"/>
          </a:p>
          <a:p>
            <a:pPr eaLnBrk="1" hangingPunct="1">
              <a:lnSpc>
                <a:spcPct val="80000"/>
              </a:lnSpc>
            </a:pPr>
            <a:endParaRPr lang="en-US" altLang="en-US" sz="3200" dirty="0"/>
          </a:p>
          <a:p>
            <a:pPr eaLnBrk="1" hangingPunct="1">
              <a:lnSpc>
                <a:spcPct val="80000"/>
              </a:lnSpc>
            </a:pPr>
            <a:r>
              <a:rPr lang="en-US" altLang="en-US" dirty="0"/>
              <a:t>This plot, along with the Durbin-Watson statistic </a:t>
            </a:r>
          </a:p>
          <a:p>
            <a:pPr eaLnBrk="1" hangingPunct="1">
              <a:lnSpc>
                <a:spcPct val="80000"/>
              </a:lnSpc>
            </a:pPr>
            <a:r>
              <a:rPr lang="en-US" altLang="en-US" i="1" dirty="0"/>
              <a:t>D </a:t>
            </a:r>
            <a:r>
              <a:rPr lang="en-US" altLang="en-US" dirty="0"/>
              <a:t>= 0.86, indicates dependence in the residuals.</a:t>
            </a:r>
          </a:p>
          <a:p>
            <a:pPr eaLnBrk="1" hangingPunct="1">
              <a:lnSpc>
                <a:spcPct val="80000"/>
              </a:lnSpc>
            </a:pPr>
            <a:r>
              <a:rPr lang="en-US" altLang="en-US" dirty="0"/>
              <a:t>Cannot form confidence or prediction intervals.</a:t>
            </a:r>
            <a:endParaRPr lang="en-US" altLang="en-US" sz="3200" dirty="0"/>
          </a:p>
        </p:txBody>
      </p:sp>
      <p:pic>
        <p:nvPicPr>
          <p:cNvPr id="30724" name="Picture 4" descr="Chapter27.10.png">
            <a:extLst>
              <a:ext uri="{FF2B5EF4-FFF2-40B4-BE49-F238E27FC236}">
                <a16:creationId xmlns:a16="http://schemas.microsoft.com/office/drawing/2014/main" id="{A45A562E-379A-4FDB-83A5-735A9E7F55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70326" y="2357439"/>
            <a:ext cx="4879975"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2D3191CC-66FD-48B7-9F9D-EEEB6A313624}"/>
              </a:ext>
            </a:extLst>
          </p:cNvPr>
          <p:cNvSpPr>
            <a:spLocks noGrp="1" noChangeArrowheads="1"/>
          </p:cNvSpPr>
          <p:nvPr>
            <p:ph type="title"/>
          </p:nvPr>
        </p:nvSpPr>
        <p:spPr>
          <a:xfrm>
            <a:off x="248873" y="335755"/>
            <a:ext cx="11694253" cy="690563"/>
          </a:xfrm>
          <a:noFill/>
        </p:spPr>
        <p:txBody>
          <a:bodyPr>
            <a:normAutofit fontScale="90000"/>
          </a:bodyPr>
          <a:lstStyle/>
          <a:p>
            <a:pPr eaLnBrk="1" hangingPunct="1"/>
            <a:r>
              <a:rPr lang="en-US" altLang="en-US" sz="3600" b="1" dirty="0">
                <a:solidFill>
                  <a:srgbClr val="336699"/>
                </a:solidFill>
              </a:rPr>
              <a:t>PREDICTING SALES OF NEW CARS USING REGRESSION METHODS</a:t>
            </a:r>
            <a:endParaRPr lang="en-US" altLang="en-US" sz="3600" dirty="0">
              <a:solidFill>
                <a:srgbClr val="3366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50F7A583-7EC1-4D2D-9705-46171DE70570}"/>
              </a:ext>
            </a:extLst>
          </p:cNvPr>
          <p:cNvSpPr>
            <a:spLocks noGrp="1" noChangeArrowheads="1"/>
          </p:cNvSpPr>
          <p:nvPr>
            <p:ph type="body" idx="1"/>
          </p:nvPr>
        </p:nvSpPr>
        <p:spPr>
          <a:xfrm>
            <a:off x="125835" y="1803633"/>
            <a:ext cx="11227965" cy="4373330"/>
          </a:xfrm>
        </p:spPr>
        <p:txBody>
          <a:bodyPr>
            <a:normAutofit/>
          </a:bodyPr>
          <a:lstStyle/>
          <a:p>
            <a:pPr marL="0" indent="0" eaLnBrk="1" hangingPunct="1">
              <a:lnSpc>
                <a:spcPct val="90000"/>
              </a:lnSpc>
              <a:buNone/>
            </a:pPr>
            <a:r>
              <a:rPr lang="en-US" altLang="en-US" sz="3600" dirty="0">
                <a:solidFill>
                  <a:srgbClr val="FF9900"/>
                </a:solidFill>
              </a:rPr>
              <a:t>Message</a:t>
            </a:r>
          </a:p>
          <a:p>
            <a:r>
              <a:rPr lang="en-US" altLang="en-US" dirty="0"/>
              <a:t>A regression model with linear time trend and  seasonal factors closely predicts sales of new cars  in the first two quarters of 2008, but substantially  over predicts sales in the last two quarters and into  2009. </a:t>
            </a:r>
          </a:p>
          <a:p>
            <a:r>
              <a:rPr lang="en-US" altLang="en-US" dirty="0"/>
              <a:t>The forecasts for 2008 are 1,807 thousand  for the first quarter, 2,129 thousand for the second  quarter, 1,969 thousand for the third quarter, and  1,741 thousand for the fourth quarter.</a:t>
            </a:r>
          </a:p>
        </p:txBody>
      </p:sp>
      <p:sp>
        <p:nvSpPr>
          <p:cNvPr id="6" name="Rectangle 2">
            <a:extLst>
              <a:ext uri="{FF2B5EF4-FFF2-40B4-BE49-F238E27FC236}">
                <a16:creationId xmlns:a16="http://schemas.microsoft.com/office/drawing/2014/main" id="{38C527EE-69ED-4158-9FDB-2BC705819552}"/>
              </a:ext>
            </a:extLst>
          </p:cNvPr>
          <p:cNvSpPr>
            <a:spLocks noGrp="1" noChangeArrowheads="1"/>
          </p:cNvSpPr>
          <p:nvPr>
            <p:ph type="title"/>
          </p:nvPr>
        </p:nvSpPr>
        <p:spPr>
          <a:xfrm>
            <a:off x="248873" y="335755"/>
            <a:ext cx="11694253" cy="690563"/>
          </a:xfrm>
          <a:noFill/>
        </p:spPr>
        <p:txBody>
          <a:bodyPr>
            <a:normAutofit fontScale="90000"/>
          </a:bodyPr>
          <a:lstStyle/>
          <a:p>
            <a:pPr eaLnBrk="1" hangingPunct="1"/>
            <a:r>
              <a:rPr lang="en-US" altLang="en-US" sz="3600" b="1" dirty="0">
                <a:solidFill>
                  <a:srgbClr val="336699"/>
                </a:solidFill>
              </a:rPr>
              <a:t>PREDICTING SALES OF NEW CARS USING REGRESSION METHODS</a:t>
            </a:r>
            <a:endParaRPr lang="en-US" altLang="en-US" sz="3600" dirty="0">
              <a:solidFill>
                <a:srgbClr val="3366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43531B03-BBF6-49F8-BB00-97B7E7023D36}"/>
              </a:ext>
            </a:extLst>
          </p:cNvPr>
          <p:cNvSpPr>
            <a:spLocks noGrp="1" noChangeArrowheads="1"/>
          </p:cNvSpPr>
          <p:nvPr>
            <p:ph type="body" idx="1"/>
          </p:nvPr>
        </p:nvSpPr>
        <p:spPr>
          <a:xfrm>
            <a:off x="385894" y="1825625"/>
            <a:ext cx="10967906" cy="4617120"/>
          </a:xfrm>
        </p:spPr>
        <p:txBody>
          <a:bodyPr>
            <a:normAutofit fontScale="92500"/>
          </a:bodyPr>
          <a:lstStyle/>
          <a:p>
            <a:pPr eaLnBrk="1" hangingPunct="1">
              <a:lnSpc>
                <a:spcPct val="90000"/>
              </a:lnSpc>
            </a:pPr>
            <a:r>
              <a:rPr lang="en-US" altLang="en-US" sz="3200" dirty="0">
                <a:solidFill>
                  <a:srgbClr val="FF9900"/>
                </a:solidFill>
              </a:rPr>
              <a:t>Message</a:t>
            </a:r>
          </a:p>
          <a:p>
            <a:pPr eaLnBrk="1" hangingPunct="1">
              <a:lnSpc>
                <a:spcPct val="90000"/>
              </a:lnSpc>
            </a:pPr>
            <a:endParaRPr lang="en-US" altLang="en-US" sz="3200" dirty="0">
              <a:solidFill>
                <a:srgbClr val="FF9900"/>
              </a:solidFill>
            </a:endParaRPr>
          </a:p>
          <a:p>
            <a:pPr eaLnBrk="1" hangingPunct="1">
              <a:lnSpc>
                <a:spcPct val="90000"/>
              </a:lnSpc>
            </a:pPr>
            <a:endParaRPr lang="en-US" altLang="en-US" sz="3200" dirty="0">
              <a:solidFill>
                <a:srgbClr val="FF9900"/>
              </a:solidFill>
            </a:endParaRPr>
          </a:p>
          <a:p>
            <a:pPr eaLnBrk="1" hangingPunct="1">
              <a:lnSpc>
                <a:spcPct val="90000"/>
              </a:lnSpc>
            </a:pPr>
            <a:endParaRPr lang="en-US" altLang="en-US" sz="3200" dirty="0">
              <a:solidFill>
                <a:srgbClr val="FF9900"/>
              </a:solidFill>
            </a:endParaRPr>
          </a:p>
          <a:p>
            <a:pPr eaLnBrk="1" hangingPunct="1">
              <a:lnSpc>
                <a:spcPct val="90000"/>
              </a:lnSpc>
            </a:pPr>
            <a:endParaRPr lang="en-US" altLang="en-US" sz="3200" dirty="0">
              <a:solidFill>
                <a:srgbClr val="FF9900"/>
              </a:solidFill>
            </a:endParaRPr>
          </a:p>
          <a:p>
            <a:pPr eaLnBrk="1" hangingPunct="1">
              <a:lnSpc>
                <a:spcPct val="90000"/>
              </a:lnSpc>
            </a:pPr>
            <a:endParaRPr lang="en-US" altLang="en-US" sz="3200" dirty="0">
              <a:solidFill>
                <a:srgbClr val="FF9900"/>
              </a:solidFill>
            </a:endParaRPr>
          </a:p>
          <a:p>
            <a:pPr eaLnBrk="1" hangingPunct="1">
              <a:lnSpc>
                <a:spcPct val="90000"/>
              </a:lnSpc>
            </a:pPr>
            <a:endParaRPr lang="en-US" altLang="en-US" sz="3200" dirty="0">
              <a:solidFill>
                <a:srgbClr val="FF9900"/>
              </a:solidFill>
            </a:endParaRPr>
          </a:p>
          <a:p>
            <a:pPr eaLnBrk="1" hangingPunct="1">
              <a:lnSpc>
                <a:spcPct val="90000"/>
              </a:lnSpc>
            </a:pPr>
            <a:r>
              <a:rPr lang="en-US" altLang="en-US" sz="2400" dirty="0"/>
              <a:t>Actual values in blue, historical forecasts in orange.  </a:t>
            </a:r>
          </a:p>
          <a:p>
            <a:pPr eaLnBrk="1" hangingPunct="1">
              <a:lnSpc>
                <a:spcPct val="90000"/>
              </a:lnSpc>
            </a:pPr>
            <a:r>
              <a:rPr lang="en-US" altLang="en-US" sz="2400" dirty="0"/>
              <a:t>Even though the recession ended June 2009, car sales remain less than historical trend.</a:t>
            </a:r>
          </a:p>
        </p:txBody>
      </p:sp>
      <p:pic>
        <p:nvPicPr>
          <p:cNvPr id="32772" name="Picture 3" descr="Chapter27.11.png">
            <a:extLst>
              <a:ext uri="{FF2B5EF4-FFF2-40B4-BE49-F238E27FC236}">
                <a16:creationId xmlns:a16="http://schemas.microsoft.com/office/drawing/2014/main" id="{49746923-E740-4026-BF14-0753ED73FD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84613" y="2139951"/>
            <a:ext cx="4400550" cy="277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C4D9DAEF-9684-4AB7-A6A0-D3205FD38711}"/>
              </a:ext>
            </a:extLst>
          </p:cNvPr>
          <p:cNvSpPr>
            <a:spLocks noGrp="1" noChangeArrowheads="1"/>
          </p:cNvSpPr>
          <p:nvPr>
            <p:ph type="title"/>
          </p:nvPr>
        </p:nvSpPr>
        <p:spPr>
          <a:xfrm>
            <a:off x="248873" y="335755"/>
            <a:ext cx="11694253" cy="690563"/>
          </a:xfrm>
          <a:noFill/>
        </p:spPr>
        <p:txBody>
          <a:bodyPr>
            <a:normAutofit fontScale="90000"/>
          </a:bodyPr>
          <a:lstStyle/>
          <a:p>
            <a:pPr eaLnBrk="1" hangingPunct="1"/>
            <a:r>
              <a:rPr lang="en-US" altLang="en-US" sz="3600" b="1" dirty="0">
                <a:solidFill>
                  <a:srgbClr val="336699"/>
                </a:solidFill>
              </a:rPr>
              <a:t>PREDICTING SALES OF NEW CARS USING REGRESSION METHODS</a:t>
            </a:r>
            <a:endParaRPr lang="en-US" altLang="en-US" sz="3600" dirty="0">
              <a:solidFill>
                <a:srgbClr val="33669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CF3E5A79-D9C6-4EFA-B6D3-FF05BDDC027D}"/>
              </a:ext>
            </a:extLst>
          </p:cNvPr>
          <p:cNvSpPr>
            <a:spLocks noGrp="1" noChangeArrowheads="1"/>
          </p:cNvSpPr>
          <p:nvPr>
            <p:ph type="title"/>
          </p:nvPr>
        </p:nvSpPr>
        <p:spPr>
          <a:noFill/>
        </p:spPr>
        <p:txBody>
          <a:bodyPr/>
          <a:lstStyle/>
          <a:p>
            <a:pPr eaLnBrk="1" hangingPunct="1"/>
            <a:r>
              <a:rPr lang="en-US" altLang="en-US" dirty="0">
                <a:solidFill>
                  <a:srgbClr val="336699"/>
                </a:solidFill>
              </a:rPr>
              <a:t>Regression Models</a:t>
            </a:r>
            <a:endParaRPr lang="en-US" altLang="en-US" sz="3200" dirty="0">
              <a:solidFill>
                <a:srgbClr val="336699"/>
              </a:solidFill>
            </a:endParaRPr>
          </a:p>
        </p:txBody>
      </p:sp>
      <p:sp>
        <p:nvSpPr>
          <p:cNvPr id="33795" name="Rectangle 3">
            <a:extLst>
              <a:ext uri="{FF2B5EF4-FFF2-40B4-BE49-F238E27FC236}">
                <a16:creationId xmlns:a16="http://schemas.microsoft.com/office/drawing/2014/main" id="{07DF4467-C63F-42E9-912A-6CBE53AAB259}"/>
              </a:ext>
            </a:extLst>
          </p:cNvPr>
          <p:cNvSpPr>
            <a:spLocks noGrp="1" noChangeArrowheads="1"/>
          </p:cNvSpPr>
          <p:nvPr>
            <p:ph type="body" idx="1"/>
          </p:nvPr>
        </p:nvSpPr>
        <p:spPr>
          <a:noFill/>
        </p:spPr>
        <p:txBody>
          <a:bodyPr/>
          <a:lstStyle/>
          <a:p>
            <a:pPr eaLnBrk="1" hangingPunct="1">
              <a:buClr>
                <a:srgbClr val="669900"/>
              </a:buClr>
              <a:buSzPct val="75000"/>
            </a:pPr>
            <a:r>
              <a:rPr lang="en-US" altLang="en-US" sz="3200">
                <a:solidFill>
                  <a:srgbClr val="FF9900"/>
                </a:solidFill>
              </a:rPr>
              <a:t>Autoregression</a:t>
            </a:r>
            <a:endParaRPr lang="en-US" altLang="en-US"/>
          </a:p>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Autoregression:  a regression that uses prior values of the response as predictors.</a:t>
            </a:r>
          </a:p>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Lagged variable:  a prior value of the response in a time series.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18D5F0F9-CB4C-4484-A864-55610B739B86}"/>
              </a:ext>
            </a:extLst>
          </p:cNvPr>
          <p:cNvSpPr>
            <a:spLocks noGrp="1" noChangeArrowheads="1"/>
          </p:cNvSpPr>
          <p:nvPr>
            <p:ph type="title"/>
          </p:nvPr>
        </p:nvSpPr>
        <p:spPr>
          <a:xfrm>
            <a:off x="176169" y="365126"/>
            <a:ext cx="12015831" cy="1312672"/>
          </a:xfrm>
          <a:noFill/>
        </p:spPr>
        <p:txBody>
          <a:bodyPr>
            <a:normAutofit/>
          </a:bodyPr>
          <a:lstStyle/>
          <a:p>
            <a:pPr eaLnBrk="1" hangingPunct="1"/>
            <a:r>
              <a:rPr lang="en-US" altLang="en-US" sz="3600" b="1" dirty="0">
                <a:solidFill>
                  <a:srgbClr val="336699"/>
                </a:solidFill>
              </a:rPr>
              <a:t>Modeling Cyclical Component using Regression Models</a:t>
            </a:r>
          </a:p>
        </p:txBody>
      </p:sp>
      <p:sp>
        <p:nvSpPr>
          <p:cNvPr id="3076" name="Rectangle 3">
            <a:extLst>
              <a:ext uri="{FF2B5EF4-FFF2-40B4-BE49-F238E27FC236}">
                <a16:creationId xmlns:a16="http://schemas.microsoft.com/office/drawing/2014/main" id="{86229D1B-3F8F-49AF-B50B-51A2491ABFD9}"/>
              </a:ext>
            </a:extLst>
          </p:cNvPr>
          <p:cNvSpPr>
            <a:spLocks noGrp="1" noChangeArrowheads="1"/>
          </p:cNvSpPr>
          <p:nvPr>
            <p:ph type="body" idx="1"/>
          </p:nvPr>
        </p:nvSpPr>
        <p:spPr>
          <a:xfrm>
            <a:off x="343949" y="1825625"/>
            <a:ext cx="11009851" cy="4351338"/>
          </a:xfrm>
          <a:noFill/>
        </p:spPr>
        <p:txBody>
          <a:bodyPr/>
          <a:lstStyle/>
          <a:p>
            <a:pPr marL="0" indent="0" eaLnBrk="1" hangingPunct="1">
              <a:buClr>
                <a:srgbClr val="669900"/>
              </a:buClr>
              <a:buSzPct val="75000"/>
              <a:buNone/>
            </a:pPr>
            <a:r>
              <a:rPr lang="en-US" altLang="en-US" sz="3200" dirty="0">
                <a:solidFill>
                  <a:srgbClr val="FF9900"/>
                </a:solidFill>
              </a:rPr>
              <a:t>Autoregression: predicting data using its own past</a:t>
            </a:r>
            <a:endParaRPr lang="en-US" altLang="en-US" dirty="0"/>
          </a:p>
          <a:p>
            <a:pPr eaLnBrk="1" hangingPunct="1">
              <a:buClr>
                <a:srgbClr val="669900"/>
              </a:buClr>
              <a:buSzPct val="75000"/>
              <a:buFont typeface="Wingdings" panose="05000000000000000000" pitchFamily="2" charset="2"/>
              <a:buChar char="§"/>
            </a:pPr>
            <a:endParaRPr lang="en-US" altLang="en-US" dirty="0"/>
          </a:p>
          <a:p>
            <a:pPr eaLnBrk="1" hangingPunct="1">
              <a:buClr>
                <a:srgbClr val="669900"/>
              </a:buClr>
              <a:buSzPct val="75000"/>
              <a:buFont typeface="Wingdings" panose="05000000000000000000" pitchFamily="2" charset="2"/>
              <a:buChar char="§"/>
            </a:pPr>
            <a:r>
              <a:rPr lang="en-US" altLang="en-US" dirty="0"/>
              <a:t>Simplest is a simple regression that has one lag:</a:t>
            </a:r>
          </a:p>
          <a:p>
            <a:pPr eaLnBrk="1" hangingPunct="1">
              <a:buClr>
                <a:srgbClr val="669900"/>
              </a:buClr>
              <a:buSzPct val="75000"/>
              <a:buFont typeface="Wingdings" panose="05000000000000000000" pitchFamily="2" charset="2"/>
              <a:buChar char="§"/>
            </a:pPr>
            <a:endParaRPr lang="en-US" altLang="en-US" dirty="0"/>
          </a:p>
          <a:p>
            <a:pPr eaLnBrk="1" hangingPunct="1">
              <a:buClr>
                <a:srgbClr val="669900"/>
              </a:buClr>
              <a:buSzPct val="75000"/>
              <a:buFont typeface="Wingdings" panose="05000000000000000000" pitchFamily="2" charset="2"/>
              <a:buChar char="§"/>
            </a:pPr>
            <a:endParaRPr lang="en-US" altLang="en-US" dirty="0"/>
          </a:p>
          <a:p>
            <a:pPr eaLnBrk="1" hangingPunct="1">
              <a:buClr>
                <a:srgbClr val="669900"/>
              </a:buClr>
              <a:buSzPct val="75000"/>
              <a:buFont typeface="Wingdings" panose="05000000000000000000" pitchFamily="2" charset="2"/>
              <a:buChar char="§"/>
            </a:pPr>
            <a:r>
              <a:rPr lang="en-US" altLang="en-US" dirty="0"/>
              <a:t>This model is called a first-order autoregression, denoted as AR(1).</a:t>
            </a:r>
          </a:p>
        </p:txBody>
      </p:sp>
      <p:graphicFrame>
        <p:nvGraphicFramePr>
          <p:cNvPr id="3074" name="Object 2">
            <a:extLst>
              <a:ext uri="{FF2B5EF4-FFF2-40B4-BE49-F238E27FC236}">
                <a16:creationId xmlns:a16="http://schemas.microsoft.com/office/drawing/2014/main" id="{36960DD4-89AD-49C0-BC0B-687689E4BF4A}"/>
              </a:ext>
            </a:extLst>
          </p:cNvPr>
          <p:cNvGraphicFramePr>
            <a:graphicFrameLocks noChangeAspect="1"/>
          </p:cNvGraphicFramePr>
          <p:nvPr>
            <p:extLst>
              <p:ext uri="{D42A27DB-BD31-4B8C-83A1-F6EECF244321}">
                <p14:modId xmlns:p14="http://schemas.microsoft.com/office/powerpoint/2010/main" val="1455711761"/>
              </p:ext>
            </p:extLst>
          </p:nvPr>
        </p:nvGraphicFramePr>
        <p:xfrm>
          <a:off x="4247947" y="3429000"/>
          <a:ext cx="3154363" cy="614362"/>
        </p:xfrm>
        <a:graphic>
          <a:graphicData uri="http://schemas.openxmlformats.org/presentationml/2006/ole">
            <mc:AlternateContent xmlns:mc="http://schemas.openxmlformats.org/markup-compatibility/2006">
              <mc:Choice xmlns:v="urn:schemas-microsoft-com:vml" Requires="v">
                <p:oleObj name="Equation" r:id="rId2" imgW="1180800" imgH="228600" progId="Equation.3">
                  <p:embed/>
                </p:oleObj>
              </mc:Choice>
              <mc:Fallback>
                <p:oleObj name="Equation" r:id="rId2" imgW="1180800" imgH="228600" progId="Equation.3">
                  <p:embed/>
                  <p:pic>
                    <p:nvPicPr>
                      <p:cNvPr id="3074" name="Object 2">
                        <a:extLst>
                          <a:ext uri="{FF2B5EF4-FFF2-40B4-BE49-F238E27FC236}">
                            <a16:creationId xmlns:a16="http://schemas.microsoft.com/office/drawing/2014/main" id="{36960DD4-89AD-49C0-BC0B-687689E4B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7947" y="3429000"/>
                        <a:ext cx="3154363"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1E4DC75-C9B9-416E-BD83-351D30CB0398}"/>
              </a:ext>
            </a:extLst>
          </p:cNvPr>
          <p:cNvSpPr>
            <a:spLocks noGrp="1" noChangeArrowheads="1"/>
          </p:cNvSpPr>
          <p:nvPr>
            <p:ph type="title"/>
          </p:nvPr>
        </p:nvSpPr>
        <p:spPr>
          <a:noFill/>
        </p:spPr>
        <p:txBody>
          <a:bodyPr/>
          <a:lstStyle/>
          <a:p>
            <a:pPr eaLnBrk="1" hangingPunct="1"/>
            <a:r>
              <a:rPr lang="en-US" altLang="en-US" dirty="0" err="1">
                <a:solidFill>
                  <a:srgbClr val="336699"/>
                </a:solidFill>
              </a:rPr>
              <a:t>AutoRegression</a:t>
            </a:r>
            <a:r>
              <a:rPr lang="en-US" altLang="en-US" dirty="0">
                <a:solidFill>
                  <a:srgbClr val="336699"/>
                </a:solidFill>
              </a:rPr>
              <a:t>: Example</a:t>
            </a:r>
            <a:endParaRPr lang="en-US" altLang="en-US" sz="3200" dirty="0">
              <a:solidFill>
                <a:srgbClr val="336699"/>
              </a:solidFill>
            </a:endParaRPr>
          </a:p>
        </p:txBody>
      </p:sp>
      <p:sp>
        <p:nvSpPr>
          <p:cNvPr id="34819" name="Rectangle 3">
            <a:extLst>
              <a:ext uri="{FF2B5EF4-FFF2-40B4-BE49-F238E27FC236}">
                <a16:creationId xmlns:a16="http://schemas.microsoft.com/office/drawing/2014/main" id="{BCEC65C4-B31B-4B0B-BF24-82FAC9ADB43C}"/>
              </a:ext>
            </a:extLst>
          </p:cNvPr>
          <p:cNvSpPr>
            <a:spLocks noGrp="1" noChangeArrowheads="1"/>
          </p:cNvSpPr>
          <p:nvPr>
            <p:ph type="body" idx="1"/>
          </p:nvPr>
        </p:nvSpPr>
        <p:spPr>
          <a:noFill/>
        </p:spPr>
        <p:txBody>
          <a:bodyPr/>
          <a:lstStyle/>
          <a:p>
            <a:pPr eaLnBrk="1" hangingPunct="1">
              <a:buClr>
                <a:srgbClr val="669900"/>
              </a:buClr>
              <a:buSzPct val="75000"/>
            </a:pPr>
            <a:r>
              <a:rPr lang="en-US" altLang="en-US" sz="3200" dirty="0">
                <a:solidFill>
                  <a:srgbClr val="FF9900"/>
                </a:solidFill>
              </a:rPr>
              <a:t>Autoregression </a:t>
            </a:r>
          </a:p>
          <a:p>
            <a:pPr eaLnBrk="1" hangingPunct="1">
              <a:buClr>
                <a:srgbClr val="669900"/>
              </a:buClr>
              <a:buSzPct val="75000"/>
            </a:pPr>
            <a:r>
              <a:rPr lang="en-US" altLang="en-US" sz="3200" dirty="0">
                <a:solidFill>
                  <a:srgbClr val="FF9900"/>
                </a:solidFill>
              </a:rPr>
              <a:t>Example:  AR(1) for Monthly Shipments</a:t>
            </a:r>
            <a:endParaRPr lang="en-US" altLang="en-US" dirty="0"/>
          </a:p>
        </p:txBody>
      </p:sp>
      <p:pic>
        <p:nvPicPr>
          <p:cNvPr id="34820" name="Picture 4" descr="Chapter27.12.png">
            <a:extLst>
              <a:ext uri="{FF2B5EF4-FFF2-40B4-BE49-F238E27FC236}">
                <a16:creationId xmlns:a16="http://schemas.microsoft.com/office/drawing/2014/main" id="{08BA853C-4B5A-4DAF-829E-701D27999B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3284219"/>
            <a:ext cx="470535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E0EFE1BD-E257-424A-A6FB-5ABA76133B17}"/>
              </a:ext>
            </a:extLst>
          </p:cNvPr>
          <p:cNvSpPr>
            <a:spLocks noGrp="1" noChangeArrowheads="1"/>
          </p:cNvSpPr>
          <p:nvPr>
            <p:ph type="title"/>
          </p:nvPr>
        </p:nvSpPr>
        <p:spPr>
          <a:noFill/>
        </p:spPr>
        <p:txBody>
          <a:bodyPr/>
          <a:lstStyle/>
          <a:p>
            <a:pPr eaLnBrk="1" hangingPunct="1"/>
            <a:r>
              <a:rPr lang="en-US" altLang="en-US" dirty="0">
                <a:solidFill>
                  <a:srgbClr val="336699"/>
                </a:solidFill>
              </a:rPr>
              <a:t>Regression Models: Example</a:t>
            </a:r>
            <a:endParaRPr lang="en-US" altLang="en-US" sz="3200" dirty="0">
              <a:solidFill>
                <a:srgbClr val="336699"/>
              </a:solidFill>
            </a:endParaRPr>
          </a:p>
        </p:txBody>
      </p:sp>
      <p:sp>
        <p:nvSpPr>
          <p:cNvPr id="35843" name="Rectangle 3">
            <a:extLst>
              <a:ext uri="{FF2B5EF4-FFF2-40B4-BE49-F238E27FC236}">
                <a16:creationId xmlns:a16="http://schemas.microsoft.com/office/drawing/2014/main" id="{BF1F2B73-AE9D-4A3B-AF2C-49C5945762FA}"/>
              </a:ext>
            </a:extLst>
          </p:cNvPr>
          <p:cNvSpPr>
            <a:spLocks noGrp="1" noChangeArrowheads="1"/>
          </p:cNvSpPr>
          <p:nvPr>
            <p:ph type="body" idx="1"/>
          </p:nvPr>
        </p:nvSpPr>
        <p:spPr>
          <a:noFill/>
        </p:spPr>
        <p:txBody>
          <a:bodyPr>
            <a:normAutofit fontScale="92500" lnSpcReduction="10000"/>
          </a:bodyPr>
          <a:lstStyle/>
          <a:p>
            <a:pPr eaLnBrk="1" hangingPunct="1">
              <a:buClr>
                <a:srgbClr val="669900"/>
              </a:buClr>
              <a:buSzPct val="75000"/>
            </a:pPr>
            <a:r>
              <a:rPr lang="en-US" altLang="en-US" sz="3200">
                <a:solidFill>
                  <a:srgbClr val="FF9900"/>
                </a:solidFill>
              </a:rPr>
              <a:t>Autoregression</a:t>
            </a:r>
          </a:p>
          <a:p>
            <a:pPr eaLnBrk="1" hangingPunct="1">
              <a:buClr>
                <a:srgbClr val="669900"/>
              </a:buClr>
              <a:buSzPct val="75000"/>
            </a:pPr>
            <a:r>
              <a:rPr lang="en-US" altLang="en-US" sz="3200">
                <a:solidFill>
                  <a:srgbClr val="FF9900"/>
                </a:solidFill>
              </a:rPr>
              <a:t>Scatterplot of Shipments on the Lag</a:t>
            </a:r>
          </a:p>
          <a:p>
            <a:pPr eaLnBrk="1" hangingPunct="1">
              <a:buClr>
                <a:srgbClr val="669900"/>
              </a:buClr>
              <a:buSzPct val="75000"/>
            </a:pPr>
            <a:endParaRPr lang="en-US" altLang="en-US" sz="3200">
              <a:solidFill>
                <a:srgbClr val="FF9900"/>
              </a:solidFill>
            </a:endParaRPr>
          </a:p>
          <a:p>
            <a:pPr eaLnBrk="1" hangingPunct="1">
              <a:buClr>
                <a:srgbClr val="669900"/>
              </a:buClr>
              <a:buSzPct val="75000"/>
            </a:pPr>
            <a:endParaRPr lang="en-US" altLang="en-US" sz="3200">
              <a:solidFill>
                <a:srgbClr val="FF9900"/>
              </a:solidFill>
            </a:endParaRPr>
          </a:p>
          <a:p>
            <a:pPr eaLnBrk="1" hangingPunct="1">
              <a:buClr>
                <a:srgbClr val="669900"/>
              </a:buClr>
              <a:buSzPct val="75000"/>
            </a:pPr>
            <a:endParaRPr lang="en-US" altLang="en-US" sz="3200">
              <a:solidFill>
                <a:srgbClr val="FF9900"/>
              </a:solidFill>
            </a:endParaRPr>
          </a:p>
          <a:p>
            <a:pPr eaLnBrk="1" hangingPunct="1">
              <a:buClr>
                <a:srgbClr val="669900"/>
              </a:buClr>
              <a:buSzPct val="75000"/>
            </a:pPr>
            <a:endParaRPr lang="en-US" altLang="en-US" sz="3200">
              <a:solidFill>
                <a:srgbClr val="FF9900"/>
              </a:solidFill>
            </a:endParaRPr>
          </a:p>
          <a:p>
            <a:pPr eaLnBrk="1" hangingPunct="1">
              <a:buClr>
                <a:srgbClr val="669900"/>
              </a:buClr>
              <a:buSzPct val="75000"/>
            </a:pPr>
            <a:endParaRPr lang="en-US" altLang="en-US" sz="3200">
              <a:solidFill>
                <a:srgbClr val="FF9900"/>
              </a:solidFill>
            </a:endParaRPr>
          </a:p>
          <a:p>
            <a:pPr eaLnBrk="1" hangingPunct="1">
              <a:buClr>
                <a:srgbClr val="669900"/>
              </a:buClr>
              <a:buSzPct val="75000"/>
            </a:pPr>
            <a:endParaRPr lang="en-US" altLang="en-US"/>
          </a:p>
          <a:p>
            <a:pPr eaLnBrk="1" hangingPunct="1">
              <a:buClr>
                <a:srgbClr val="669900"/>
              </a:buClr>
              <a:buSzPct val="75000"/>
            </a:pPr>
            <a:r>
              <a:rPr lang="en-US" altLang="en-US"/>
              <a:t>Indicates a strong positive linear association.</a:t>
            </a:r>
          </a:p>
        </p:txBody>
      </p:sp>
      <p:pic>
        <p:nvPicPr>
          <p:cNvPr id="35844" name="Picture 4" descr="Chapter27.13.png">
            <a:extLst>
              <a:ext uri="{FF2B5EF4-FFF2-40B4-BE49-F238E27FC236}">
                <a16:creationId xmlns:a16="http://schemas.microsoft.com/office/drawing/2014/main" id="{6D4306DC-47B2-422C-A0D3-4B80122315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2852739"/>
            <a:ext cx="4197350"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C04FF628-BCF3-44B9-BB98-C21F247D93F2}"/>
              </a:ext>
            </a:extLst>
          </p:cNvPr>
          <p:cNvSpPr>
            <a:spLocks noGrp="1" noChangeArrowheads="1"/>
          </p:cNvSpPr>
          <p:nvPr>
            <p:ph type="title"/>
          </p:nvPr>
        </p:nvSpPr>
        <p:spPr>
          <a:noFill/>
        </p:spPr>
        <p:txBody>
          <a:bodyPr/>
          <a:lstStyle/>
          <a:p>
            <a:pPr eaLnBrk="1" hangingPunct="1"/>
            <a:r>
              <a:rPr lang="en-US" altLang="en-US" dirty="0">
                <a:solidFill>
                  <a:srgbClr val="336699"/>
                </a:solidFill>
              </a:rPr>
              <a:t>Regression Models: Example</a:t>
            </a:r>
            <a:endParaRPr lang="en-US" altLang="en-US" sz="3200" dirty="0">
              <a:solidFill>
                <a:srgbClr val="336699"/>
              </a:solidFill>
            </a:endParaRPr>
          </a:p>
        </p:txBody>
      </p:sp>
      <p:sp>
        <p:nvSpPr>
          <p:cNvPr id="4101" name="Rectangle 3">
            <a:extLst>
              <a:ext uri="{FF2B5EF4-FFF2-40B4-BE49-F238E27FC236}">
                <a16:creationId xmlns:a16="http://schemas.microsoft.com/office/drawing/2014/main" id="{5F7A2DE3-1276-4139-B198-2D63F69627C7}"/>
              </a:ext>
            </a:extLst>
          </p:cNvPr>
          <p:cNvSpPr>
            <a:spLocks noGrp="1" noChangeArrowheads="1"/>
          </p:cNvSpPr>
          <p:nvPr>
            <p:ph type="body" idx="1"/>
          </p:nvPr>
        </p:nvSpPr>
        <p:spPr>
          <a:noFill/>
        </p:spPr>
        <p:txBody>
          <a:bodyPr/>
          <a:lstStyle/>
          <a:p>
            <a:pPr eaLnBrk="1" hangingPunct="1">
              <a:buClr>
                <a:srgbClr val="669900"/>
              </a:buClr>
              <a:buSzPct val="75000"/>
            </a:pPr>
            <a:r>
              <a:rPr lang="en-US" altLang="en-US" sz="3200">
                <a:solidFill>
                  <a:srgbClr val="FF9900"/>
                </a:solidFill>
              </a:rPr>
              <a:t>Forecasting an Autoregression</a:t>
            </a:r>
          </a:p>
          <a:p>
            <a:pPr eaLnBrk="1" hangingPunct="1">
              <a:buClr>
                <a:srgbClr val="669900"/>
              </a:buClr>
              <a:buSzPct val="75000"/>
            </a:pPr>
            <a:endParaRPr lang="en-US" altLang="en-US" sz="3200">
              <a:solidFill>
                <a:srgbClr val="FF9900"/>
              </a:solidFill>
            </a:endParaRPr>
          </a:p>
          <a:p>
            <a:pPr eaLnBrk="1" hangingPunct="1">
              <a:buClr>
                <a:srgbClr val="669900"/>
              </a:buClr>
              <a:buSzPct val="75000"/>
            </a:pPr>
            <a:r>
              <a:rPr lang="en-US" altLang="en-US"/>
              <a:t>Example:  Use AR(1) to forecast shipments.</a:t>
            </a:r>
          </a:p>
          <a:p>
            <a:pPr eaLnBrk="1" hangingPunct="1">
              <a:buClr>
                <a:srgbClr val="669900"/>
              </a:buClr>
              <a:buSzPct val="75000"/>
            </a:pPr>
            <a:endParaRPr lang="en-US" altLang="en-US"/>
          </a:p>
          <a:p>
            <a:pPr eaLnBrk="1" hangingPunct="1">
              <a:buClr>
                <a:srgbClr val="669900"/>
              </a:buClr>
              <a:buSzPct val="75000"/>
            </a:pPr>
            <a:endParaRPr lang="en-US" altLang="en-US"/>
          </a:p>
          <a:p>
            <a:pPr eaLnBrk="1" hangingPunct="1">
              <a:buClr>
                <a:srgbClr val="669900"/>
              </a:buClr>
              <a:buSzPct val="75000"/>
            </a:pPr>
            <a:r>
              <a:rPr lang="en-US" altLang="en-US"/>
              <a:t>For Jan. 2010, use observed shipment for Dec. </a:t>
            </a:r>
          </a:p>
          <a:p>
            <a:pPr eaLnBrk="1" hangingPunct="1">
              <a:buClr>
                <a:srgbClr val="669900"/>
              </a:buClr>
              <a:buSzPct val="75000"/>
            </a:pPr>
            <a:r>
              <a:rPr lang="en-US" altLang="en-US"/>
              <a:t>2009:</a:t>
            </a:r>
          </a:p>
        </p:txBody>
      </p:sp>
      <p:graphicFrame>
        <p:nvGraphicFramePr>
          <p:cNvPr id="4098" name="Object 2">
            <a:extLst>
              <a:ext uri="{FF2B5EF4-FFF2-40B4-BE49-F238E27FC236}">
                <a16:creationId xmlns:a16="http://schemas.microsoft.com/office/drawing/2014/main" id="{C6E8F093-CACF-434E-B147-135C5CE57AC7}"/>
              </a:ext>
            </a:extLst>
          </p:cNvPr>
          <p:cNvGraphicFramePr>
            <a:graphicFrameLocks noChangeAspect="1"/>
          </p:cNvGraphicFramePr>
          <p:nvPr/>
        </p:nvGraphicFramePr>
        <p:xfrm>
          <a:off x="3695700" y="3330575"/>
          <a:ext cx="4389438" cy="654050"/>
        </p:xfrm>
        <a:graphic>
          <a:graphicData uri="http://schemas.openxmlformats.org/presentationml/2006/ole">
            <mc:AlternateContent xmlns:mc="http://schemas.openxmlformats.org/markup-compatibility/2006">
              <mc:Choice xmlns:v="urn:schemas-microsoft-com:vml" Requires="v">
                <p:oleObj name="Equation" r:id="rId2" imgW="1346040" imgH="228600" progId="Equation.3">
                  <p:embed/>
                </p:oleObj>
              </mc:Choice>
              <mc:Fallback>
                <p:oleObj name="Equation" r:id="rId2" imgW="1346040" imgH="228600" progId="Equation.3">
                  <p:embed/>
                  <p:pic>
                    <p:nvPicPr>
                      <p:cNvPr id="4098" name="Object 2">
                        <a:extLst>
                          <a:ext uri="{FF2B5EF4-FFF2-40B4-BE49-F238E27FC236}">
                            <a16:creationId xmlns:a16="http://schemas.microsoft.com/office/drawing/2014/main" id="{C6E8F093-CACF-434E-B147-135C5CE57A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700" y="3330575"/>
                        <a:ext cx="4389438"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3">
            <a:extLst>
              <a:ext uri="{FF2B5EF4-FFF2-40B4-BE49-F238E27FC236}">
                <a16:creationId xmlns:a16="http://schemas.microsoft.com/office/drawing/2014/main" id="{CA5CC438-05B0-4646-93A0-98C4AECD1A72}"/>
              </a:ext>
            </a:extLst>
          </p:cNvPr>
          <p:cNvGraphicFramePr>
            <a:graphicFrameLocks noChangeAspect="1"/>
          </p:cNvGraphicFramePr>
          <p:nvPr/>
        </p:nvGraphicFramePr>
        <p:xfrm>
          <a:off x="3665538" y="5118101"/>
          <a:ext cx="4887912" cy="614363"/>
        </p:xfrm>
        <a:graphic>
          <a:graphicData uri="http://schemas.openxmlformats.org/presentationml/2006/ole">
            <mc:AlternateContent xmlns:mc="http://schemas.openxmlformats.org/markup-compatibility/2006">
              <mc:Choice xmlns:v="urn:schemas-microsoft-com:vml" Requires="v">
                <p:oleObj name="Equation" r:id="rId4" imgW="1523880" imgH="228600" progId="Equation.3">
                  <p:embed/>
                </p:oleObj>
              </mc:Choice>
              <mc:Fallback>
                <p:oleObj name="Equation" r:id="rId4" imgW="1523880" imgH="228600" progId="Equation.3">
                  <p:embed/>
                  <p:pic>
                    <p:nvPicPr>
                      <p:cNvPr id="4099" name="Object 3">
                        <a:extLst>
                          <a:ext uri="{FF2B5EF4-FFF2-40B4-BE49-F238E27FC236}">
                            <a16:creationId xmlns:a16="http://schemas.microsoft.com/office/drawing/2014/main" id="{CA5CC438-05B0-4646-93A0-98C4AECD1A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5538" y="5118101"/>
                        <a:ext cx="4887912"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6F5615F7-9770-4379-AF5A-BE2BF876A71C}"/>
              </a:ext>
            </a:extLst>
          </p:cNvPr>
          <p:cNvSpPr>
            <a:spLocks noGrp="1" noChangeArrowheads="1"/>
          </p:cNvSpPr>
          <p:nvPr>
            <p:ph type="title"/>
          </p:nvPr>
        </p:nvSpPr>
        <p:spPr>
          <a:noFill/>
        </p:spPr>
        <p:txBody>
          <a:bodyPr/>
          <a:lstStyle/>
          <a:p>
            <a:pPr eaLnBrk="1" hangingPunct="1"/>
            <a:r>
              <a:rPr lang="en-US" altLang="en-US" dirty="0">
                <a:solidFill>
                  <a:srgbClr val="336699"/>
                </a:solidFill>
              </a:rPr>
              <a:t>Regression Models</a:t>
            </a:r>
            <a:endParaRPr lang="en-US" altLang="en-US" sz="3200" dirty="0">
              <a:solidFill>
                <a:srgbClr val="336699"/>
              </a:solidFill>
            </a:endParaRPr>
          </a:p>
        </p:txBody>
      </p:sp>
      <p:sp>
        <p:nvSpPr>
          <p:cNvPr id="5124" name="Rectangle 3">
            <a:extLst>
              <a:ext uri="{FF2B5EF4-FFF2-40B4-BE49-F238E27FC236}">
                <a16:creationId xmlns:a16="http://schemas.microsoft.com/office/drawing/2014/main" id="{5D7F46A4-A762-409A-87B0-AD49F4B5DA36}"/>
              </a:ext>
            </a:extLst>
          </p:cNvPr>
          <p:cNvSpPr>
            <a:spLocks noGrp="1" noChangeArrowheads="1"/>
          </p:cNvSpPr>
          <p:nvPr>
            <p:ph type="body" idx="1"/>
          </p:nvPr>
        </p:nvSpPr>
        <p:spPr>
          <a:noFill/>
        </p:spPr>
        <p:txBody>
          <a:bodyPr/>
          <a:lstStyle/>
          <a:p>
            <a:pPr eaLnBrk="1" hangingPunct="1">
              <a:buClr>
                <a:srgbClr val="669900"/>
              </a:buClr>
              <a:buSzPct val="75000"/>
            </a:pPr>
            <a:r>
              <a:rPr lang="en-US" altLang="en-US" sz="3200" dirty="0">
                <a:solidFill>
                  <a:srgbClr val="FF9900"/>
                </a:solidFill>
              </a:rPr>
              <a:t>Forecasting an Autoregression</a:t>
            </a:r>
          </a:p>
          <a:p>
            <a:pPr eaLnBrk="1" hangingPunct="1">
              <a:buClr>
                <a:srgbClr val="669900"/>
              </a:buClr>
              <a:buSzPct val="75000"/>
            </a:pPr>
            <a:endParaRPr lang="en-US" altLang="en-US" sz="3200" dirty="0">
              <a:solidFill>
                <a:srgbClr val="FF9900"/>
              </a:solidFill>
            </a:endParaRPr>
          </a:p>
          <a:p>
            <a:pPr eaLnBrk="1" hangingPunct="1">
              <a:buClr>
                <a:srgbClr val="669900"/>
              </a:buClr>
              <a:buSzPct val="75000"/>
            </a:pPr>
            <a:r>
              <a:rPr lang="en-US" altLang="en-US" dirty="0"/>
              <a:t>For Feb. 2010, there is no observed shipment for Jan. 2010.  Use forecast for Jan. 2010:</a:t>
            </a:r>
          </a:p>
          <a:p>
            <a:pPr eaLnBrk="1" hangingPunct="1">
              <a:buClr>
                <a:srgbClr val="669900"/>
              </a:buClr>
              <a:buSzPct val="75000"/>
            </a:pPr>
            <a:endParaRPr lang="en-US" altLang="en-US" dirty="0"/>
          </a:p>
          <a:p>
            <a:pPr eaLnBrk="1" hangingPunct="1">
              <a:buClr>
                <a:srgbClr val="669900"/>
              </a:buClr>
              <a:buSzPct val="75000"/>
            </a:pPr>
            <a:endParaRPr lang="en-US" altLang="en-US" dirty="0"/>
          </a:p>
          <a:p>
            <a:pPr eaLnBrk="1" hangingPunct="1">
              <a:buClr>
                <a:srgbClr val="669900"/>
              </a:buClr>
              <a:buSzPct val="75000"/>
            </a:pPr>
            <a:r>
              <a:rPr lang="en-US" altLang="en-US" dirty="0"/>
              <a:t>Once forecasts are used in place of observations, the uncertainty compounds and is hard to quantify.</a:t>
            </a:r>
          </a:p>
        </p:txBody>
      </p:sp>
      <p:graphicFrame>
        <p:nvGraphicFramePr>
          <p:cNvPr id="5122" name="Object 4">
            <a:extLst>
              <a:ext uri="{FF2B5EF4-FFF2-40B4-BE49-F238E27FC236}">
                <a16:creationId xmlns:a16="http://schemas.microsoft.com/office/drawing/2014/main" id="{B4185723-3D96-41DA-BC0A-5EFD4F21A4F5}"/>
              </a:ext>
            </a:extLst>
          </p:cNvPr>
          <p:cNvGraphicFramePr>
            <a:graphicFrameLocks noChangeAspect="1"/>
          </p:cNvGraphicFramePr>
          <p:nvPr/>
        </p:nvGraphicFramePr>
        <p:xfrm>
          <a:off x="2581276" y="3902076"/>
          <a:ext cx="7534275" cy="519113"/>
        </p:xfrm>
        <a:graphic>
          <a:graphicData uri="http://schemas.openxmlformats.org/presentationml/2006/ole">
            <mc:AlternateContent xmlns:mc="http://schemas.openxmlformats.org/markup-compatibility/2006">
              <mc:Choice xmlns:v="urn:schemas-microsoft-com:vml" Requires="v">
                <p:oleObj name="Equation" r:id="rId2" imgW="3035160" imgH="228600" progId="Equation.3">
                  <p:embed/>
                </p:oleObj>
              </mc:Choice>
              <mc:Fallback>
                <p:oleObj name="Equation" r:id="rId2" imgW="3035160" imgH="228600" progId="Equation.3">
                  <p:embed/>
                  <p:pic>
                    <p:nvPicPr>
                      <p:cNvPr id="5122" name="Object 4">
                        <a:extLst>
                          <a:ext uri="{FF2B5EF4-FFF2-40B4-BE49-F238E27FC236}">
                            <a16:creationId xmlns:a16="http://schemas.microsoft.com/office/drawing/2014/main" id="{B4185723-3D96-41DA-BC0A-5EFD4F21A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6" y="3902076"/>
                        <a:ext cx="753427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3AB24849-A5AF-45A8-86B8-146E14D8E433}"/>
              </a:ext>
            </a:extLst>
          </p:cNvPr>
          <p:cNvSpPr>
            <a:spLocks noGrp="1" noChangeArrowheads="1"/>
          </p:cNvSpPr>
          <p:nvPr>
            <p:ph type="title"/>
          </p:nvPr>
        </p:nvSpPr>
        <p:spPr>
          <a:noFill/>
        </p:spPr>
        <p:txBody>
          <a:bodyPr/>
          <a:lstStyle/>
          <a:p>
            <a:pPr eaLnBrk="1" hangingPunct="1"/>
            <a:r>
              <a:rPr lang="en-US" altLang="en-US" dirty="0">
                <a:solidFill>
                  <a:srgbClr val="336699"/>
                </a:solidFill>
              </a:rPr>
              <a:t>Regression Models: Example</a:t>
            </a:r>
            <a:endParaRPr lang="en-US" altLang="en-US" sz="3200" dirty="0">
              <a:solidFill>
                <a:srgbClr val="336699"/>
              </a:solidFill>
            </a:endParaRPr>
          </a:p>
        </p:txBody>
      </p:sp>
      <p:sp>
        <p:nvSpPr>
          <p:cNvPr id="37891" name="Rectangle 3">
            <a:extLst>
              <a:ext uri="{FF2B5EF4-FFF2-40B4-BE49-F238E27FC236}">
                <a16:creationId xmlns:a16="http://schemas.microsoft.com/office/drawing/2014/main" id="{F123687C-4BE3-4EE1-9B24-E2E176C966CC}"/>
              </a:ext>
            </a:extLst>
          </p:cNvPr>
          <p:cNvSpPr>
            <a:spLocks noGrp="1" noChangeArrowheads="1"/>
          </p:cNvSpPr>
          <p:nvPr>
            <p:ph type="body" idx="1"/>
          </p:nvPr>
        </p:nvSpPr>
        <p:spPr>
          <a:noFill/>
        </p:spPr>
        <p:txBody>
          <a:bodyPr/>
          <a:lstStyle/>
          <a:p>
            <a:pPr marL="0">
              <a:spcBef>
                <a:spcPct val="0"/>
              </a:spcBef>
              <a:buClr>
                <a:srgbClr val="669900"/>
              </a:buClr>
              <a:buSzPct val="75000"/>
            </a:pPr>
            <a:r>
              <a:rPr lang="en-US" altLang="en-US">
                <a:solidFill>
                  <a:srgbClr val="FF9900"/>
                </a:solidFill>
              </a:rPr>
              <a:t>AR(5) Model for Shipments</a:t>
            </a:r>
          </a:p>
          <a:p>
            <a:pPr marL="0">
              <a:spcBef>
                <a:spcPct val="0"/>
              </a:spcBef>
              <a:buClr>
                <a:srgbClr val="669900"/>
              </a:buClr>
              <a:buSzPct val="75000"/>
            </a:pPr>
            <a:endParaRPr lang="en-US" altLang="en-US">
              <a:solidFill>
                <a:srgbClr val="FF9900"/>
              </a:solidFill>
            </a:endParaRPr>
          </a:p>
          <a:p>
            <a:pPr marL="0">
              <a:spcBef>
                <a:spcPct val="0"/>
              </a:spcBef>
              <a:buClr>
                <a:srgbClr val="669900"/>
              </a:buClr>
              <a:buSzPct val="75000"/>
            </a:pPr>
            <a:endParaRPr lang="en-US" altLang="en-US">
              <a:solidFill>
                <a:srgbClr val="FF9900"/>
              </a:solidFill>
            </a:endParaRPr>
          </a:p>
          <a:p>
            <a:pPr marL="0">
              <a:spcBef>
                <a:spcPct val="0"/>
              </a:spcBef>
              <a:buClr>
                <a:srgbClr val="669900"/>
              </a:buClr>
              <a:buSzPct val="75000"/>
            </a:pPr>
            <a:endParaRPr lang="en-US" altLang="en-US">
              <a:solidFill>
                <a:srgbClr val="FF9900"/>
              </a:solidFill>
            </a:endParaRPr>
          </a:p>
          <a:p>
            <a:pPr marL="0">
              <a:spcBef>
                <a:spcPct val="0"/>
              </a:spcBef>
              <a:buClr>
                <a:srgbClr val="669900"/>
              </a:buClr>
              <a:buSzPct val="75000"/>
            </a:pPr>
            <a:endParaRPr lang="en-US" altLang="en-US">
              <a:solidFill>
                <a:srgbClr val="FF9900"/>
              </a:solidFill>
            </a:endParaRPr>
          </a:p>
          <a:p>
            <a:pPr marL="0">
              <a:spcBef>
                <a:spcPct val="0"/>
              </a:spcBef>
              <a:buClr>
                <a:srgbClr val="669900"/>
              </a:buClr>
              <a:buSzPct val="75000"/>
            </a:pPr>
            <a:endParaRPr lang="en-US" altLang="en-US">
              <a:solidFill>
                <a:srgbClr val="FF9900"/>
              </a:solidFill>
            </a:endParaRPr>
          </a:p>
          <a:p>
            <a:pPr marL="0">
              <a:spcBef>
                <a:spcPct val="0"/>
              </a:spcBef>
              <a:buClr>
                <a:srgbClr val="669900"/>
              </a:buClr>
              <a:buSzPct val="75000"/>
            </a:pPr>
            <a:endParaRPr lang="en-US" altLang="en-US">
              <a:solidFill>
                <a:srgbClr val="FF9900"/>
              </a:solidFill>
            </a:endParaRPr>
          </a:p>
          <a:p>
            <a:pPr marL="0">
              <a:spcBef>
                <a:spcPct val="0"/>
              </a:spcBef>
              <a:buClr>
                <a:srgbClr val="669900"/>
              </a:buClr>
              <a:buSzPct val="75000"/>
            </a:pPr>
            <a:endParaRPr lang="en-US" altLang="en-US">
              <a:solidFill>
                <a:srgbClr val="FF9900"/>
              </a:solidFill>
            </a:endParaRPr>
          </a:p>
          <a:p>
            <a:pPr marL="0">
              <a:spcBef>
                <a:spcPct val="0"/>
              </a:spcBef>
              <a:buClr>
                <a:srgbClr val="669900"/>
              </a:buClr>
              <a:buSzPct val="75000"/>
            </a:pPr>
            <a:endParaRPr lang="en-US" altLang="en-US"/>
          </a:p>
          <a:p>
            <a:pPr marL="0">
              <a:spcBef>
                <a:spcPct val="0"/>
              </a:spcBef>
              <a:buClr>
                <a:srgbClr val="669900"/>
              </a:buClr>
              <a:buSzPct val="75000"/>
            </a:pPr>
            <a:r>
              <a:rPr lang="en-US" altLang="en-US"/>
              <a:t>Fit, forecasts and prediction intervals.</a:t>
            </a:r>
          </a:p>
        </p:txBody>
      </p:sp>
      <p:pic>
        <p:nvPicPr>
          <p:cNvPr id="37892" name="Picture 4" descr="Chapter27.15.png">
            <a:extLst>
              <a:ext uri="{FF2B5EF4-FFF2-40B4-BE49-F238E27FC236}">
                <a16:creationId xmlns:a16="http://schemas.microsoft.com/office/drawing/2014/main" id="{005CF5FE-4ECF-48F3-A65D-23C1A801AC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65476" y="2268538"/>
            <a:ext cx="5586413"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2A192AA-C5B4-499A-B635-E137D5A634E8}"/>
              </a:ext>
            </a:extLst>
          </p:cNvPr>
          <p:cNvSpPr>
            <a:spLocks noGrp="1" noChangeArrowheads="1"/>
          </p:cNvSpPr>
          <p:nvPr>
            <p:ph type="title"/>
          </p:nvPr>
        </p:nvSpPr>
        <p:spPr>
          <a:noFill/>
        </p:spPr>
        <p:txBody>
          <a:bodyPr/>
          <a:lstStyle/>
          <a:p>
            <a:pPr eaLnBrk="1" hangingPunct="1"/>
            <a:r>
              <a:rPr lang="en-US" altLang="en-US" dirty="0">
                <a:solidFill>
                  <a:srgbClr val="336699"/>
                </a:solidFill>
              </a:rPr>
              <a:t>Regression Models</a:t>
            </a:r>
            <a:endParaRPr lang="en-US" altLang="en-US" sz="3200" dirty="0">
              <a:solidFill>
                <a:srgbClr val="336699"/>
              </a:solidFill>
            </a:endParaRPr>
          </a:p>
        </p:txBody>
      </p:sp>
      <p:sp>
        <p:nvSpPr>
          <p:cNvPr id="21507" name="Rectangle 3">
            <a:extLst>
              <a:ext uri="{FF2B5EF4-FFF2-40B4-BE49-F238E27FC236}">
                <a16:creationId xmlns:a16="http://schemas.microsoft.com/office/drawing/2014/main" id="{0C4A9027-7725-4657-AC04-75BA5480CCA3}"/>
              </a:ext>
            </a:extLst>
          </p:cNvPr>
          <p:cNvSpPr>
            <a:spLocks noGrp="1" noChangeArrowheads="1"/>
          </p:cNvSpPr>
          <p:nvPr>
            <p:ph type="body" idx="1"/>
          </p:nvPr>
        </p:nvSpPr>
        <p:spPr>
          <a:noFill/>
        </p:spPr>
        <p:txBody>
          <a:bodyPr/>
          <a:lstStyle/>
          <a:p>
            <a:pPr eaLnBrk="1" hangingPunct="1">
              <a:buClr>
                <a:srgbClr val="669900"/>
              </a:buClr>
              <a:buSzPct val="75000"/>
              <a:buFont typeface="Wingdings" panose="05000000000000000000" pitchFamily="2" charset="2"/>
              <a:buChar char="§"/>
            </a:pPr>
            <a:r>
              <a:rPr lang="en-US" altLang="en-US" dirty="0"/>
              <a:t>Leading indicator:  an explanatory variable that anticipates coming changes in a time series.</a:t>
            </a:r>
          </a:p>
          <a:p>
            <a:pPr eaLnBrk="1" hangingPunct="1">
              <a:buClr>
                <a:srgbClr val="669900"/>
              </a:buClr>
              <a:buSzPct val="75000"/>
              <a:buFont typeface="Wingdings" panose="05000000000000000000" pitchFamily="2" charset="2"/>
              <a:buChar char="§"/>
            </a:pPr>
            <a:endParaRPr lang="en-US" altLang="en-US" dirty="0"/>
          </a:p>
          <a:p>
            <a:pPr eaLnBrk="1" hangingPunct="1">
              <a:buClr>
                <a:srgbClr val="669900"/>
              </a:buClr>
              <a:buSzPct val="75000"/>
              <a:buFont typeface="Wingdings" panose="05000000000000000000" pitchFamily="2" charset="2"/>
              <a:buChar char="§"/>
            </a:pPr>
            <a:r>
              <a:rPr lang="en-US" altLang="en-US" dirty="0"/>
              <a:t>Leading indicators are hard to find.</a:t>
            </a:r>
          </a:p>
          <a:p>
            <a:pPr eaLnBrk="1" hangingPunct="1">
              <a:buClr>
                <a:srgbClr val="669900"/>
              </a:buClr>
              <a:buSzPct val="75000"/>
              <a:buFont typeface="Wingdings" panose="05000000000000000000" pitchFamily="2" charset="2"/>
              <a:buChar char="§"/>
            </a:pPr>
            <a:endParaRPr lang="en-US" altLang="en-US" dirty="0"/>
          </a:p>
          <a:p>
            <a:pPr eaLnBrk="1" hangingPunct="1">
              <a:buClr>
                <a:srgbClr val="669900"/>
              </a:buClr>
              <a:buSzPct val="75000"/>
              <a:buFont typeface="Wingdings" panose="05000000000000000000" pitchFamily="2" charset="2"/>
              <a:buChar char="§"/>
            </a:pPr>
            <a:r>
              <a:rPr lang="en-US" altLang="en-US" dirty="0"/>
              <a:t>Predictor:  an ad hoc explanatory variable in a regression model used to forecast a time series (e.g., time index, </a:t>
            </a:r>
            <a:r>
              <a:rPr lang="en-US" altLang="en-US" i="1" dirty="0"/>
              <a:t>t</a:t>
            </a:r>
            <a:r>
              <a:rPr lang="en-US" alt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CE57EE3-F87B-4B63-AF71-10EB098DEA90}"/>
              </a:ext>
            </a:extLst>
          </p:cNvPr>
          <p:cNvSpPr>
            <a:spLocks noGrp="1" noChangeArrowheads="1"/>
          </p:cNvSpPr>
          <p:nvPr>
            <p:ph type="title"/>
          </p:nvPr>
        </p:nvSpPr>
        <p:spPr>
          <a:noFill/>
        </p:spPr>
        <p:txBody>
          <a:bodyPr/>
          <a:lstStyle/>
          <a:p>
            <a:pPr eaLnBrk="1" hangingPunct="1"/>
            <a:r>
              <a:rPr lang="en-US" altLang="en-US" dirty="0">
                <a:solidFill>
                  <a:srgbClr val="336699"/>
                </a:solidFill>
              </a:rPr>
              <a:t>Checking the Model</a:t>
            </a:r>
            <a:endParaRPr lang="en-US" altLang="en-US" sz="3200" dirty="0">
              <a:solidFill>
                <a:srgbClr val="336699"/>
              </a:solidFill>
            </a:endParaRPr>
          </a:p>
        </p:txBody>
      </p:sp>
      <p:sp>
        <p:nvSpPr>
          <p:cNvPr id="38915" name="Rectangle 3">
            <a:extLst>
              <a:ext uri="{FF2B5EF4-FFF2-40B4-BE49-F238E27FC236}">
                <a16:creationId xmlns:a16="http://schemas.microsoft.com/office/drawing/2014/main" id="{62B03217-50AE-4E6F-A6B5-580D9DE5C343}"/>
              </a:ext>
            </a:extLst>
          </p:cNvPr>
          <p:cNvSpPr>
            <a:spLocks noGrp="1" noChangeArrowheads="1"/>
          </p:cNvSpPr>
          <p:nvPr>
            <p:ph type="body" idx="1"/>
          </p:nvPr>
        </p:nvSpPr>
        <p:spPr>
          <a:noFill/>
        </p:spPr>
        <p:txBody>
          <a:bodyPr/>
          <a:lstStyle/>
          <a:p>
            <a:pPr eaLnBrk="1" hangingPunct="1">
              <a:buClr>
                <a:srgbClr val="669900"/>
              </a:buClr>
              <a:buSzPct val="75000"/>
            </a:pPr>
            <a:r>
              <a:rPr lang="en-US" altLang="en-US" dirty="0">
                <a:solidFill>
                  <a:srgbClr val="FF9900"/>
                </a:solidFill>
              </a:rPr>
              <a:t>Autoregression and the Durbin-Watson Statistic</a:t>
            </a:r>
          </a:p>
          <a:p>
            <a:pPr eaLnBrk="1" hangingPunct="1">
              <a:buClr>
                <a:srgbClr val="669900"/>
              </a:buClr>
              <a:buSzPct val="75000"/>
            </a:pPr>
            <a:r>
              <a:rPr lang="en-US" altLang="en-US" dirty="0">
                <a:solidFill>
                  <a:srgbClr val="FF9900"/>
                </a:solidFill>
              </a:rPr>
              <a:t>New Car Sales</a:t>
            </a:r>
          </a:p>
        </p:txBody>
      </p:sp>
      <p:pic>
        <p:nvPicPr>
          <p:cNvPr id="38916" name="Picture 4" descr="Chapter27.16.png">
            <a:extLst>
              <a:ext uri="{FF2B5EF4-FFF2-40B4-BE49-F238E27FC236}">
                <a16:creationId xmlns:a16="http://schemas.microsoft.com/office/drawing/2014/main" id="{3D0FB681-47CF-49CF-8215-826DFE05FD1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9314" y="2647950"/>
            <a:ext cx="5324475"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417E315-5A03-4398-9A93-27A2BB1850E6}"/>
              </a:ext>
            </a:extLst>
          </p:cNvPr>
          <p:cNvSpPr>
            <a:spLocks noGrp="1" noChangeArrowheads="1"/>
          </p:cNvSpPr>
          <p:nvPr>
            <p:ph type="title"/>
          </p:nvPr>
        </p:nvSpPr>
        <p:spPr>
          <a:noFill/>
        </p:spPr>
        <p:txBody>
          <a:bodyPr/>
          <a:lstStyle/>
          <a:p>
            <a:pPr eaLnBrk="1" hangingPunct="1"/>
            <a:r>
              <a:rPr lang="en-US" altLang="en-US" dirty="0">
                <a:solidFill>
                  <a:srgbClr val="336699"/>
                </a:solidFill>
              </a:rPr>
              <a:t>Checking the Model</a:t>
            </a:r>
            <a:endParaRPr lang="en-US" altLang="en-US" sz="3200" dirty="0">
              <a:solidFill>
                <a:srgbClr val="336699"/>
              </a:solidFill>
            </a:endParaRPr>
          </a:p>
        </p:txBody>
      </p:sp>
      <p:sp>
        <p:nvSpPr>
          <p:cNvPr id="39939" name="Rectangle 3">
            <a:extLst>
              <a:ext uri="{FF2B5EF4-FFF2-40B4-BE49-F238E27FC236}">
                <a16:creationId xmlns:a16="http://schemas.microsoft.com/office/drawing/2014/main" id="{64E6959F-5B48-4220-85D7-176C86F60C3B}"/>
              </a:ext>
            </a:extLst>
          </p:cNvPr>
          <p:cNvSpPr>
            <a:spLocks noGrp="1" noChangeArrowheads="1"/>
          </p:cNvSpPr>
          <p:nvPr>
            <p:ph type="body" idx="1"/>
          </p:nvPr>
        </p:nvSpPr>
        <p:spPr>
          <a:noFill/>
        </p:spPr>
        <p:txBody>
          <a:bodyPr/>
          <a:lstStyle/>
          <a:p>
            <a:pPr eaLnBrk="1" hangingPunct="1">
              <a:buClr>
                <a:srgbClr val="669900"/>
              </a:buClr>
              <a:buSzPct val="75000"/>
            </a:pPr>
            <a:r>
              <a:rPr lang="en-US" altLang="en-US">
                <a:solidFill>
                  <a:srgbClr val="FF9900"/>
                </a:solidFill>
              </a:rPr>
              <a:t>Autoregression and the Durbin-Watson Statistic</a:t>
            </a:r>
          </a:p>
          <a:p>
            <a:pPr eaLnBrk="1" hangingPunct="1">
              <a:buClr>
                <a:srgbClr val="669900"/>
              </a:buClr>
              <a:buSzPct val="75000"/>
            </a:pPr>
            <a:r>
              <a:rPr lang="en-US" altLang="en-US">
                <a:solidFill>
                  <a:srgbClr val="FF9900"/>
                </a:solidFill>
              </a:rPr>
              <a:t>Example 27.1:  New Car Sales</a:t>
            </a:r>
          </a:p>
        </p:txBody>
      </p:sp>
      <p:pic>
        <p:nvPicPr>
          <p:cNvPr id="39940" name="Picture 3" descr="Chapter27.17.png">
            <a:extLst>
              <a:ext uri="{FF2B5EF4-FFF2-40B4-BE49-F238E27FC236}">
                <a16:creationId xmlns:a16="http://schemas.microsoft.com/office/drawing/2014/main" id="{2BB44189-D6B2-48C5-B34E-B6951F69C7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9818" y="2862642"/>
            <a:ext cx="521970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AEDAC78-8866-483D-AA7F-1F721A7B7758}"/>
              </a:ext>
            </a:extLst>
          </p:cNvPr>
          <p:cNvSpPr>
            <a:spLocks noGrp="1" noChangeArrowheads="1"/>
          </p:cNvSpPr>
          <p:nvPr>
            <p:ph type="title"/>
          </p:nvPr>
        </p:nvSpPr>
        <p:spPr>
          <a:noFill/>
        </p:spPr>
        <p:txBody>
          <a:bodyPr/>
          <a:lstStyle/>
          <a:p>
            <a:pPr eaLnBrk="1" hangingPunct="1"/>
            <a:r>
              <a:rPr lang="en-US" altLang="en-US" dirty="0">
                <a:solidFill>
                  <a:srgbClr val="336699"/>
                </a:solidFill>
              </a:rPr>
              <a:t>Checking the Model</a:t>
            </a:r>
            <a:endParaRPr lang="en-US" altLang="en-US" sz="3200" dirty="0">
              <a:solidFill>
                <a:srgbClr val="336699"/>
              </a:solidFill>
            </a:endParaRPr>
          </a:p>
        </p:txBody>
      </p:sp>
      <p:sp>
        <p:nvSpPr>
          <p:cNvPr id="40963" name="Rectangle 3">
            <a:extLst>
              <a:ext uri="{FF2B5EF4-FFF2-40B4-BE49-F238E27FC236}">
                <a16:creationId xmlns:a16="http://schemas.microsoft.com/office/drawing/2014/main" id="{33FA0E41-4364-454A-AD76-0935F97A9CB4}"/>
              </a:ext>
            </a:extLst>
          </p:cNvPr>
          <p:cNvSpPr>
            <a:spLocks noGrp="1" noChangeArrowheads="1"/>
          </p:cNvSpPr>
          <p:nvPr>
            <p:ph type="body" idx="1"/>
          </p:nvPr>
        </p:nvSpPr>
        <p:spPr>
          <a:noFill/>
        </p:spPr>
        <p:txBody>
          <a:bodyPr/>
          <a:lstStyle/>
          <a:p>
            <a:pPr eaLnBrk="1" hangingPunct="1">
              <a:buClr>
                <a:srgbClr val="669900"/>
              </a:buClr>
              <a:buSzPct val="75000"/>
            </a:pPr>
            <a:r>
              <a:rPr lang="en-US" altLang="en-US">
                <a:solidFill>
                  <a:srgbClr val="FF9900"/>
                </a:solidFill>
              </a:rPr>
              <a:t>Autoregression and the Durbin-Watson Statistic</a:t>
            </a:r>
          </a:p>
          <a:p>
            <a:pPr eaLnBrk="1" hangingPunct="1">
              <a:buClr>
                <a:srgbClr val="669900"/>
              </a:buClr>
              <a:buSzPct val="75000"/>
            </a:pPr>
            <a:endParaRPr lang="en-US" altLang="en-US">
              <a:solidFill>
                <a:srgbClr val="FF9900"/>
              </a:solidFill>
            </a:endParaRPr>
          </a:p>
          <a:p>
            <a:pPr eaLnBrk="1" hangingPunct="1">
              <a:buClr>
                <a:srgbClr val="669900"/>
              </a:buClr>
              <a:buSzPct val="75000"/>
              <a:buFont typeface="Wingdings" panose="05000000000000000000" pitchFamily="2" charset="2"/>
              <a:buChar char="§"/>
            </a:pPr>
            <a:r>
              <a:rPr lang="en-US" altLang="en-US"/>
              <a:t>Residual plots show that the regression model leaves substantial dependence in the residuals.</a:t>
            </a:r>
          </a:p>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In the scatterplot the correlation between residuals </a:t>
            </a:r>
            <a:r>
              <a:rPr lang="en-US" altLang="en-US" i="1"/>
              <a:t>e</a:t>
            </a:r>
            <a:r>
              <a:rPr lang="en-US" altLang="en-US" i="1" baseline="-25000"/>
              <a:t>t  </a:t>
            </a:r>
            <a:r>
              <a:rPr lang="en-US" altLang="en-US"/>
              <a:t>and </a:t>
            </a:r>
            <a:r>
              <a:rPr lang="en-US" altLang="en-US" i="1"/>
              <a:t>e</a:t>
            </a:r>
            <a:r>
              <a:rPr lang="en-US" altLang="en-US" i="1" baseline="-25000"/>
              <a:t>t-1 </a:t>
            </a:r>
            <a:r>
              <a:rPr lang="en-US" altLang="en-US"/>
              <a:t>is apparent (</a:t>
            </a:r>
            <a:r>
              <a:rPr lang="en-US" altLang="en-US" i="1"/>
              <a:t>r</a:t>
            </a:r>
            <a:r>
              <a:rPr lang="en-US" altLang="en-US"/>
              <a:t> = 0.56).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C794EC17-293C-47A3-A830-FE128DA34570}"/>
              </a:ext>
            </a:extLst>
          </p:cNvPr>
          <p:cNvSpPr>
            <a:spLocks noGrp="1" noChangeArrowheads="1"/>
          </p:cNvSpPr>
          <p:nvPr>
            <p:ph type="title"/>
          </p:nvPr>
        </p:nvSpPr>
        <p:spPr>
          <a:noFill/>
        </p:spPr>
        <p:txBody>
          <a:bodyPr/>
          <a:lstStyle/>
          <a:p>
            <a:pPr eaLnBrk="1" hangingPunct="1"/>
            <a:r>
              <a:rPr lang="en-US" altLang="en-US" dirty="0">
                <a:solidFill>
                  <a:srgbClr val="336699"/>
                </a:solidFill>
              </a:rPr>
              <a:t>Checking the Model</a:t>
            </a:r>
            <a:endParaRPr lang="en-US" altLang="en-US" sz="3200" dirty="0">
              <a:solidFill>
                <a:srgbClr val="336699"/>
              </a:solidFill>
            </a:endParaRPr>
          </a:p>
        </p:txBody>
      </p:sp>
      <p:sp>
        <p:nvSpPr>
          <p:cNvPr id="6148" name="Rectangle 3">
            <a:extLst>
              <a:ext uri="{FF2B5EF4-FFF2-40B4-BE49-F238E27FC236}">
                <a16:creationId xmlns:a16="http://schemas.microsoft.com/office/drawing/2014/main" id="{A812D520-249B-43CF-BC7B-826DD1A01F7F}"/>
              </a:ext>
            </a:extLst>
          </p:cNvPr>
          <p:cNvSpPr>
            <a:spLocks noGrp="1" noChangeArrowheads="1"/>
          </p:cNvSpPr>
          <p:nvPr>
            <p:ph type="body" idx="1"/>
          </p:nvPr>
        </p:nvSpPr>
        <p:spPr>
          <a:noFill/>
        </p:spPr>
        <p:txBody>
          <a:bodyPr/>
          <a:lstStyle/>
          <a:p>
            <a:pPr eaLnBrk="1" hangingPunct="1">
              <a:buClr>
                <a:srgbClr val="669900"/>
              </a:buClr>
              <a:buSzPct val="75000"/>
            </a:pPr>
            <a:r>
              <a:rPr lang="en-US" altLang="en-US">
                <a:solidFill>
                  <a:srgbClr val="FF9900"/>
                </a:solidFill>
              </a:rPr>
              <a:t>Autoregression and the Durbin-Watson Statistic</a:t>
            </a:r>
          </a:p>
          <a:p>
            <a:pPr eaLnBrk="1" hangingPunct="1">
              <a:buClr>
                <a:srgbClr val="669900"/>
              </a:buClr>
              <a:buSzPct val="75000"/>
            </a:pPr>
            <a:endParaRPr lang="en-US" altLang="en-US">
              <a:solidFill>
                <a:srgbClr val="FF9900"/>
              </a:solidFill>
            </a:endParaRPr>
          </a:p>
          <a:p>
            <a:pPr eaLnBrk="1" hangingPunct="1">
              <a:buClr>
                <a:srgbClr val="669900"/>
              </a:buClr>
              <a:buSzPct val="75000"/>
              <a:buFont typeface="Wingdings" panose="05000000000000000000" pitchFamily="2" charset="2"/>
              <a:buChar char="§"/>
            </a:pPr>
            <a:r>
              <a:rPr lang="en-US" altLang="en-US"/>
              <a:t>The Durbin-Watson statistic is related to the autocorrelation of the residuals in a regression:</a:t>
            </a:r>
          </a:p>
        </p:txBody>
      </p:sp>
      <p:graphicFrame>
        <p:nvGraphicFramePr>
          <p:cNvPr id="6146" name="Object 2">
            <a:extLst>
              <a:ext uri="{FF2B5EF4-FFF2-40B4-BE49-F238E27FC236}">
                <a16:creationId xmlns:a16="http://schemas.microsoft.com/office/drawing/2014/main" id="{0ED6FD8F-5281-4EE4-AB4A-07FC56A6D40B}"/>
              </a:ext>
            </a:extLst>
          </p:cNvPr>
          <p:cNvGraphicFramePr>
            <a:graphicFrameLocks noChangeAspect="1"/>
          </p:cNvGraphicFramePr>
          <p:nvPr/>
        </p:nvGraphicFramePr>
        <p:xfrm>
          <a:off x="3543300" y="3494088"/>
          <a:ext cx="4940300" cy="2197100"/>
        </p:xfrm>
        <a:graphic>
          <a:graphicData uri="http://schemas.openxmlformats.org/presentationml/2006/ole">
            <mc:AlternateContent xmlns:mc="http://schemas.openxmlformats.org/markup-compatibility/2006">
              <mc:Choice xmlns:v="urn:schemas-microsoft-com:vml" Requires="v">
                <p:oleObj name="Equation" r:id="rId2" imgW="1739880" imgH="838080" progId="Equation.3">
                  <p:embed/>
                </p:oleObj>
              </mc:Choice>
              <mc:Fallback>
                <p:oleObj name="Equation" r:id="rId2" imgW="1739880" imgH="838080" progId="Equation.3">
                  <p:embed/>
                  <p:pic>
                    <p:nvPicPr>
                      <p:cNvPr id="6146" name="Object 2">
                        <a:extLst>
                          <a:ext uri="{FF2B5EF4-FFF2-40B4-BE49-F238E27FC236}">
                            <a16:creationId xmlns:a16="http://schemas.microsoft.com/office/drawing/2014/main" id="{0ED6FD8F-5281-4EE4-AB4A-07FC56A6D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300" y="3494088"/>
                        <a:ext cx="4940300" cy="219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41EE19A-B5E8-4734-A2DE-1B006394400A}"/>
              </a:ext>
            </a:extLst>
          </p:cNvPr>
          <p:cNvSpPr>
            <a:spLocks noGrp="1" noChangeArrowheads="1"/>
          </p:cNvSpPr>
          <p:nvPr>
            <p:ph type="title"/>
          </p:nvPr>
        </p:nvSpPr>
        <p:spPr>
          <a:noFill/>
        </p:spPr>
        <p:txBody>
          <a:bodyPr/>
          <a:lstStyle/>
          <a:p>
            <a:pPr eaLnBrk="1" hangingPunct="1"/>
            <a:r>
              <a:rPr lang="en-US" altLang="en-US" dirty="0">
                <a:solidFill>
                  <a:srgbClr val="336699"/>
                </a:solidFill>
              </a:rPr>
              <a:t>Checking the Model</a:t>
            </a:r>
            <a:endParaRPr lang="en-US" altLang="en-US" sz="3200" dirty="0">
              <a:solidFill>
                <a:srgbClr val="336699"/>
              </a:solidFill>
            </a:endParaRPr>
          </a:p>
        </p:txBody>
      </p:sp>
      <p:sp>
        <p:nvSpPr>
          <p:cNvPr id="41987" name="Rectangle 3">
            <a:extLst>
              <a:ext uri="{FF2B5EF4-FFF2-40B4-BE49-F238E27FC236}">
                <a16:creationId xmlns:a16="http://schemas.microsoft.com/office/drawing/2014/main" id="{4939C62D-E453-4E3D-9F93-1EADF239F513}"/>
              </a:ext>
            </a:extLst>
          </p:cNvPr>
          <p:cNvSpPr>
            <a:spLocks noGrp="1" noChangeArrowheads="1"/>
          </p:cNvSpPr>
          <p:nvPr>
            <p:ph type="body" idx="1"/>
          </p:nvPr>
        </p:nvSpPr>
        <p:spPr>
          <a:noFill/>
        </p:spPr>
        <p:txBody>
          <a:bodyPr/>
          <a:lstStyle/>
          <a:p>
            <a:pPr eaLnBrk="1" hangingPunct="1">
              <a:buClr>
                <a:srgbClr val="669900"/>
              </a:buClr>
              <a:buSzPct val="75000"/>
            </a:pPr>
            <a:r>
              <a:rPr lang="en-US" altLang="en-US" sz="3200">
                <a:solidFill>
                  <a:srgbClr val="FF9900"/>
                </a:solidFill>
              </a:rPr>
              <a:t>Summary </a:t>
            </a:r>
          </a:p>
          <a:p>
            <a:pPr eaLnBrk="1" hangingPunct="1">
              <a:buClr>
                <a:srgbClr val="669900"/>
              </a:buClr>
              <a:buSzPct val="75000"/>
            </a:pPr>
            <a:endParaRPr lang="en-US" altLang="en-US" sz="3200">
              <a:solidFill>
                <a:srgbClr val="FF9900"/>
              </a:solidFill>
            </a:endParaRPr>
          </a:p>
          <a:p>
            <a:pPr eaLnBrk="1" hangingPunct="1">
              <a:buClr>
                <a:srgbClr val="669900"/>
              </a:buClr>
              <a:buSzPct val="75000"/>
            </a:pPr>
            <a:r>
              <a:rPr lang="en-US" altLang="en-US" sz="3200"/>
              <a:t>Examine these plots of residuals when fitting </a:t>
            </a:r>
          </a:p>
          <a:p>
            <a:pPr eaLnBrk="1" hangingPunct="1">
              <a:buClr>
                <a:srgbClr val="669900"/>
              </a:buClr>
              <a:buSzPct val="75000"/>
            </a:pPr>
            <a:r>
              <a:rPr lang="en-US" altLang="en-US" sz="3200"/>
              <a:t>a time series regression:</a:t>
            </a:r>
          </a:p>
          <a:p>
            <a:pPr eaLnBrk="1" hangingPunct="1">
              <a:buClr>
                <a:srgbClr val="669900"/>
              </a:buClr>
              <a:buSzPct val="75000"/>
            </a:pPr>
            <a:endParaRPr lang="en-US" altLang="en-US" sz="3200"/>
          </a:p>
          <a:p>
            <a:pPr eaLnBrk="1" hangingPunct="1">
              <a:buClr>
                <a:srgbClr val="669900"/>
              </a:buClr>
              <a:buSzPct val="75000"/>
              <a:buFont typeface="Wingdings" panose="05000000000000000000" pitchFamily="2" charset="2"/>
              <a:buChar char="§"/>
            </a:pPr>
            <a:r>
              <a:rPr lang="en-US" altLang="en-US"/>
              <a:t>Timeplot of residuals;</a:t>
            </a:r>
          </a:p>
          <a:p>
            <a:pPr eaLnBrk="1" hangingPunct="1">
              <a:buClr>
                <a:srgbClr val="669900"/>
              </a:buClr>
              <a:buSzPct val="75000"/>
              <a:buFont typeface="Wingdings" panose="05000000000000000000" pitchFamily="2" charset="2"/>
              <a:buChar char="§"/>
            </a:pPr>
            <a:r>
              <a:rPr lang="en-US" altLang="en-US"/>
              <a:t>Scatterplot of residuals versus fitted values; and</a:t>
            </a:r>
          </a:p>
          <a:p>
            <a:pPr eaLnBrk="1" hangingPunct="1">
              <a:buClr>
                <a:srgbClr val="669900"/>
              </a:buClr>
              <a:buSzPct val="75000"/>
              <a:buFont typeface="Wingdings" panose="05000000000000000000" pitchFamily="2" charset="2"/>
              <a:buChar char="§"/>
            </a:pPr>
            <a:r>
              <a:rPr lang="en-US" altLang="en-US"/>
              <a:t>Scatterplot of residuals versus lags of the residuals.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DD9D558-9C4E-4078-84A9-14B26DDCE8DD}"/>
              </a:ext>
            </a:extLst>
          </p:cNvPr>
          <p:cNvSpPr>
            <a:spLocks noGrp="1" noChangeArrowheads="1"/>
          </p:cNvSpPr>
          <p:nvPr>
            <p:ph type="title"/>
          </p:nvPr>
        </p:nvSpPr>
        <p:spPr>
          <a:xfrm>
            <a:off x="2057400" y="385764"/>
            <a:ext cx="8305800" cy="992187"/>
          </a:xfrm>
          <a:noFill/>
        </p:spPr>
        <p:txBody>
          <a:bodyPr>
            <a:normAutofit fontScale="90000"/>
          </a:bodyPr>
          <a:lstStyle/>
          <a:p>
            <a:pPr eaLnBrk="1" hangingPunct="1"/>
            <a:br>
              <a:rPr lang="en-US" altLang="en-US" b="1" dirty="0">
                <a:solidFill>
                  <a:srgbClr val="336699"/>
                </a:solidFill>
              </a:rPr>
            </a:br>
            <a:r>
              <a:rPr lang="en-US" altLang="en-US" dirty="0">
                <a:solidFill>
                  <a:srgbClr val="336699"/>
                </a:solidFill>
              </a:rPr>
              <a:t>FORECASTING BEST BUY PROFITS </a:t>
            </a:r>
            <a:endParaRPr lang="en-US" altLang="en-US" sz="3200" dirty="0">
              <a:solidFill>
                <a:srgbClr val="336699"/>
              </a:solidFill>
            </a:endParaRPr>
          </a:p>
        </p:txBody>
      </p:sp>
      <p:sp>
        <p:nvSpPr>
          <p:cNvPr id="48131" name="Rectangle 3">
            <a:extLst>
              <a:ext uri="{FF2B5EF4-FFF2-40B4-BE49-F238E27FC236}">
                <a16:creationId xmlns:a16="http://schemas.microsoft.com/office/drawing/2014/main" id="{53A7A065-016B-4CB1-AC74-391D8872FB9F}"/>
              </a:ext>
            </a:extLst>
          </p:cNvPr>
          <p:cNvSpPr>
            <a:spLocks noGrp="1" noChangeArrowheads="1"/>
          </p:cNvSpPr>
          <p:nvPr>
            <p:ph type="body" idx="1"/>
          </p:nvPr>
        </p:nvSpPr>
        <p:spPr>
          <a:noFill/>
        </p:spPr>
        <p:txBody>
          <a:bodyPr/>
          <a:lstStyle/>
          <a:p>
            <a:pPr eaLnBrk="1" hangingPunct="1">
              <a:lnSpc>
                <a:spcPct val="80000"/>
              </a:lnSpc>
            </a:pPr>
            <a:r>
              <a:rPr lang="en-US" altLang="en-US" sz="3600" dirty="0">
                <a:solidFill>
                  <a:srgbClr val="FF9900"/>
                </a:solidFill>
              </a:rPr>
              <a:t>Motivation</a:t>
            </a:r>
          </a:p>
          <a:p>
            <a:pPr eaLnBrk="1" hangingPunct="1">
              <a:lnSpc>
                <a:spcPct val="80000"/>
              </a:lnSpc>
            </a:pPr>
            <a:endParaRPr lang="en-US" altLang="en-US" sz="3600" dirty="0">
              <a:solidFill>
                <a:srgbClr val="FF9900"/>
              </a:solidFill>
            </a:endParaRPr>
          </a:p>
          <a:p>
            <a:pPr eaLnBrk="1" hangingPunct="1">
              <a:lnSpc>
                <a:spcPct val="80000"/>
              </a:lnSpc>
            </a:pPr>
            <a:r>
              <a:rPr lang="en-US" altLang="en-US" dirty="0"/>
              <a:t>Forecast Best Buy’s gross profits for 2012. Use </a:t>
            </a:r>
          </a:p>
          <a:p>
            <a:pPr eaLnBrk="1" hangingPunct="1">
              <a:lnSpc>
                <a:spcPct val="80000"/>
              </a:lnSpc>
            </a:pPr>
            <a:r>
              <a:rPr lang="en-US" altLang="en-US" dirty="0"/>
              <a:t>their quarterly gross profits from 1995 to 2011.</a:t>
            </a:r>
          </a:p>
        </p:txBody>
      </p:sp>
      <p:pic>
        <p:nvPicPr>
          <p:cNvPr id="48132" name="Picture 4" descr="Chapter27.20.png">
            <a:extLst>
              <a:ext uri="{FF2B5EF4-FFF2-40B4-BE49-F238E27FC236}">
                <a16:creationId xmlns:a16="http://schemas.microsoft.com/office/drawing/2014/main" id="{9B26CE42-E804-4D04-9492-E8F675581E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3901" y="3400425"/>
            <a:ext cx="5186363"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EBE707C-926A-4509-8CD6-C5A31C4DC302}"/>
              </a:ext>
            </a:extLst>
          </p:cNvPr>
          <p:cNvSpPr>
            <a:spLocks noGrp="1" noChangeArrowheads="1"/>
          </p:cNvSpPr>
          <p:nvPr>
            <p:ph type="title"/>
          </p:nvPr>
        </p:nvSpPr>
        <p:spPr>
          <a:xfrm>
            <a:off x="2057400" y="385764"/>
            <a:ext cx="8305800" cy="992187"/>
          </a:xfrm>
          <a:noFill/>
        </p:spPr>
        <p:txBody>
          <a:bodyPr>
            <a:normAutofit fontScale="90000"/>
          </a:bodyPr>
          <a:lstStyle/>
          <a:p>
            <a:pPr eaLnBrk="1" hangingPunct="1"/>
            <a:br>
              <a:rPr lang="en-US" altLang="en-US" b="1" dirty="0">
                <a:solidFill>
                  <a:srgbClr val="336699"/>
                </a:solidFill>
              </a:rPr>
            </a:br>
            <a:r>
              <a:rPr lang="en-US" altLang="en-US" dirty="0">
                <a:solidFill>
                  <a:srgbClr val="336699"/>
                </a:solidFill>
              </a:rPr>
              <a:t>FORECASTING BEST BUY PROFITS </a:t>
            </a:r>
            <a:endParaRPr lang="en-US" altLang="en-US" sz="3200" dirty="0">
              <a:solidFill>
                <a:srgbClr val="336699"/>
              </a:solidFill>
            </a:endParaRPr>
          </a:p>
        </p:txBody>
      </p:sp>
      <p:sp>
        <p:nvSpPr>
          <p:cNvPr id="49155" name="Rectangle 3">
            <a:extLst>
              <a:ext uri="{FF2B5EF4-FFF2-40B4-BE49-F238E27FC236}">
                <a16:creationId xmlns:a16="http://schemas.microsoft.com/office/drawing/2014/main" id="{09F1AEA4-DA43-4DDE-85E6-D53E7545C0C1}"/>
              </a:ext>
            </a:extLst>
          </p:cNvPr>
          <p:cNvSpPr>
            <a:spLocks noGrp="1" noChangeArrowheads="1"/>
          </p:cNvSpPr>
          <p:nvPr>
            <p:ph type="body" idx="1"/>
          </p:nvPr>
        </p:nvSpPr>
        <p:spPr>
          <a:noFill/>
        </p:spPr>
        <p:txBody>
          <a:bodyPr/>
          <a:lstStyle/>
          <a:p>
            <a:pPr eaLnBrk="1" hangingPunct="1">
              <a:lnSpc>
                <a:spcPct val="80000"/>
              </a:lnSpc>
            </a:pPr>
            <a:r>
              <a:rPr lang="en-US" altLang="en-US" sz="3600" dirty="0">
                <a:solidFill>
                  <a:srgbClr val="FF9900"/>
                </a:solidFill>
              </a:rPr>
              <a:t>Method</a:t>
            </a:r>
          </a:p>
          <a:p>
            <a:pPr eaLnBrk="1" hangingPunct="1">
              <a:lnSpc>
                <a:spcPct val="80000"/>
              </a:lnSpc>
            </a:pPr>
            <a:endParaRPr lang="en-US" altLang="en-US" sz="3200" dirty="0"/>
          </a:p>
          <a:p>
            <a:pPr eaLnBrk="1" hangingPunct="1">
              <a:lnSpc>
                <a:spcPct val="80000"/>
              </a:lnSpc>
            </a:pPr>
            <a:r>
              <a:rPr lang="en-US" altLang="en-US" dirty="0"/>
              <a:t>Best Buy’s profits have not only grown nonlinearly (faster and faster), but the growth is seasonal. </a:t>
            </a:r>
            <a:br>
              <a:rPr lang="en-US" altLang="en-US" dirty="0"/>
            </a:br>
            <a:endParaRPr lang="en-US" altLang="en-US" dirty="0"/>
          </a:p>
          <a:p>
            <a:pPr eaLnBrk="1" hangingPunct="1">
              <a:lnSpc>
                <a:spcPct val="80000"/>
              </a:lnSpc>
            </a:pPr>
            <a:r>
              <a:rPr lang="en-US" altLang="en-US" dirty="0"/>
              <a:t>In addition, the variation in profits appears to be increasing with level.</a:t>
            </a:r>
            <a:br>
              <a:rPr lang="en-US" altLang="en-US" dirty="0"/>
            </a:br>
            <a:r>
              <a:rPr lang="en-US" altLang="en-US" dirty="0"/>
              <a:t> </a:t>
            </a:r>
          </a:p>
          <a:p>
            <a:pPr eaLnBrk="1" hangingPunct="1">
              <a:lnSpc>
                <a:spcPct val="80000"/>
              </a:lnSpc>
            </a:pPr>
            <a:r>
              <a:rPr lang="en-US" altLang="en-US" dirty="0"/>
              <a:t>Consequently, transform the data by calculating the percentage change from year to year. Let </a:t>
            </a:r>
            <a:r>
              <a:rPr lang="en-US" altLang="en-US" i="1" dirty="0" err="1"/>
              <a:t>y</a:t>
            </a:r>
            <a:r>
              <a:rPr lang="en-US" altLang="en-US" i="1" baseline="-25000" dirty="0" err="1"/>
              <a:t>i</a:t>
            </a:r>
            <a:r>
              <a:rPr lang="en-US" altLang="en-US" dirty="0"/>
              <a:t> denote these year-over-year percentage changes.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5560CEB-8EBE-4FBC-AAB3-63DFAE2EEA58}"/>
              </a:ext>
            </a:extLst>
          </p:cNvPr>
          <p:cNvSpPr>
            <a:spLocks noGrp="1" noChangeArrowheads="1"/>
          </p:cNvSpPr>
          <p:nvPr>
            <p:ph type="title"/>
          </p:nvPr>
        </p:nvSpPr>
        <p:spPr>
          <a:xfrm>
            <a:off x="2057400" y="385764"/>
            <a:ext cx="8305800" cy="992187"/>
          </a:xfrm>
          <a:noFill/>
        </p:spPr>
        <p:txBody>
          <a:bodyPr>
            <a:normAutofit/>
          </a:bodyPr>
          <a:lstStyle/>
          <a:p>
            <a:pPr eaLnBrk="1" hangingPunct="1"/>
            <a:r>
              <a:rPr lang="en-US" altLang="en-US" dirty="0">
                <a:solidFill>
                  <a:srgbClr val="336699"/>
                </a:solidFill>
              </a:rPr>
              <a:t>FORECASTING BEST BUY PROFITS </a:t>
            </a:r>
            <a:endParaRPr lang="en-US" altLang="en-US" sz="3200" dirty="0">
              <a:solidFill>
                <a:srgbClr val="336699"/>
              </a:solidFill>
            </a:endParaRPr>
          </a:p>
        </p:txBody>
      </p:sp>
      <p:sp>
        <p:nvSpPr>
          <p:cNvPr id="50179" name="Rectangle 3">
            <a:extLst>
              <a:ext uri="{FF2B5EF4-FFF2-40B4-BE49-F238E27FC236}">
                <a16:creationId xmlns:a16="http://schemas.microsoft.com/office/drawing/2014/main" id="{FF0966A9-05EF-4923-BA5D-E74AA9D8A40E}"/>
              </a:ext>
            </a:extLst>
          </p:cNvPr>
          <p:cNvSpPr>
            <a:spLocks noGrp="1" noChangeArrowheads="1"/>
          </p:cNvSpPr>
          <p:nvPr>
            <p:ph type="body" idx="1"/>
          </p:nvPr>
        </p:nvSpPr>
        <p:spPr>
          <a:noFill/>
        </p:spPr>
        <p:txBody>
          <a:bodyPr/>
          <a:lstStyle/>
          <a:p>
            <a:pPr eaLnBrk="1" hangingPunct="1">
              <a:lnSpc>
                <a:spcPct val="80000"/>
              </a:lnSpc>
            </a:pPr>
            <a:r>
              <a:rPr lang="en-US" altLang="en-US" sz="3600">
                <a:solidFill>
                  <a:srgbClr val="FF9900"/>
                </a:solidFill>
              </a:rPr>
              <a:t>Method</a:t>
            </a:r>
          </a:p>
          <a:p>
            <a:pPr eaLnBrk="1" hangingPunct="1">
              <a:lnSpc>
                <a:spcPct val="80000"/>
              </a:lnSpc>
            </a:pPr>
            <a:r>
              <a:rPr lang="en-US" altLang="en-US"/>
              <a:t>Timeplot of year-over-year percentage change.</a:t>
            </a:r>
          </a:p>
        </p:txBody>
      </p:sp>
      <p:pic>
        <p:nvPicPr>
          <p:cNvPr id="50180" name="Picture 4" descr="Chapter27.21.png">
            <a:extLst>
              <a:ext uri="{FF2B5EF4-FFF2-40B4-BE49-F238E27FC236}">
                <a16:creationId xmlns:a16="http://schemas.microsoft.com/office/drawing/2014/main" id="{74676194-C20D-4B92-8A6B-80BD16BBD7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8985" y="2957511"/>
            <a:ext cx="59436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a:extLst>
              <a:ext uri="{FF2B5EF4-FFF2-40B4-BE49-F238E27FC236}">
                <a16:creationId xmlns:a16="http://schemas.microsoft.com/office/drawing/2014/main" id="{704BA082-EC54-4337-ACA6-158D4E7DBA24}"/>
              </a:ext>
            </a:extLst>
          </p:cNvPr>
          <p:cNvSpPr>
            <a:spLocks noGrp="1" noChangeArrowheads="1"/>
          </p:cNvSpPr>
          <p:nvPr>
            <p:ph type="body" idx="1"/>
          </p:nvPr>
        </p:nvSpPr>
        <p:spPr>
          <a:xfrm>
            <a:off x="2082800" y="1600200"/>
            <a:ext cx="8280400" cy="5022850"/>
          </a:xfrm>
          <a:noFill/>
        </p:spPr>
        <p:txBody>
          <a:bodyPr/>
          <a:lstStyle/>
          <a:p>
            <a:pPr eaLnBrk="1" hangingPunct="1"/>
            <a:r>
              <a:rPr lang="en-US" altLang="en-US" sz="3600">
                <a:solidFill>
                  <a:srgbClr val="FF9900"/>
                </a:solidFill>
              </a:rPr>
              <a:t>Method</a:t>
            </a:r>
          </a:p>
          <a:p>
            <a:pPr eaLnBrk="1" hangingPunct="1"/>
            <a:r>
              <a:rPr lang="en-US" altLang="en-US"/>
              <a:t>Scatterplot of the year-over-year percentage </a:t>
            </a:r>
          </a:p>
          <a:p>
            <a:pPr eaLnBrk="1" hangingPunct="1"/>
            <a:r>
              <a:rPr lang="en-US" altLang="en-US"/>
              <a:t>change on its lag.</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r>
              <a:rPr lang="en-US" altLang="en-US"/>
              <a:t>Indicates positive linear association.</a:t>
            </a:r>
            <a:endParaRPr lang="en-US" altLang="en-US" sz="3200"/>
          </a:p>
        </p:txBody>
      </p:sp>
      <p:pic>
        <p:nvPicPr>
          <p:cNvPr id="51204" name="Picture 4" descr="Chapter27.22.png">
            <a:extLst>
              <a:ext uri="{FF2B5EF4-FFF2-40B4-BE49-F238E27FC236}">
                <a16:creationId xmlns:a16="http://schemas.microsoft.com/office/drawing/2014/main" id="{E9664B55-C838-4CD8-AD04-E80F6F1221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16514" y="2798764"/>
            <a:ext cx="4086225"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026B0699-9652-4F90-AEB0-7396A7E0436E}"/>
              </a:ext>
            </a:extLst>
          </p:cNvPr>
          <p:cNvSpPr txBox="1">
            <a:spLocks noChangeArrowheads="1"/>
          </p:cNvSpPr>
          <p:nvPr/>
        </p:nvSpPr>
        <p:spPr>
          <a:xfrm>
            <a:off x="2057400" y="385764"/>
            <a:ext cx="8305800" cy="99218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a:solidFill>
                  <a:srgbClr val="336699"/>
                </a:solidFill>
              </a:rPr>
              <a:t>FORECASTING BEST BUY PROFITS </a:t>
            </a:r>
            <a:endParaRPr lang="en-US" altLang="en-US" sz="3200" dirty="0">
              <a:solidFill>
                <a:srgbClr val="336699"/>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id="{A44D2D7B-2C7F-484F-A6C9-55213AA6D994}"/>
              </a:ext>
            </a:extLst>
          </p:cNvPr>
          <p:cNvSpPr>
            <a:spLocks noGrp="1" noChangeArrowheads="1"/>
          </p:cNvSpPr>
          <p:nvPr>
            <p:ph type="body" idx="1"/>
          </p:nvPr>
        </p:nvSpPr>
        <p:spPr>
          <a:noFill/>
        </p:spPr>
        <p:txBody>
          <a:bodyPr/>
          <a:lstStyle/>
          <a:p>
            <a:pPr eaLnBrk="1" hangingPunct="1">
              <a:lnSpc>
                <a:spcPct val="80000"/>
              </a:lnSpc>
            </a:pPr>
            <a:r>
              <a:rPr lang="en-US" altLang="en-US" sz="3600">
                <a:solidFill>
                  <a:srgbClr val="FF9900"/>
                </a:solidFill>
              </a:rPr>
              <a:t>Mechanics</a:t>
            </a:r>
          </a:p>
          <a:p>
            <a:pPr eaLnBrk="1" hangingPunct="1">
              <a:lnSpc>
                <a:spcPct val="80000"/>
              </a:lnSpc>
            </a:pPr>
            <a:r>
              <a:rPr lang="en-US" altLang="en-US"/>
              <a:t>Estimate the model.</a:t>
            </a:r>
          </a:p>
        </p:txBody>
      </p:sp>
      <p:pic>
        <p:nvPicPr>
          <p:cNvPr id="52228" name="Picture 4" descr="Chapter27.23.png">
            <a:extLst>
              <a:ext uri="{FF2B5EF4-FFF2-40B4-BE49-F238E27FC236}">
                <a16:creationId xmlns:a16="http://schemas.microsoft.com/office/drawing/2014/main" id="{65E0082E-F619-401F-A0E2-EDA8623C5A8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5688" y="3003550"/>
            <a:ext cx="7694612"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a:extLst>
              <a:ext uri="{FF2B5EF4-FFF2-40B4-BE49-F238E27FC236}">
                <a16:creationId xmlns:a16="http://schemas.microsoft.com/office/drawing/2014/main" id="{8B51FC74-DF12-448A-8CA6-C63AD75559EF}"/>
              </a:ext>
            </a:extLst>
          </p:cNvPr>
          <p:cNvSpPr>
            <a:spLocks noGrp="1"/>
          </p:cNvSpPr>
          <p:nvPr>
            <p:ph type="title"/>
          </p:nvPr>
        </p:nvSpPr>
        <p:spPr/>
        <p:txBody>
          <a:bodyPr/>
          <a:lstStyle/>
          <a:p>
            <a:r>
              <a:rPr lang="en-US" altLang="en-US" dirty="0">
                <a:solidFill>
                  <a:srgbClr val="336699"/>
                </a:solidFill>
              </a:rPr>
              <a:t>FORECASTING BEST BUY PROFITS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72C53C99-1F3E-4735-898B-B3912B7E3ECC}"/>
              </a:ext>
            </a:extLst>
          </p:cNvPr>
          <p:cNvSpPr>
            <a:spLocks noGrp="1" noChangeArrowheads="1"/>
          </p:cNvSpPr>
          <p:nvPr>
            <p:ph type="title"/>
          </p:nvPr>
        </p:nvSpPr>
        <p:spPr>
          <a:noFill/>
        </p:spPr>
        <p:txBody>
          <a:bodyPr/>
          <a:lstStyle/>
          <a:p>
            <a:pPr eaLnBrk="1" hangingPunct="1"/>
            <a:r>
              <a:rPr lang="en-US" altLang="en-US" dirty="0">
                <a:solidFill>
                  <a:srgbClr val="336699"/>
                </a:solidFill>
              </a:rPr>
              <a:t>Regression Models</a:t>
            </a:r>
            <a:endParaRPr lang="en-US" altLang="en-US" sz="3200" dirty="0">
              <a:solidFill>
                <a:srgbClr val="336699"/>
              </a:solidFill>
            </a:endParaRPr>
          </a:p>
        </p:txBody>
      </p:sp>
      <p:sp>
        <p:nvSpPr>
          <p:cNvPr id="2052" name="Rectangle 3">
            <a:extLst>
              <a:ext uri="{FF2B5EF4-FFF2-40B4-BE49-F238E27FC236}">
                <a16:creationId xmlns:a16="http://schemas.microsoft.com/office/drawing/2014/main" id="{E161D67A-C998-445C-A0CA-82E0B1226C5B}"/>
              </a:ext>
            </a:extLst>
          </p:cNvPr>
          <p:cNvSpPr>
            <a:spLocks noGrp="1" noChangeArrowheads="1"/>
          </p:cNvSpPr>
          <p:nvPr>
            <p:ph type="body" idx="1"/>
          </p:nvPr>
        </p:nvSpPr>
        <p:spPr>
          <a:noFill/>
        </p:spPr>
        <p:txBody>
          <a:bodyPr/>
          <a:lstStyle/>
          <a:p>
            <a:pPr eaLnBrk="1" hangingPunct="1">
              <a:buClr>
                <a:srgbClr val="669900"/>
              </a:buClr>
              <a:buSzPct val="75000"/>
            </a:pPr>
            <a:r>
              <a:rPr lang="en-US" altLang="en-US" sz="3200">
                <a:solidFill>
                  <a:srgbClr val="FF9900"/>
                </a:solidFill>
              </a:rPr>
              <a:t>Polynomial Trends</a:t>
            </a:r>
            <a:endParaRPr lang="en-US" altLang="en-US"/>
          </a:p>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Polynomial trend:  a regression model for a time series that uses powers of</a:t>
            </a:r>
            <a:r>
              <a:rPr lang="en-US" altLang="en-US" i="1"/>
              <a:t> t </a:t>
            </a:r>
            <a:r>
              <a:rPr lang="en-US" altLang="en-US"/>
              <a:t>as explanatory variables.</a:t>
            </a:r>
          </a:p>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Example:  the third-degree or cubic polynomial.</a:t>
            </a:r>
          </a:p>
        </p:txBody>
      </p:sp>
      <p:graphicFrame>
        <p:nvGraphicFramePr>
          <p:cNvPr id="2050" name="Object 2">
            <a:extLst>
              <a:ext uri="{FF2B5EF4-FFF2-40B4-BE49-F238E27FC236}">
                <a16:creationId xmlns:a16="http://schemas.microsoft.com/office/drawing/2014/main" id="{009C31CC-318B-4C53-AD14-5D15746F50DA}"/>
              </a:ext>
            </a:extLst>
          </p:cNvPr>
          <p:cNvGraphicFramePr>
            <a:graphicFrameLocks noChangeAspect="1"/>
          </p:cNvGraphicFramePr>
          <p:nvPr/>
        </p:nvGraphicFramePr>
        <p:xfrm>
          <a:off x="3586163" y="5254626"/>
          <a:ext cx="4405312" cy="682625"/>
        </p:xfrm>
        <a:graphic>
          <a:graphicData uri="http://schemas.openxmlformats.org/presentationml/2006/ole">
            <mc:AlternateContent xmlns:mc="http://schemas.openxmlformats.org/markup-compatibility/2006">
              <mc:Choice xmlns:v="urn:schemas-microsoft-com:vml" Requires="v">
                <p:oleObj name="Equation" r:id="rId2" imgW="1815840" imgH="241200" progId="Equation.3">
                  <p:embed/>
                </p:oleObj>
              </mc:Choice>
              <mc:Fallback>
                <p:oleObj name="Equation" r:id="rId2" imgW="1815840" imgH="241200" progId="Equation.3">
                  <p:embed/>
                  <p:pic>
                    <p:nvPicPr>
                      <p:cNvPr id="2050" name="Object 2">
                        <a:extLst>
                          <a:ext uri="{FF2B5EF4-FFF2-40B4-BE49-F238E27FC236}">
                            <a16:creationId xmlns:a16="http://schemas.microsoft.com/office/drawing/2014/main" id="{009C31CC-318B-4C53-AD14-5D15746F5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6163" y="5254626"/>
                        <a:ext cx="4405312"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D0FC7F1-6A7B-422E-A014-1FA559D3AF19}"/>
              </a:ext>
            </a:extLst>
          </p:cNvPr>
          <p:cNvSpPr>
            <a:spLocks noGrp="1" noChangeArrowheads="1"/>
          </p:cNvSpPr>
          <p:nvPr>
            <p:ph type="title"/>
          </p:nvPr>
        </p:nvSpPr>
        <p:spPr>
          <a:xfrm>
            <a:off x="2057400" y="385764"/>
            <a:ext cx="8305800" cy="992187"/>
          </a:xfrm>
          <a:noFill/>
        </p:spPr>
        <p:txBody>
          <a:bodyPr>
            <a:normAutofit/>
          </a:bodyPr>
          <a:lstStyle/>
          <a:p>
            <a:pPr eaLnBrk="1" hangingPunct="1"/>
            <a:r>
              <a:rPr lang="en-US" altLang="en-US" dirty="0">
                <a:solidFill>
                  <a:srgbClr val="336699"/>
                </a:solidFill>
              </a:rPr>
              <a:t>FORECASTING BEST BUY PROFITS </a:t>
            </a:r>
            <a:endParaRPr lang="en-US" altLang="en-US" sz="3200" dirty="0">
              <a:solidFill>
                <a:srgbClr val="336699"/>
              </a:solidFill>
            </a:endParaRPr>
          </a:p>
        </p:txBody>
      </p:sp>
      <p:sp>
        <p:nvSpPr>
          <p:cNvPr id="53251" name="Rectangle 3">
            <a:extLst>
              <a:ext uri="{FF2B5EF4-FFF2-40B4-BE49-F238E27FC236}">
                <a16:creationId xmlns:a16="http://schemas.microsoft.com/office/drawing/2014/main" id="{0C803373-9737-40B1-A677-921AF0804CAB}"/>
              </a:ext>
            </a:extLst>
          </p:cNvPr>
          <p:cNvSpPr>
            <a:spLocks noGrp="1" noChangeArrowheads="1"/>
          </p:cNvSpPr>
          <p:nvPr>
            <p:ph type="body" idx="1"/>
          </p:nvPr>
        </p:nvSpPr>
        <p:spPr>
          <a:noFill/>
        </p:spPr>
        <p:txBody>
          <a:bodyPr>
            <a:normAutofit fontScale="92500" lnSpcReduction="10000"/>
          </a:bodyPr>
          <a:lstStyle/>
          <a:p>
            <a:pPr eaLnBrk="1" hangingPunct="1">
              <a:lnSpc>
                <a:spcPct val="80000"/>
              </a:lnSpc>
            </a:pPr>
            <a:r>
              <a:rPr lang="en-US" altLang="en-US" sz="3600">
                <a:solidFill>
                  <a:srgbClr val="FF9900"/>
                </a:solidFill>
              </a:rPr>
              <a:t>Mechanics</a:t>
            </a:r>
          </a:p>
          <a:p>
            <a:pPr eaLnBrk="1" hangingPunct="1">
              <a:lnSpc>
                <a:spcPct val="80000"/>
              </a:lnSpc>
            </a:pPr>
            <a:endParaRPr lang="en-US" altLang="en-US" sz="3200"/>
          </a:p>
          <a:p>
            <a:pPr eaLnBrk="1" hangingPunct="1">
              <a:lnSpc>
                <a:spcPct val="80000"/>
              </a:lnSpc>
            </a:pPr>
            <a:r>
              <a:rPr lang="en-US" altLang="en-US"/>
              <a:t>All conditions for the model are satisfied; proceed </a:t>
            </a:r>
          </a:p>
          <a:p>
            <a:pPr eaLnBrk="1" hangingPunct="1">
              <a:lnSpc>
                <a:spcPct val="80000"/>
              </a:lnSpc>
            </a:pPr>
            <a:r>
              <a:rPr lang="en-US" altLang="en-US"/>
              <a:t>with inference.</a:t>
            </a:r>
          </a:p>
          <a:p>
            <a:pPr eaLnBrk="1" hangingPunct="1">
              <a:lnSpc>
                <a:spcPct val="80000"/>
              </a:lnSpc>
            </a:pPr>
            <a:endParaRPr lang="en-US" altLang="en-US"/>
          </a:p>
          <a:p>
            <a:pPr eaLnBrk="1" hangingPunct="1">
              <a:lnSpc>
                <a:spcPct val="80000"/>
              </a:lnSpc>
            </a:pPr>
            <a:r>
              <a:rPr lang="en-US" altLang="en-US"/>
              <a:t>The fitted equation has </a:t>
            </a:r>
            <a:r>
              <a:rPr lang="en-US" altLang="en-US" i="1"/>
              <a:t>R</a:t>
            </a:r>
            <a:r>
              <a:rPr lang="en-US" altLang="en-US" i="1" baseline="30000"/>
              <a:t>2</a:t>
            </a:r>
            <a:r>
              <a:rPr lang="en-US" altLang="en-US"/>
              <a:t> = 74.5% with </a:t>
            </a:r>
            <a:r>
              <a:rPr lang="en-US" altLang="en-US" i="1"/>
              <a:t>s</a:t>
            </a:r>
            <a:r>
              <a:rPr lang="en-US" altLang="en-US" i="1" baseline="-25000"/>
              <a:t>e</a:t>
            </a:r>
            <a:r>
              <a:rPr lang="en-US" altLang="en-US"/>
              <a:t> = 6.99.</a:t>
            </a:r>
          </a:p>
          <a:p>
            <a:pPr eaLnBrk="1" hangingPunct="1">
              <a:lnSpc>
                <a:spcPct val="80000"/>
              </a:lnSpc>
            </a:pPr>
            <a:endParaRPr lang="en-US" altLang="en-US"/>
          </a:p>
          <a:p>
            <a:pPr eaLnBrk="1" hangingPunct="1">
              <a:lnSpc>
                <a:spcPct val="80000"/>
              </a:lnSpc>
            </a:pPr>
            <a:r>
              <a:rPr lang="en-US" altLang="en-US"/>
              <a:t>The </a:t>
            </a:r>
            <a:r>
              <a:rPr lang="en-US" altLang="en-US" i="1"/>
              <a:t>F</a:t>
            </a:r>
            <a:r>
              <a:rPr lang="en-US" altLang="en-US"/>
              <a:t>-statistic shows that the model is statistically </a:t>
            </a:r>
          </a:p>
          <a:p>
            <a:pPr eaLnBrk="1" hangingPunct="1">
              <a:lnSpc>
                <a:spcPct val="80000"/>
              </a:lnSpc>
            </a:pPr>
            <a:r>
              <a:rPr lang="en-US" altLang="en-US"/>
              <a:t>significant. Individual </a:t>
            </a:r>
            <a:r>
              <a:rPr lang="en-US" altLang="en-US" i="1"/>
              <a:t>t</a:t>
            </a:r>
            <a:r>
              <a:rPr lang="en-US" altLang="en-US"/>
              <a:t>-statistics show that each </a:t>
            </a:r>
          </a:p>
          <a:p>
            <a:pPr eaLnBrk="1" hangingPunct="1">
              <a:lnSpc>
                <a:spcPct val="80000"/>
              </a:lnSpc>
            </a:pPr>
            <a:r>
              <a:rPr lang="en-US" altLang="en-US"/>
              <a:t>slope is statistically significant.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C4A159CE-A06F-4B61-BC07-D7CA887938DE}"/>
              </a:ext>
            </a:extLst>
          </p:cNvPr>
          <p:cNvSpPr>
            <a:spLocks noGrp="1" noChangeArrowheads="1"/>
          </p:cNvSpPr>
          <p:nvPr>
            <p:ph type="title"/>
          </p:nvPr>
        </p:nvSpPr>
        <p:spPr>
          <a:xfrm>
            <a:off x="2057400" y="385764"/>
            <a:ext cx="8305800" cy="992187"/>
          </a:xfrm>
          <a:noFill/>
        </p:spPr>
        <p:txBody>
          <a:bodyPr>
            <a:normAutofit fontScale="90000"/>
          </a:bodyPr>
          <a:lstStyle/>
          <a:p>
            <a:pPr eaLnBrk="1" hangingPunct="1"/>
            <a:br>
              <a:rPr lang="en-US" altLang="en-US" b="1" dirty="0">
                <a:solidFill>
                  <a:srgbClr val="336699"/>
                </a:solidFill>
              </a:rPr>
            </a:br>
            <a:r>
              <a:rPr lang="en-US" altLang="en-US" dirty="0">
                <a:solidFill>
                  <a:srgbClr val="336699"/>
                </a:solidFill>
              </a:rPr>
              <a:t>FORECASTING BEST BUY PROFITS </a:t>
            </a:r>
            <a:endParaRPr lang="en-US" altLang="en-US" sz="3200" dirty="0">
              <a:solidFill>
                <a:srgbClr val="336699"/>
              </a:solidFill>
            </a:endParaRPr>
          </a:p>
        </p:txBody>
      </p:sp>
      <p:sp>
        <p:nvSpPr>
          <p:cNvPr id="8197" name="Rectangle 3">
            <a:extLst>
              <a:ext uri="{FF2B5EF4-FFF2-40B4-BE49-F238E27FC236}">
                <a16:creationId xmlns:a16="http://schemas.microsoft.com/office/drawing/2014/main" id="{C2CD9A80-93E4-4F66-A0FC-1E9C6E04E237}"/>
              </a:ext>
            </a:extLst>
          </p:cNvPr>
          <p:cNvSpPr>
            <a:spLocks noGrp="1" noChangeArrowheads="1"/>
          </p:cNvSpPr>
          <p:nvPr>
            <p:ph type="body" idx="1"/>
          </p:nvPr>
        </p:nvSpPr>
        <p:spPr>
          <a:noFill/>
        </p:spPr>
        <p:txBody>
          <a:bodyPr>
            <a:normAutofit fontScale="92500" lnSpcReduction="10000"/>
          </a:bodyPr>
          <a:lstStyle/>
          <a:p>
            <a:pPr eaLnBrk="1" hangingPunct="1">
              <a:lnSpc>
                <a:spcPct val="80000"/>
              </a:lnSpc>
            </a:pPr>
            <a:r>
              <a:rPr lang="en-US" altLang="en-US" sz="3600" dirty="0">
                <a:solidFill>
                  <a:srgbClr val="FF9900"/>
                </a:solidFill>
              </a:rPr>
              <a:t>Mechanics</a:t>
            </a:r>
          </a:p>
          <a:p>
            <a:pPr eaLnBrk="1" hangingPunct="1">
              <a:lnSpc>
                <a:spcPct val="80000"/>
              </a:lnSpc>
            </a:pPr>
            <a:endParaRPr lang="en-US" altLang="en-US" sz="3200" dirty="0"/>
          </a:p>
          <a:p>
            <a:pPr eaLnBrk="1" hangingPunct="1">
              <a:lnSpc>
                <a:spcPct val="80000"/>
              </a:lnSpc>
            </a:pPr>
            <a:r>
              <a:rPr lang="en-US" altLang="en-US" dirty="0"/>
              <a:t>Forecast for the first quarter of 2012:</a:t>
            </a:r>
          </a:p>
          <a:p>
            <a:pPr eaLnBrk="1" hangingPunct="1">
              <a:lnSpc>
                <a:spcPct val="80000"/>
              </a:lnSpc>
            </a:pPr>
            <a:endParaRPr lang="en-US" altLang="en-US" sz="3200" dirty="0"/>
          </a:p>
          <a:p>
            <a:pPr eaLnBrk="1" hangingPunct="1">
              <a:lnSpc>
                <a:spcPct val="80000"/>
              </a:lnSpc>
            </a:pPr>
            <a:endParaRPr lang="en-US" altLang="en-US" sz="3200" dirty="0"/>
          </a:p>
          <a:p>
            <a:pPr eaLnBrk="1" hangingPunct="1">
              <a:lnSpc>
                <a:spcPct val="80000"/>
              </a:lnSpc>
            </a:pPr>
            <a:endParaRPr lang="en-US" altLang="en-US" sz="3200" dirty="0"/>
          </a:p>
          <a:p>
            <a:pPr eaLnBrk="1" hangingPunct="1">
              <a:lnSpc>
                <a:spcPct val="80000"/>
              </a:lnSpc>
            </a:pPr>
            <a:endParaRPr lang="en-US" altLang="en-US" dirty="0"/>
          </a:p>
          <a:p>
            <a:pPr eaLnBrk="1" hangingPunct="1">
              <a:lnSpc>
                <a:spcPct val="80000"/>
              </a:lnSpc>
            </a:pPr>
            <a:r>
              <a:rPr lang="en-US" altLang="en-US" dirty="0"/>
              <a:t>However, with </a:t>
            </a:r>
            <a:r>
              <a:rPr lang="en-US" altLang="en-US" i="1" dirty="0"/>
              <a:t>s</a:t>
            </a:r>
            <a:r>
              <a:rPr lang="en-US" altLang="en-US" i="1" baseline="-25000" dirty="0"/>
              <a:t>e</a:t>
            </a:r>
            <a:r>
              <a:rPr lang="en-US" altLang="en-US" dirty="0"/>
              <a:t> = 6.99, the range of the 95% </a:t>
            </a:r>
          </a:p>
          <a:p>
            <a:pPr eaLnBrk="1" hangingPunct="1">
              <a:lnSpc>
                <a:spcPct val="80000"/>
              </a:lnSpc>
            </a:pPr>
            <a:r>
              <a:rPr lang="en-US" altLang="en-US" dirty="0"/>
              <a:t>prediction interval includes zero. It is </a:t>
            </a:r>
          </a:p>
          <a:p>
            <a:pPr eaLnBrk="1" hangingPunct="1">
              <a:lnSpc>
                <a:spcPct val="80000"/>
              </a:lnSpc>
            </a:pPr>
            <a:r>
              <a:rPr lang="en-US" altLang="en-US" dirty="0"/>
              <a:t>[-17.5% to 12.1%].</a:t>
            </a:r>
          </a:p>
        </p:txBody>
      </p:sp>
      <p:graphicFrame>
        <p:nvGraphicFramePr>
          <p:cNvPr id="8194" name="Object 2">
            <a:extLst>
              <a:ext uri="{FF2B5EF4-FFF2-40B4-BE49-F238E27FC236}">
                <a16:creationId xmlns:a16="http://schemas.microsoft.com/office/drawing/2014/main" id="{27F52789-B92F-4F0C-B0CB-7805BB334ECF}"/>
              </a:ext>
            </a:extLst>
          </p:cNvPr>
          <p:cNvGraphicFramePr>
            <a:graphicFrameLocks noChangeAspect="1"/>
          </p:cNvGraphicFramePr>
          <p:nvPr/>
        </p:nvGraphicFramePr>
        <p:xfrm>
          <a:off x="1820864" y="3249614"/>
          <a:ext cx="8550275" cy="407987"/>
        </p:xfrm>
        <a:graphic>
          <a:graphicData uri="http://schemas.openxmlformats.org/presentationml/2006/ole">
            <mc:AlternateContent xmlns:mc="http://schemas.openxmlformats.org/markup-compatibility/2006">
              <mc:Choice xmlns:v="urn:schemas-microsoft-com:vml" Requires="v">
                <p:oleObj name="Equation" r:id="rId2" imgW="4317840" imgH="203040" progId="Equation.3">
                  <p:embed/>
                </p:oleObj>
              </mc:Choice>
              <mc:Fallback>
                <p:oleObj name="Equation" r:id="rId2" imgW="4317840" imgH="203040" progId="Equation.3">
                  <p:embed/>
                  <p:pic>
                    <p:nvPicPr>
                      <p:cNvPr id="8194" name="Object 2">
                        <a:extLst>
                          <a:ext uri="{FF2B5EF4-FFF2-40B4-BE49-F238E27FC236}">
                            <a16:creationId xmlns:a16="http://schemas.microsoft.com/office/drawing/2014/main" id="{27F52789-B92F-4F0C-B0CB-7805BB334E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864" y="3249614"/>
                        <a:ext cx="8550275"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5">
            <a:extLst>
              <a:ext uri="{FF2B5EF4-FFF2-40B4-BE49-F238E27FC236}">
                <a16:creationId xmlns:a16="http://schemas.microsoft.com/office/drawing/2014/main" id="{35052FAF-CD0E-45CF-8061-92131EBD7D4A}"/>
              </a:ext>
            </a:extLst>
          </p:cNvPr>
          <p:cNvGraphicFramePr>
            <a:graphicFrameLocks noChangeAspect="1"/>
          </p:cNvGraphicFramePr>
          <p:nvPr/>
        </p:nvGraphicFramePr>
        <p:xfrm>
          <a:off x="4994276" y="3713164"/>
          <a:ext cx="1420813" cy="396875"/>
        </p:xfrm>
        <a:graphic>
          <a:graphicData uri="http://schemas.openxmlformats.org/presentationml/2006/ole">
            <mc:AlternateContent xmlns:mc="http://schemas.openxmlformats.org/markup-compatibility/2006">
              <mc:Choice xmlns:v="urn:schemas-microsoft-com:vml" Requires="v">
                <p:oleObj name="Equation" r:id="rId4" imgW="647640" imgH="177480" progId="Equation.3">
                  <p:embed/>
                </p:oleObj>
              </mc:Choice>
              <mc:Fallback>
                <p:oleObj name="Equation" r:id="rId4" imgW="647640" imgH="177480" progId="Equation.3">
                  <p:embed/>
                  <p:pic>
                    <p:nvPicPr>
                      <p:cNvPr id="8195" name="Object 5">
                        <a:extLst>
                          <a:ext uri="{FF2B5EF4-FFF2-40B4-BE49-F238E27FC236}">
                            <a16:creationId xmlns:a16="http://schemas.microsoft.com/office/drawing/2014/main" id="{35052FAF-CD0E-45CF-8061-92131EBD7D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4276" y="3713164"/>
                        <a:ext cx="14208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F99C580-CB26-4F37-934A-CD24C67517DC}"/>
              </a:ext>
            </a:extLst>
          </p:cNvPr>
          <p:cNvSpPr>
            <a:spLocks noGrp="1" noChangeArrowheads="1"/>
          </p:cNvSpPr>
          <p:nvPr>
            <p:ph type="title"/>
          </p:nvPr>
        </p:nvSpPr>
        <p:spPr>
          <a:xfrm>
            <a:off x="2057400" y="385764"/>
            <a:ext cx="8305800" cy="992187"/>
          </a:xfrm>
          <a:noFill/>
        </p:spPr>
        <p:txBody>
          <a:bodyPr>
            <a:normAutofit/>
          </a:bodyPr>
          <a:lstStyle/>
          <a:p>
            <a:pPr eaLnBrk="1" hangingPunct="1"/>
            <a:r>
              <a:rPr lang="en-US" altLang="en-US" dirty="0">
                <a:solidFill>
                  <a:srgbClr val="336699"/>
                </a:solidFill>
              </a:rPr>
              <a:t>FORECASTING BEST BUY PROFITS </a:t>
            </a:r>
            <a:endParaRPr lang="en-US" altLang="en-US" sz="3200" dirty="0">
              <a:solidFill>
                <a:srgbClr val="336699"/>
              </a:solidFill>
            </a:endParaRPr>
          </a:p>
        </p:txBody>
      </p:sp>
      <p:sp>
        <p:nvSpPr>
          <p:cNvPr id="52227" name="Rectangle 3">
            <a:extLst>
              <a:ext uri="{FF2B5EF4-FFF2-40B4-BE49-F238E27FC236}">
                <a16:creationId xmlns:a16="http://schemas.microsoft.com/office/drawing/2014/main" id="{BACD3E2E-1D6E-49BE-9076-698F709B768C}"/>
              </a:ext>
            </a:extLst>
          </p:cNvPr>
          <p:cNvSpPr>
            <a:spLocks noGrp="1" noChangeArrowheads="1"/>
          </p:cNvSpPr>
          <p:nvPr>
            <p:ph type="body" idx="1"/>
          </p:nvPr>
        </p:nvSpPr>
        <p:spPr/>
        <p:txBody>
          <a:bodyPr>
            <a:normAutofit/>
          </a:bodyPr>
          <a:lstStyle/>
          <a:p>
            <a:pPr eaLnBrk="1" hangingPunct="1">
              <a:lnSpc>
                <a:spcPct val="80000"/>
              </a:lnSpc>
            </a:pPr>
            <a:r>
              <a:rPr lang="en-US" altLang="en-US" sz="3600" dirty="0">
                <a:solidFill>
                  <a:srgbClr val="FF9900"/>
                </a:solidFill>
              </a:rPr>
              <a:t>Message</a:t>
            </a:r>
          </a:p>
          <a:p>
            <a:pPr eaLnBrk="1" hangingPunct="1">
              <a:lnSpc>
                <a:spcPct val="80000"/>
              </a:lnSpc>
            </a:pPr>
            <a:endParaRPr lang="en-US" altLang="en-US" sz="3200" dirty="0"/>
          </a:p>
          <a:p>
            <a:pPr eaLnBrk="1" hangingPunct="1">
              <a:lnSpc>
                <a:spcPct val="80000"/>
              </a:lnSpc>
            </a:pPr>
            <a:r>
              <a:rPr lang="en-US" altLang="en-US" dirty="0"/>
              <a:t>The time series regression that describes year-over-year percentage changes in gross profits at Best Buy is significant and explains 75% of the historical variation. </a:t>
            </a:r>
          </a:p>
          <a:p>
            <a:pPr eaLnBrk="1" hangingPunct="1">
              <a:lnSpc>
                <a:spcPct val="80000"/>
              </a:lnSpc>
            </a:pPr>
            <a:r>
              <a:rPr lang="en-US" altLang="en-US" dirty="0"/>
              <a:t>It predicts profits in the first quarter of 2012 to fall about 2.4% below profits in the first quarter of 2011; however, the model can’t rule out an increase (up to 12%) or substantial contraction (dropping about 17%).</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DAA7D9B-DFAF-49B8-B22D-6F6047C03621}"/>
              </a:ext>
            </a:extLst>
          </p:cNvPr>
          <p:cNvSpPr>
            <a:spLocks noGrp="1" noChangeArrowheads="1"/>
          </p:cNvSpPr>
          <p:nvPr>
            <p:ph type="title"/>
          </p:nvPr>
        </p:nvSpPr>
        <p:spPr>
          <a:noFill/>
        </p:spPr>
        <p:txBody>
          <a:bodyPr/>
          <a:lstStyle/>
          <a:p>
            <a:pPr eaLnBrk="1" hangingPunct="1"/>
            <a:r>
              <a:rPr lang="en-US" altLang="en-US">
                <a:solidFill>
                  <a:srgbClr val="336699"/>
                </a:solidFill>
              </a:rPr>
              <a:t>Best Practices</a:t>
            </a:r>
          </a:p>
        </p:txBody>
      </p:sp>
      <p:sp>
        <p:nvSpPr>
          <p:cNvPr id="55299" name="Rectangle 3">
            <a:extLst>
              <a:ext uri="{FF2B5EF4-FFF2-40B4-BE49-F238E27FC236}">
                <a16:creationId xmlns:a16="http://schemas.microsoft.com/office/drawing/2014/main" id="{BA2B9A78-E1E2-40B8-AB14-C16C1EE0C297}"/>
              </a:ext>
            </a:extLst>
          </p:cNvPr>
          <p:cNvSpPr>
            <a:spLocks noGrp="1" noChangeArrowheads="1"/>
          </p:cNvSpPr>
          <p:nvPr>
            <p:ph type="body" idx="1"/>
          </p:nvPr>
        </p:nvSpPr>
        <p:spPr>
          <a:noFill/>
        </p:spPr>
        <p:txBody>
          <a:bodyPr/>
          <a:lstStyle/>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Provide a prediction interval for your forecast.</a:t>
            </a:r>
          </a:p>
          <a:p>
            <a:pPr eaLnBrk="1" hangingPunct="1">
              <a:buClr>
                <a:srgbClr val="669900"/>
              </a:buClr>
              <a:buSzPct val="75000"/>
            </a:pPr>
            <a:endParaRPr lang="en-US" altLang="en-US"/>
          </a:p>
          <a:p>
            <a:pPr eaLnBrk="1" hangingPunct="1">
              <a:buClr>
                <a:srgbClr val="669900"/>
              </a:buClr>
              <a:buSzPct val="75000"/>
              <a:buFont typeface="Wingdings" panose="05000000000000000000" pitchFamily="2" charset="2"/>
              <a:buChar char="§"/>
            </a:pPr>
            <a:r>
              <a:rPr lang="en-US" altLang="en-US"/>
              <a:t>Find a leading indicator.  </a:t>
            </a:r>
          </a:p>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Use lags in plots so that you can see the autocorrelation.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6EFF4FA-6148-4694-8266-CC643654F32F}"/>
              </a:ext>
            </a:extLst>
          </p:cNvPr>
          <p:cNvSpPr>
            <a:spLocks noGrp="1" noChangeArrowheads="1"/>
          </p:cNvSpPr>
          <p:nvPr>
            <p:ph type="title"/>
          </p:nvPr>
        </p:nvSpPr>
        <p:spPr>
          <a:noFill/>
        </p:spPr>
        <p:txBody>
          <a:bodyPr/>
          <a:lstStyle/>
          <a:p>
            <a:pPr eaLnBrk="1" hangingPunct="1"/>
            <a:r>
              <a:rPr lang="en-US" altLang="en-US">
                <a:solidFill>
                  <a:srgbClr val="336699"/>
                </a:solidFill>
              </a:rPr>
              <a:t>Best Practices (</a:t>
            </a:r>
            <a:r>
              <a:rPr lang="en-US" altLang="en-US" i="1">
                <a:solidFill>
                  <a:srgbClr val="336699"/>
                </a:solidFill>
              </a:rPr>
              <a:t>Continued</a:t>
            </a:r>
            <a:r>
              <a:rPr lang="en-US" altLang="en-US">
                <a:solidFill>
                  <a:srgbClr val="336699"/>
                </a:solidFill>
              </a:rPr>
              <a:t>)</a:t>
            </a:r>
          </a:p>
        </p:txBody>
      </p:sp>
      <p:sp>
        <p:nvSpPr>
          <p:cNvPr id="56323" name="Rectangle 3">
            <a:extLst>
              <a:ext uri="{FF2B5EF4-FFF2-40B4-BE49-F238E27FC236}">
                <a16:creationId xmlns:a16="http://schemas.microsoft.com/office/drawing/2014/main" id="{B57C1290-7A1C-46FC-9D14-F21074BCAFB1}"/>
              </a:ext>
            </a:extLst>
          </p:cNvPr>
          <p:cNvSpPr>
            <a:spLocks noGrp="1" noChangeArrowheads="1"/>
          </p:cNvSpPr>
          <p:nvPr>
            <p:ph type="body" idx="1"/>
          </p:nvPr>
        </p:nvSpPr>
        <p:spPr>
          <a:noFill/>
        </p:spPr>
        <p:txBody>
          <a:bodyPr/>
          <a:lstStyle/>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Provide a reasonable planning horizon.</a:t>
            </a:r>
          </a:p>
          <a:p>
            <a:pPr eaLnBrk="1" hangingPunct="1">
              <a:buClr>
                <a:srgbClr val="669900"/>
              </a:buClr>
              <a:buSzPct val="75000"/>
            </a:pPr>
            <a:endParaRPr lang="en-US" altLang="en-US"/>
          </a:p>
          <a:p>
            <a:pPr eaLnBrk="1" hangingPunct="1">
              <a:buClr>
                <a:srgbClr val="669900"/>
              </a:buClr>
              <a:buSzPct val="75000"/>
              <a:buFont typeface="Wingdings" panose="05000000000000000000" pitchFamily="2" charset="2"/>
              <a:buChar char="§"/>
            </a:pPr>
            <a:r>
              <a:rPr lang="en-US" altLang="en-US"/>
              <a:t>Enjoy finding dependence in the residuals of a model.  </a:t>
            </a:r>
          </a:p>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Check plots of residuals.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7D29AA2-0117-46D6-9F8E-4BA703072418}"/>
              </a:ext>
            </a:extLst>
          </p:cNvPr>
          <p:cNvSpPr>
            <a:spLocks noGrp="1" noChangeArrowheads="1"/>
          </p:cNvSpPr>
          <p:nvPr>
            <p:ph type="title"/>
          </p:nvPr>
        </p:nvSpPr>
        <p:spPr>
          <a:noFill/>
        </p:spPr>
        <p:txBody>
          <a:bodyPr/>
          <a:lstStyle/>
          <a:p>
            <a:pPr eaLnBrk="1" hangingPunct="1"/>
            <a:r>
              <a:rPr lang="en-US" altLang="en-US">
                <a:solidFill>
                  <a:srgbClr val="336699"/>
                </a:solidFill>
              </a:rPr>
              <a:t>Pitfalls</a:t>
            </a:r>
          </a:p>
        </p:txBody>
      </p:sp>
      <p:sp>
        <p:nvSpPr>
          <p:cNvPr id="57347" name="Rectangle 3">
            <a:extLst>
              <a:ext uri="{FF2B5EF4-FFF2-40B4-BE49-F238E27FC236}">
                <a16:creationId xmlns:a16="http://schemas.microsoft.com/office/drawing/2014/main" id="{F866373C-FB97-4889-9CA7-36DF228C770B}"/>
              </a:ext>
            </a:extLst>
          </p:cNvPr>
          <p:cNvSpPr>
            <a:spLocks noGrp="1" noChangeArrowheads="1"/>
          </p:cNvSpPr>
          <p:nvPr>
            <p:ph type="body" idx="1"/>
          </p:nvPr>
        </p:nvSpPr>
        <p:spPr>
          <a:noFill/>
        </p:spPr>
        <p:txBody>
          <a:bodyPr/>
          <a:lstStyle/>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Don’t summarize a time series with a histogram unless you’re confident that the data don’t have a pattern.  </a:t>
            </a:r>
          </a:p>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Avoid polynomials with high powers.</a:t>
            </a:r>
          </a:p>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Do not let the high </a:t>
            </a:r>
            <a:r>
              <a:rPr lang="en-US" altLang="en-US" i="1"/>
              <a:t>R</a:t>
            </a:r>
            <a:r>
              <a:rPr lang="en-US" altLang="en-US" i="1" baseline="30000"/>
              <a:t>2</a:t>
            </a:r>
            <a:r>
              <a:rPr lang="en-US" altLang="en-US" i="1"/>
              <a:t> </a:t>
            </a:r>
            <a:r>
              <a:rPr lang="en-US" altLang="en-US"/>
              <a:t>of a time series regression convince you that predictions from the regression will be accurate.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017CEDE-ED09-443E-8458-0E6639ED2DB3}"/>
              </a:ext>
            </a:extLst>
          </p:cNvPr>
          <p:cNvSpPr>
            <a:spLocks noGrp="1" noChangeArrowheads="1"/>
          </p:cNvSpPr>
          <p:nvPr>
            <p:ph type="title"/>
          </p:nvPr>
        </p:nvSpPr>
        <p:spPr>
          <a:noFill/>
        </p:spPr>
        <p:txBody>
          <a:bodyPr/>
          <a:lstStyle/>
          <a:p>
            <a:pPr eaLnBrk="1" hangingPunct="1"/>
            <a:r>
              <a:rPr lang="en-US" altLang="en-US">
                <a:solidFill>
                  <a:srgbClr val="336699"/>
                </a:solidFill>
              </a:rPr>
              <a:t>Pitfalls (</a:t>
            </a:r>
            <a:r>
              <a:rPr lang="en-US" altLang="en-US" i="1">
                <a:solidFill>
                  <a:srgbClr val="336699"/>
                </a:solidFill>
              </a:rPr>
              <a:t>Continued</a:t>
            </a:r>
            <a:r>
              <a:rPr lang="en-US" altLang="en-US">
                <a:solidFill>
                  <a:srgbClr val="336699"/>
                </a:solidFill>
              </a:rPr>
              <a:t>)</a:t>
            </a:r>
          </a:p>
        </p:txBody>
      </p:sp>
      <p:sp>
        <p:nvSpPr>
          <p:cNvPr id="58371" name="Rectangle 3">
            <a:extLst>
              <a:ext uri="{FF2B5EF4-FFF2-40B4-BE49-F238E27FC236}">
                <a16:creationId xmlns:a16="http://schemas.microsoft.com/office/drawing/2014/main" id="{35742BBC-4BFD-481A-82A1-29D9918831BF}"/>
              </a:ext>
            </a:extLst>
          </p:cNvPr>
          <p:cNvSpPr>
            <a:spLocks noGrp="1" noChangeArrowheads="1"/>
          </p:cNvSpPr>
          <p:nvPr>
            <p:ph type="body" idx="1"/>
          </p:nvPr>
        </p:nvSpPr>
        <p:spPr>
          <a:noFill/>
        </p:spPr>
        <p:txBody>
          <a:bodyPr/>
          <a:lstStyle/>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Do not include explanatory variables that also have to be forecast.  </a:t>
            </a:r>
          </a:p>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Don’t assume that more data is better.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0A8FC04-770E-47EF-B7BA-E39AEFE34BDE}"/>
              </a:ext>
            </a:extLst>
          </p:cNvPr>
          <p:cNvSpPr>
            <a:spLocks noGrp="1" noChangeArrowheads="1"/>
          </p:cNvSpPr>
          <p:nvPr>
            <p:ph type="title"/>
          </p:nvPr>
        </p:nvSpPr>
        <p:spPr>
          <a:noFill/>
        </p:spPr>
        <p:txBody>
          <a:bodyPr/>
          <a:lstStyle/>
          <a:p>
            <a:pPr eaLnBrk="1" hangingPunct="1"/>
            <a:r>
              <a:rPr lang="en-US" altLang="en-US" dirty="0">
                <a:solidFill>
                  <a:srgbClr val="336699"/>
                </a:solidFill>
              </a:rPr>
              <a:t>Regression Models</a:t>
            </a:r>
            <a:endParaRPr lang="en-US" altLang="en-US" sz="3200" dirty="0">
              <a:solidFill>
                <a:srgbClr val="336699"/>
              </a:solidFill>
            </a:endParaRPr>
          </a:p>
        </p:txBody>
      </p:sp>
      <p:sp>
        <p:nvSpPr>
          <p:cNvPr id="24579" name="Rectangle 3">
            <a:extLst>
              <a:ext uri="{FF2B5EF4-FFF2-40B4-BE49-F238E27FC236}">
                <a16:creationId xmlns:a16="http://schemas.microsoft.com/office/drawing/2014/main" id="{10019C12-1E68-44C1-B045-EAF8349C8B7B}"/>
              </a:ext>
            </a:extLst>
          </p:cNvPr>
          <p:cNvSpPr>
            <a:spLocks noGrp="1" noChangeArrowheads="1"/>
          </p:cNvSpPr>
          <p:nvPr>
            <p:ph type="body" idx="1"/>
          </p:nvPr>
        </p:nvSpPr>
        <p:spPr>
          <a:noFill/>
        </p:spPr>
        <p:txBody>
          <a:bodyPr/>
          <a:lstStyle/>
          <a:p>
            <a:pPr eaLnBrk="1" hangingPunct="1">
              <a:buClr>
                <a:srgbClr val="669900"/>
              </a:buClr>
              <a:buSzPct val="75000"/>
            </a:pPr>
            <a:r>
              <a:rPr lang="en-US" altLang="en-US" sz="3200">
                <a:solidFill>
                  <a:srgbClr val="FF9900"/>
                </a:solidFill>
              </a:rPr>
              <a:t>Polynomial Trends</a:t>
            </a:r>
            <a:endParaRPr lang="en-US" altLang="en-US"/>
          </a:p>
          <a:p>
            <a:pPr eaLnBrk="1" hangingPunct="1">
              <a:buClr>
                <a:srgbClr val="669900"/>
              </a:buClr>
              <a:buSzPct val="75000"/>
              <a:buFont typeface="Wingdings" panose="05000000000000000000" pitchFamily="2" charset="2"/>
              <a:buChar char="§"/>
            </a:pPr>
            <a:endParaRPr lang="en-US" altLang="en-US"/>
          </a:p>
          <a:p>
            <a:pPr eaLnBrk="1" hangingPunct="1">
              <a:buClr>
                <a:srgbClr val="669900"/>
              </a:buClr>
              <a:buSzPct val="75000"/>
              <a:buFont typeface="Wingdings" panose="05000000000000000000" pitchFamily="2" charset="2"/>
              <a:buChar char="§"/>
            </a:pPr>
            <a:r>
              <a:rPr lang="en-US" altLang="en-US"/>
              <a:t>Avoid forecasting with polynomials that have high powers of the time index.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BD44C63-BD5F-4483-A80F-4FCE608D3AFC}"/>
              </a:ext>
            </a:extLst>
          </p:cNvPr>
          <p:cNvSpPr>
            <a:spLocks noGrp="1" noChangeArrowheads="1"/>
          </p:cNvSpPr>
          <p:nvPr>
            <p:ph type="title"/>
          </p:nvPr>
        </p:nvSpPr>
        <p:spPr>
          <a:xfrm>
            <a:off x="285226" y="323172"/>
            <a:ext cx="10983985" cy="715730"/>
          </a:xfrm>
          <a:noFill/>
        </p:spPr>
        <p:txBody>
          <a:bodyPr>
            <a:normAutofit/>
          </a:bodyPr>
          <a:lstStyle/>
          <a:p>
            <a:pPr algn="ctr" eaLnBrk="1" hangingPunct="1"/>
            <a:r>
              <a:rPr lang="en-US" altLang="en-US" sz="3200" b="1" dirty="0">
                <a:solidFill>
                  <a:srgbClr val="336699"/>
                </a:solidFill>
              </a:rPr>
              <a:t>PREDICTING SALES OF NEW CARS USING REGRESSION METHODS</a:t>
            </a:r>
          </a:p>
        </p:txBody>
      </p:sp>
      <p:sp>
        <p:nvSpPr>
          <p:cNvPr id="25603" name="Rectangle 3">
            <a:extLst>
              <a:ext uri="{FF2B5EF4-FFF2-40B4-BE49-F238E27FC236}">
                <a16:creationId xmlns:a16="http://schemas.microsoft.com/office/drawing/2014/main" id="{5900F58E-6F49-42E7-A13A-7D960752D389}"/>
              </a:ext>
            </a:extLst>
          </p:cNvPr>
          <p:cNvSpPr>
            <a:spLocks noGrp="1" noChangeArrowheads="1"/>
          </p:cNvSpPr>
          <p:nvPr>
            <p:ph type="body" idx="1"/>
          </p:nvPr>
        </p:nvSpPr>
        <p:spPr/>
        <p:txBody>
          <a:bodyPr/>
          <a:lstStyle/>
          <a:p>
            <a:pPr eaLnBrk="1" hangingPunct="1">
              <a:lnSpc>
                <a:spcPct val="80000"/>
              </a:lnSpc>
            </a:pPr>
            <a:r>
              <a:rPr lang="en-US" altLang="en-US" sz="3600" dirty="0">
                <a:solidFill>
                  <a:srgbClr val="FF9900"/>
                </a:solidFill>
              </a:rPr>
              <a:t>Motivation</a:t>
            </a:r>
          </a:p>
          <a:p>
            <a:pPr eaLnBrk="1" hangingPunct="1">
              <a:lnSpc>
                <a:spcPct val="80000"/>
              </a:lnSpc>
            </a:pPr>
            <a:endParaRPr lang="en-US" altLang="en-US" sz="3200" dirty="0"/>
          </a:p>
          <a:p>
            <a:pPr eaLnBrk="1" hangingPunct="1">
              <a:lnSpc>
                <a:spcPct val="80000"/>
              </a:lnSpc>
            </a:pPr>
            <a:r>
              <a:rPr lang="en-US" altLang="en-US" dirty="0"/>
              <a:t>The U.S. auto industry neared collapse in 2008 - 2009. </a:t>
            </a:r>
            <a:br>
              <a:rPr lang="en-US" altLang="en-US" dirty="0"/>
            </a:br>
            <a:endParaRPr lang="en-US" altLang="en-US" dirty="0"/>
          </a:p>
          <a:p>
            <a:pPr eaLnBrk="1" hangingPunct="1">
              <a:lnSpc>
                <a:spcPct val="80000"/>
              </a:lnSpc>
            </a:pPr>
            <a:r>
              <a:rPr lang="en-US" altLang="en-US" dirty="0"/>
              <a:t>How badly did the recession hit this industry?  </a:t>
            </a:r>
            <a:br>
              <a:rPr lang="en-US" altLang="en-US" dirty="0"/>
            </a:br>
            <a:endParaRPr lang="en-US" altLang="en-US" dirty="0"/>
          </a:p>
          <a:p>
            <a:pPr eaLnBrk="1" hangingPunct="1">
              <a:lnSpc>
                <a:spcPct val="80000"/>
              </a:lnSpc>
            </a:pPr>
            <a:r>
              <a:rPr lang="en-US" altLang="en-US" dirty="0"/>
              <a:t>What would we have expected had the recession </a:t>
            </a:r>
          </a:p>
          <a:p>
            <a:pPr eaLnBrk="1" hangingPunct="1">
              <a:lnSpc>
                <a:spcPct val="80000"/>
              </a:lnSpc>
            </a:pPr>
            <a:r>
              <a:rPr lang="en-US" altLang="en-US" dirty="0"/>
              <a:t>not happened?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F700C2A-EDA2-48F0-AE50-A4F08E22766E}"/>
              </a:ext>
            </a:extLst>
          </p:cNvPr>
          <p:cNvSpPr>
            <a:spLocks noGrp="1" noChangeArrowheads="1"/>
          </p:cNvSpPr>
          <p:nvPr>
            <p:ph type="title"/>
          </p:nvPr>
        </p:nvSpPr>
        <p:spPr>
          <a:xfrm>
            <a:off x="248873" y="335755"/>
            <a:ext cx="11694253" cy="690563"/>
          </a:xfrm>
          <a:noFill/>
        </p:spPr>
        <p:txBody>
          <a:bodyPr>
            <a:normAutofit fontScale="90000"/>
          </a:bodyPr>
          <a:lstStyle/>
          <a:p>
            <a:pPr eaLnBrk="1" hangingPunct="1"/>
            <a:r>
              <a:rPr lang="en-US" altLang="en-US" sz="3600" b="1" dirty="0">
                <a:solidFill>
                  <a:srgbClr val="336699"/>
                </a:solidFill>
              </a:rPr>
              <a:t>PREDICTING SALES OF NEW CARS USING REGRESSION METHODS</a:t>
            </a:r>
            <a:endParaRPr lang="en-US" altLang="en-US" sz="3600" dirty="0">
              <a:solidFill>
                <a:srgbClr val="336699"/>
              </a:solidFill>
            </a:endParaRPr>
          </a:p>
        </p:txBody>
      </p:sp>
      <p:sp>
        <p:nvSpPr>
          <p:cNvPr id="26627" name="Rectangle 3">
            <a:extLst>
              <a:ext uri="{FF2B5EF4-FFF2-40B4-BE49-F238E27FC236}">
                <a16:creationId xmlns:a16="http://schemas.microsoft.com/office/drawing/2014/main" id="{06E92801-1B3D-408F-8218-F46BC1050308}"/>
              </a:ext>
            </a:extLst>
          </p:cNvPr>
          <p:cNvSpPr>
            <a:spLocks noGrp="1" noChangeArrowheads="1"/>
          </p:cNvSpPr>
          <p:nvPr>
            <p:ph type="body" idx="1"/>
          </p:nvPr>
        </p:nvSpPr>
        <p:spPr>
          <a:xfrm>
            <a:off x="687198" y="1540399"/>
            <a:ext cx="10515600" cy="4351338"/>
          </a:xfrm>
          <a:noFill/>
        </p:spPr>
        <p:txBody>
          <a:bodyPr>
            <a:normAutofit lnSpcReduction="10000"/>
          </a:bodyPr>
          <a:lstStyle/>
          <a:p>
            <a:pPr eaLnBrk="1" hangingPunct="1">
              <a:lnSpc>
                <a:spcPct val="80000"/>
              </a:lnSpc>
            </a:pPr>
            <a:r>
              <a:rPr lang="en-US" altLang="en-US" sz="3200" dirty="0">
                <a:solidFill>
                  <a:srgbClr val="FF9900"/>
                </a:solidFill>
              </a:rPr>
              <a:t>Step 1: </a:t>
            </a:r>
            <a:r>
              <a:rPr lang="en-US" altLang="en-US" sz="3200" dirty="0" err="1">
                <a:solidFill>
                  <a:srgbClr val="FF9900"/>
                </a:solidFill>
              </a:rPr>
              <a:t>Timeplot</a:t>
            </a:r>
            <a:r>
              <a:rPr lang="en-US" altLang="en-US" sz="3200" dirty="0">
                <a:solidFill>
                  <a:srgbClr val="FF9900"/>
                </a:solidFill>
              </a:rPr>
              <a:t> of quarterly sales (in thousands)</a:t>
            </a:r>
          </a:p>
          <a:p>
            <a:pPr eaLnBrk="1" hangingPunct="1">
              <a:lnSpc>
                <a:spcPct val="80000"/>
              </a:lnSpc>
            </a:pPr>
            <a:endParaRPr lang="en-US" altLang="en-US" sz="3200" dirty="0">
              <a:solidFill>
                <a:srgbClr val="FF9900"/>
              </a:solidFill>
            </a:endParaRPr>
          </a:p>
          <a:p>
            <a:pPr eaLnBrk="1" hangingPunct="1">
              <a:lnSpc>
                <a:spcPct val="80000"/>
              </a:lnSpc>
            </a:pPr>
            <a:endParaRPr lang="en-US" altLang="en-US" sz="3200" dirty="0">
              <a:solidFill>
                <a:srgbClr val="FF9900"/>
              </a:solidFill>
            </a:endParaRPr>
          </a:p>
          <a:p>
            <a:pPr eaLnBrk="1" hangingPunct="1">
              <a:lnSpc>
                <a:spcPct val="80000"/>
              </a:lnSpc>
            </a:pPr>
            <a:endParaRPr lang="en-US" altLang="en-US" sz="3200" dirty="0">
              <a:solidFill>
                <a:srgbClr val="FF9900"/>
              </a:solidFill>
            </a:endParaRPr>
          </a:p>
          <a:p>
            <a:pPr eaLnBrk="1" hangingPunct="1">
              <a:lnSpc>
                <a:spcPct val="80000"/>
              </a:lnSpc>
            </a:pPr>
            <a:endParaRPr lang="en-US" altLang="en-US" sz="3200" dirty="0">
              <a:solidFill>
                <a:srgbClr val="FF9900"/>
              </a:solidFill>
            </a:endParaRPr>
          </a:p>
          <a:p>
            <a:pPr eaLnBrk="1" hangingPunct="1">
              <a:lnSpc>
                <a:spcPct val="80000"/>
              </a:lnSpc>
            </a:pPr>
            <a:endParaRPr lang="en-US" altLang="en-US" sz="3200" dirty="0">
              <a:solidFill>
                <a:srgbClr val="FF9900"/>
              </a:solidFill>
            </a:endParaRPr>
          </a:p>
          <a:p>
            <a:pPr eaLnBrk="1" hangingPunct="1">
              <a:lnSpc>
                <a:spcPct val="80000"/>
              </a:lnSpc>
            </a:pPr>
            <a:endParaRPr lang="en-US" altLang="en-US" sz="3200" dirty="0">
              <a:solidFill>
                <a:srgbClr val="FF9900"/>
              </a:solidFill>
            </a:endParaRPr>
          </a:p>
          <a:p>
            <a:pPr eaLnBrk="1" hangingPunct="1">
              <a:lnSpc>
                <a:spcPct val="80000"/>
              </a:lnSpc>
            </a:pPr>
            <a:endParaRPr lang="en-US" altLang="en-US" dirty="0">
              <a:solidFill>
                <a:srgbClr val="FF9900"/>
              </a:solidFill>
            </a:endParaRPr>
          </a:p>
          <a:p>
            <a:pPr eaLnBrk="1" hangingPunct="1">
              <a:lnSpc>
                <a:spcPct val="80000"/>
              </a:lnSpc>
            </a:pPr>
            <a:r>
              <a:rPr lang="en-US" altLang="en-US" dirty="0"/>
              <a:t>Cars in blue; light trucks in orange.</a:t>
            </a:r>
            <a:endParaRPr lang="en-US" altLang="en-US" sz="3200" dirty="0"/>
          </a:p>
        </p:txBody>
      </p:sp>
      <p:pic>
        <p:nvPicPr>
          <p:cNvPr id="26628" name="Picture 4" descr="Chapter27.8.png">
            <a:extLst>
              <a:ext uri="{FF2B5EF4-FFF2-40B4-BE49-F238E27FC236}">
                <a16:creationId xmlns:a16="http://schemas.microsoft.com/office/drawing/2014/main" id="{5141DFD7-FC26-4230-9F00-AB2DAF9856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40584" y="2293668"/>
            <a:ext cx="5210175"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C028F10D-275F-45CB-BF74-A7A3DAB793EC}"/>
              </a:ext>
            </a:extLst>
          </p:cNvPr>
          <p:cNvSpPr>
            <a:spLocks noGrp="1" noChangeArrowheads="1"/>
          </p:cNvSpPr>
          <p:nvPr>
            <p:ph type="body" idx="1"/>
          </p:nvPr>
        </p:nvSpPr>
        <p:spPr>
          <a:xfrm>
            <a:off x="503340" y="1390650"/>
            <a:ext cx="11439786" cy="4825592"/>
          </a:xfrm>
          <a:noFill/>
        </p:spPr>
        <p:txBody>
          <a:bodyPr>
            <a:normAutofit fontScale="92500" lnSpcReduction="20000"/>
          </a:bodyPr>
          <a:lstStyle/>
          <a:p>
            <a:pPr eaLnBrk="1" hangingPunct="1">
              <a:lnSpc>
                <a:spcPct val="80000"/>
              </a:lnSpc>
            </a:pPr>
            <a:r>
              <a:rPr lang="en-US" altLang="en-US" sz="3600" dirty="0">
                <a:solidFill>
                  <a:srgbClr val="FF9900"/>
                </a:solidFill>
              </a:rPr>
              <a:t>Method</a:t>
            </a:r>
          </a:p>
          <a:p>
            <a:pPr eaLnBrk="1" hangingPunct="1">
              <a:lnSpc>
                <a:spcPct val="80000"/>
              </a:lnSpc>
            </a:pPr>
            <a:endParaRPr lang="en-US" altLang="en-US" sz="3200" dirty="0"/>
          </a:p>
          <a:p>
            <a:pPr eaLnBrk="1" hangingPunct="1">
              <a:lnSpc>
                <a:spcPct val="80000"/>
              </a:lnSpc>
            </a:pPr>
            <a:r>
              <a:rPr lang="en-US" altLang="en-US" dirty="0"/>
              <a:t>Use regression to model the trend and seasonal  components apparent in the </a:t>
            </a:r>
            <a:r>
              <a:rPr lang="en-US" altLang="en-US" dirty="0" err="1"/>
              <a:t>timeplot</a:t>
            </a:r>
            <a:r>
              <a:rPr lang="en-US" altLang="en-US" dirty="0"/>
              <a:t>.  </a:t>
            </a:r>
            <a:br>
              <a:rPr lang="en-US" altLang="en-US" dirty="0"/>
            </a:br>
            <a:endParaRPr lang="en-US" altLang="en-US" dirty="0"/>
          </a:p>
          <a:p>
            <a:pPr eaLnBrk="1" hangingPunct="1">
              <a:lnSpc>
                <a:spcPct val="80000"/>
              </a:lnSpc>
            </a:pPr>
            <a:r>
              <a:rPr lang="en-US" altLang="en-US" dirty="0"/>
              <a:t>Use a polynomial for trend and three dummy variables for the four quarters.  </a:t>
            </a:r>
          </a:p>
          <a:p>
            <a:pPr marL="0" indent="0" eaLnBrk="1" hangingPunct="1">
              <a:lnSpc>
                <a:spcPct val="80000"/>
              </a:lnSpc>
              <a:buNone/>
            </a:pPr>
            <a:r>
              <a:rPr lang="en-US" altLang="en-US" dirty="0"/>
              <a:t>		Let 	Q1 = 1 if quarter 1, 0 otherwise; </a:t>
            </a:r>
          </a:p>
          <a:p>
            <a:pPr marL="0" indent="0" eaLnBrk="1" hangingPunct="1">
              <a:lnSpc>
                <a:spcPct val="80000"/>
              </a:lnSpc>
              <a:buNone/>
            </a:pPr>
            <a:r>
              <a:rPr lang="en-US" altLang="en-US" dirty="0"/>
              <a:t>			Q2 = 1 if quarter 2, 0 otherwise; </a:t>
            </a:r>
          </a:p>
          <a:p>
            <a:pPr marL="0" indent="0" eaLnBrk="1" hangingPunct="1">
              <a:lnSpc>
                <a:spcPct val="80000"/>
              </a:lnSpc>
              <a:buNone/>
            </a:pPr>
            <a:r>
              <a:rPr lang="en-US" altLang="en-US" dirty="0"/>
              <a:t>			Q3 = 1 if quarter 3, 0 otherwise.  </a:t>
            </a:r>
            <a:br>
              <a:rPr lang="en-US" altLang="en-US" dirty="0"/>
            </a:br>
            <a:endParaRPr lang="en-US" altLang="en-US" dirty="0"/>
          </a:p>
          <a:p>
            <a:pPr eaLnBrk="1" hangingPunct="1">
              <a:lnSpc>
                <a:spcPct val="80000"/>
              </a:lnSpc>
            </a:pPr>
            <a:r>
              <a:rPr lang="en-US" altLang="en-US" dirty="0"/>
              <a:t>The fourth quarter is the baseline category. </a:t>
            </a:r>
            <a:br>
              <a:rPr lang="en-US" altLang="en-US" dirty="0"/>
            </a:br>
            <a:endParaRPr lang="en-US" altLang="en-US" dirty="0"/>
          </a:p>
          <a:p>
            <a:pPr eaLnBrk="1" hangingPunct="1">
              <a:lnSpc>
                <a:spcPct val="80000"/>
              </a:lnSpc>
            </a:pPr>
            <a:r>
              <a:rPr lang="en-US" altLang="en-US" dirty="0"/>
              <a:t>In practice you may consider the possibility of lurking variables (e.g.,  gasoline prices).</a:t>
            </a:r>
          </a:p>
        </p:txBody>
      </p:sp>
      <p:sp>
        <p:nvSpPr>
          <p:cNvPr id="6" name="Rectangle 2">
            <a:extLst>
              <a:ext uri="{FF2B5EF4-FFF2-40B4-BE49-F238E27FC236}">
                <a16:creationId xmlns:a16="http://schemas.microsoft.com/office/drawing/2014/main" id="{02A0EA60-B260-42E8-8867-E041CC61834D}"/>
              </a:ext>
            </a:extLst>
          </p:cNvPr>
          <p:cNvSpPr txBox="1">
            <a:spLocks noChangeArrowheads="1"/>
          </p:cNvSpPr>
          <p:nvPr/>
        </p:nvSpPr>
        <p:spPr>
          <a:xfrm>
            <a:off x="248873" y="335755"/>
            <a:ext cx="11694253" cy="690563"/>
          </a:xfrm>
          <a:prstGeom prst="rect">
            <a:avLst/>
          </a:prstGeom>
          <a:no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a:solidFill>
                  <a:srgbClr val="336699"/>
                </a:solidFill>
              </a:rPr>
              <a:t>PREDICTING SALES OF NEW CARS USING REGRESSION METHODS</a:t>
            </a:r>
            <a:endParaRPr lang="en-US" altLang="en-US" sz="3600" dirty="0">
              <a:solidFill>
                <a:srgbClr val="3366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4019F20C-6CE1-40DC-9701-85DB9F3A4AE8}"/>
              </a:ext>
            </a:extLst>
          </p:cNvPr>
          <p:cNvSpPr>
            <a:spLocks noGrp="1" noChangeArrowheads="1"/>
          </p:cNvSpPr>
          <p:nvPr>
            <p:ph type="body" idx="1"/>
          </p:nvPr>
        </p:nvSpPr>
        <p:spPr>
          <a:xfrm>
            <a:off x="486561" y="1360487"/>
            <a:ext cx="10867239" cy="4816476"/>
          </a:xfrm>
          <a:noFill/>
        </p:spPr>
        <p:txBody>
          <a:bodyPr>
            <a:normAutofit fontScale="92500" lnSpcReduction="10000"/>
          </a:bodyPr>
          <a:lstStyle/>
          <a:p>
            <a:pPr eaLnBrk="1" hangingPunct="1">
              <a:lnSpc>
                <a:spcPct val="80000"/>
              </a:lnSpc>
            </a:pPr>
            <a:r>
              <a:rPr lang="en-US" altLang="en-US" sz="3600" dirty="0">
                <a:solidFill>
                  <a:srgbClr val="FF9900"/>
                </a:solidFill>
              </a:rPr>
              <a:t>Mechanics</a:t>
            </a:r>
          </a:p>
          <a:p>
            <a:pPr eaLnBrk="1" hangingPunct="1">
              <a:lnSpc>
                <a:spcPct val="80000"/>
              </a:lnSpc>
            </a:pPr>
            <a:r>
              <a:rPr lang="en-US" altLang="en-US" sz="3200" dirty="0"/>
              <a:t>Linear and quadratic trend fit to the data.</a:t>
            </a:r>
          </a:p>
          <a:p>
            <a:pPr eaLnBrk="1" hangingPunct="1">
              <a:lnSpc>
                <a:spcPct val="80000"/>
              </a:lnSpc>
            </a:pPr>
            <a:endParaRPr lang="en-US" altLang="en-US" sz="3200" dirty="0"/>
          </a:p>
          <a:p>
            <a:pPr eaLnBrk="1" hangingPunct="1">
              <a:lnSpc>
                <a:spcPct val="80000"/>
              </a:lnSpc>
            </a:pPr>
            <a:endParaRPr lang="en-US" altLang="en-US" sz="3200" dirty="0"/>
          </a:p>
          <a:p>
            <a:pPr eaLnBrk="1" hangingPunct="1">
              <a:lnSpc>
                <a:spcPct val="80000"/>
              </a:lnSpc>
            </a:pPr>
            <a:endParaRPr lang="en-US" altLang="en-US" sz="3200" dirty="0"/>
          </a:p>
          <a:p>
            <a:pPr eaLnBrk="1" hangingPunct="1">
              <a:lnSpc>
                <a:spcPct val="80000"/>
              </a:lnSpc>
            </a:pPr>
            <a:endParaRPr lang="en-US" altLang="en-US" sz="3200" dirty="0"/>
          </a:p>
          <a:p>
            <a:pPr eaLnBrk="1" hangingPunct="1">
              <a:lnSpc>
                <a:spcPct val="80000"/>
              </a:lnSpc>
            </a:pPr>
            <a:endParaRPr lang="en-US" altLang="en-US" sz="3200" dirty="0"/>
          </a:p>
          <a:p>
            <a:pPr eaLnBrk="1" hangingPunct="1">
              <a:lnSpc>
                <a:spcPct val="80000"/>
              </a:lnSpc>
            </a:pPr>
            <a:endParaRPr lang="en-US" altLang="en-US" sz="3200" dirty="0"/>
          </a:p>
          <a:p>
            <a:pPr eaLnBrk="1" hangingPunct="1">
              <a:lnSpc>
                <a:spcPct val="80000"/>
              </a:lnSpc>
            </a:pPr>
            <a:endParaRPr lang="en-US" altLang="en-US" sz="3200" dirty="0"/>
          </a:p>
          <a:p>
            <a:pPr eaLnBrk="1" hangingPunct="1">
              <a:lnSpc>
                <a:spcPct val="80000"/>
              </a:lnSpc>
            </a:pPr>
            <a:r>
              <a:rPr lang="en-US" altLang="en-US" sz="3200" dirty="0"/>
              <a:t>Linear appears more appropriate.</a:t>
            </a:r>
            <a:endParaRPr lang="en-US" altLang="en-US" dirty="0"/>
          </a:p>
        </p:txBody>
      </p:sp>
      <p:pic>
        <p:nvPicPr>
          <p:cNvPr id="28679" name="Picture 7">
            <a:extLst>
              <a:ext uri="{FF2B5EF4-FFF2-40B4-BE49-F238E27FC236}">
                <a16:creationId xmlns:a16="http://schemas.microsoft.com/office/drawing/2014/main" id="{46882BA4-ECA1-4B4A-BB4E-24AB27FC0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7004" y="2384732"/>
            <a:ext cx="4371975" cy="2794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560CA5A6-8BCE-49ED-8928-6145824FDB1D}"/>
              </a:ext>
            </a:extLst>
          </p:cNvPr>
          <p:cNvSpPr txBox="1">
            <a:spLocks noChangeArrowheads="1"/>
          </p:cNvSpPr>
          <p:nvPr/>
        </p:nvSpPr>
        <p:spPr>
          <a:xfrm>
            <a:off x="248873" y="335755"/>
            <a:ext cx="11694253" cy="690563"/>
          </a:xfrm>
          <a:prstGeom prst="rect">
            <a:avLst/>
          </a:prstGeom>
          <a:no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a:solidFill>
                  <a:srgbClr val="336699"/>
                </a:solidFill>
              </a:rPr>
              <a:t>PREDICTING SALES OF NEW CARS USING REGRESSION METHODS</a:t>
            </a:r>
            <a:endParaRPr lang="en-US" altLang="en-US" sz="3600" dirty="0">
              <a:solidFill>
                <a:srgbClr val="33669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9E4C5840-AD86-4EA7-95FA-B53067B9D1A2}"/>
              </a:ext>
            </a:extLst>
          </p:cNvPr>
          <p:cNvSpPr>
            <a:spLocks noGrp="1" noChangeArrowheads="1"/>
          </p:cNvSpPr>
          <p:nvPr>
            <p:ph type="body" idx="1"/>
          </p:nvPr>
        </p:nvSpPr>
        <p:spPr>
          <a:xfrm>
            <a:off x="248874" y="1495425"/>
            <a:ext cx="10114328" cy="5257800"/>
          </a:xfrm>
          <a:noFill/>
        </p:spPr>
        <p:txBody>
          <a:bodyPr>
            <a:normAutofit lnSpcReduction="10000"/>
          </a:bodyPr>
          <a:lstStyle/>
          <a:p>
            <a:pPr eaLnBrk="1" hangingPunct="1">
              <a:lnSpc>
                <a:spcPct val="90000"/>
              </a:lnSpc>
            </a:pPr>
            <a:r>
              <a:rPr lang="en-US" altLang="en-US" sz="3600" dirty="0">
                <a:solidFill>
                  <a:srgbClr val="FF9900"/>
                </a:solidFill>
              </a:rPr>
              <a:t>Mechanics</a:t>
            </a:r>
          </a:p>
          <a:p>
            <a:pPr eaLnBrk="1" hangingPunct="1">
              <a:lnSpc>
                <a:spcPct val="90000"/>
              </a:lnSpc>
            </a:pPr>
            <a:r>
              <a:rPr lang="en-US" altLang="en-US" sz="3200" dirty="0"/>
              <a:t>Estimate the model.</a:t>
            </a:r>
          </a:p>
          <a:p>
            <a:pPr eaLnBrk="1" hangingPunct="1">
              <a:lnSpc>
                <a:spcPct val="90000"/>
              </a:lnSpc>
            </a:pPr>
            <a:endParaRPr lang="en-US" altLang="en-US" sz="3200" dirty="0"/>
          </a:p>
          <a:p>
            <a:pPr eaLnBrk="1" hangingPunct="1">
              <a:lnSpc>
                <a:spcPct val="90000"/>
              </a:lnSpc>
            </a:pPr>
            <a:endParaRPr lang="en-US" altLang="en-US" sz="3200" dirty="0"/>
          </a:p>
          <a:p>
            <a:pPr eaLnBrk="1" hangingPunct="1">
              <a:lnSpc>
                <a:spcPct val="90000"/>
              </a:lnSpc>
            </a:pPr>
            <a:endParaRPr lang="en-US" altLang="en-US" sz="3200" dirty="0"/>
          </a:p>
          <a:p>
            <a:pPr eaLnBrk="1" hangingPunct="1">
              <a:lnSpc>
                <a:spcPct val="90000"/>
              </a:lnSpc>
            </a:pPr>
            <a:endParaRPr lang="en-US" altLang="en-US" sz="3200" dirty="0"/>
          </a:p>
          <a:p>
            <a:pPr eaLnBrk="1" hangingPunct="1">
              <a:lnSpc>
                <a:spcPct val="90000"/>
              </a:lnSpc>
            </a:pPr>
            <a:endParaRPr lang="en-US" altLang="en-US" sz="3200" dirty="0"/>
          </a:p>
          <a:p>
            <a:pPr eaLnBrk="1" hangingPunct="1">
              <a:lnSpc>
                <a:spcPct val="90000"/>
              </a:lnSpc>
            </a:pPr>
            <a:endParaRPr lang="en-US" altLang="en-US" sz="3200" dirty="0"/>
          </a:p>
          <a:p>
            <a:pPr eaLnBrk="1" hangingPunct="1">
              <a:lnSpc>
                <a:spcPct val="90000"/>
              </a:lnSpc>
            </a:pPr>
            <a:r>
              <a:rPr lang="en-US" altLang="en-US" sz="3000" dirty="0"/>
              <a:t>Check conditions before proceeding with </a:t>
            </a:r>
          </a:p>
          <a:p>
            <a:pPr eaLnBrk="1" hangingPunct="1">
              <a:lnSpc>
                <a:spcPct val="90000"/>
              </a:lnSpc>
            </a:pPr>
            <a:r>
              <a:rPr lang="en-US" altLang="en-US" sz="3000" dirty="0"/>
              <a:t>inference.</a:t>
            </a:r>
          </a:p>
        </p:txBody>
      </p:sp>
      <p:pic>
        <p:nvPicPr>
          <p:cNvPr id="29700" name="Picture 4" descr="Chapter27.9.png">
            <a:extLst>
              <a:ext uri="{FF2B5EF4-FFF2-40B4-BE49-F238E27FC236}">
                <a16:creationId xmlns:a16="http://schemas.microsoft.com/office/drawing/2014/main" id="{A0ECCF50-7E77-48AF-8419-5BD1215A8E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94710" y="2513013"/>
            <a:ext cx="6070600" cy="284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20887C1F-F084-4DAD-AFE7-6380AC2CC709}"/>
              </a:ext>
            </a:extLst>
          </p:cNvPr>
          <p:cNvSpPr txBox="1">
            <a:spLocks noChangeArrowheads="1"/>
          </p:cNvSpPr>
          <p:nvPr/>
        </p:nvSpPr>
        <p:spPr>
          <a:xfrm>
            <a:off x="248873" y="335755"/>
            <a:ext cx="11694253" cy="690563"/>
          </a:xfrm>
          <a:prstGeom prst="rect">
            <a:avLst/>
          </a:prstGeom>
          <a:no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b="1">
                <a:solidFill>
                  <a:srgbClr val="336699"/>
                </a:solidFill>
              </a:rPr>
              <a:t>PREDICTING SALES OF NEW CARS USING REGRESSION METHODS</a:t>
            </a:r>
            <a:endParaRPr lang="en-US" altLang="en-US" sz="3600" dirty="0">
              <a:solidFill>
                <a:srgbClr val="33669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1217</Words>
  <Application>Microsoft Office PowerPoint</Application>
  <PresentationFormat>Widescreen</PresentationFormat>
  <Paragraphs>249</Paragraphs>
  <Slides>36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Arial</vt:lpstr>
      <vt:lpstr>Calibri</vt:lpstr>
      <vt:lpstr>Calibri Light</vt:lpstr>
      <vt:lpstr>Wingdings</vt:lpstr>
      <vt:lpstr>Office Theme</vt:lpstr>
      <vt:lpstr>Microsoft Equation 3.0</vt:lpstr>
      <vt:lpstr>PowerPoint Presentation</vt:lpstr>
      <vt:lpstr>Regression Models</vt:lpstr>
      <vt:lpstr>Regression Models</vt:lpstr>
      <vt:lpstr>Regression Models</vt:lpstr>
      <vt:lpstr>PREDICTING SALES OF NEW CARS USING REGRESSION METHODS</vt:lpstr>
      <vt:lpstr>PREDICTING SALES OF NEW CARS USING REGRESSION METHODS</vt:lpstr>
      <vt:lpstr>PowerPoint Presentation</vt:lpstr>
      <vt:lpstr>PowerPoint Presentation</vt:lpstr>
      <vt:lpstr>PowerPoint Presentation</vt:lpstr>
      <vt:lpstr>PREDICTING SALES OF NEW CARS USING REGRESSION METHODS</vt:lpstr>
      <vt:lpstr>PREDICTING SALES OF NEW CARS USING REGRESSION METHODS</vt:lpstr>
      <vt:lpstr>PREDICTING SALES OF NEW CARS USING REGRESSION METHODS</vt:lpstr>
      <vt:lpstr>Regression Models</vt:lpstr>
      <vt:lpstr>Modeling Cyclical Component using Regression Models</vt:lpstr>
      <vt:lpstr>AutoRegression: Example</vt:lpstr>
      <vt:lpstr>Regression Models: Example</vt:lpstr>
      <vt:lpstr>Regression Models: Example</vt:lpstr>
      <vt:lpstr>Regression Models</vt:lpstr>
      <vt:lpstr>Regression Models: Example</vt:lpstr>
      <vt:lpstr>Checking the Model</vt:lpstr>
      <vt:lpstr>Checking the Model</vt:lpstr>
      <vt:lpstr>Checking the Model</vt:lpstr>
      <vt:lpstr>Checking the Model</vt:lpstr>
      <vt:lpstr>Checking the Model</vt:lpstr>
      <vt:lpstr> FORECASTING BEST BUY PROFITS </vt:lpstr>
      <vt:lpstr> FORECASTING BEST BUY PROFITS </vt:lpstr>
      <vt:lpstr>FORECASTING BEST BUY PROFITS </vt:lpstr>
      <vt:lpstr>PowerPoint Presentation</vt:lpstr>
      <vt:lpstr>FORECASTING BEST BUY PROFITS </vt:lpstr>
      <vt:lpstr>FORECASTING BEST BUY PROFITS </vt:lpstr>
      <vt:lpstr> FORECASTING BEST BUY PROFITS </vt:lpstr>
      <vt:lpstr>FORECASTING BEST BUY PROFITS </vt:lpstr>
      <vt:lpstr>Best Practices</vt:lpstr>
      <vt:lpstr>Best Practices (Continued)</vt:lpstr>
      <vt:lpstr>Pitfalls</vt:lpstr>
      <vt:lpstr>Pitfalls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Gabrys, Robertas</dc:creator>
  <cp:lastModifiedBy>Gabrys, Robertas</cp:lastModifiedBy>
  <cp:revision>1</cp:revision>
  <dcterms:created xsi:type="dcterms:W3CDTF">2021-09-21T18:13:39Z</dcterms:created>
  <dcterms:modified xsi:type="dcterms:W3CDTF">2021-09-21T18:50:11Z</dcterms:modified>
</cp:coreProperties>
</file>