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750" y="2079538"/>
            <a:ext cx="3214307" cy="1587885"/>
          </a:xfrm>
        </p:spPr>
        <p:txBody>
          <a:bodyPr anchor="b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CEG 6850 Foundations in A. I. Fall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dirty="0"/>
              <a:t>Alex Reigle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Prof. </a:t>
            </a:r>
            <a:r>
              <a:rPr lang="en-US" sz="1400" dirty="0" err="1"/>
              <a:t>Bourbakis</a:t>
            </a:r>
            <a:endParaRPr lang="en-US" sz="14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5FCE1E-2EC1-4B09-B3EE-A8130C4FB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Problem Statement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Initial Database Creation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Methodology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Non-Monotonic Reasoning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Flow charts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1BDF-8C56-42FE-B97F-22C2E26D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6F7BC-D708-449C-9716-4970A716E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stack of 14 blocks (a-m) which are pseudo-randomly distributed across two locations, using the following (two types) functions or actions to </a:t>
            </a:r>
            <a:r>
              <a:rPr lang="en-US" u="sng" dirty="0"/>
              <a:t>sort them</a:t>
            </a:r>
            <a:r>
              <a:rPr lang="en-US" dirty="0"/>
              <a:t> (‘a’ being first and ‘m’ being last):</a:t>
            </a:r>
          </a:p>
          <a:p>
            <a:pPr marL="201168" lvl="1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513C6D-BEE5-4157-8A9D-0341F5F95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9569"/>
              </p:ext>
            </p:extLst>
          </p:nvPr>
        </p:nvGraphicFramePr>
        <p:xfrm>
          <a:off x="1822275" y="3221915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525247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37033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Change Scenario (Increase 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Express Relation (Do not increase state)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6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PICK-UP{Li}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5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PUT-DOWN{Li}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977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STACK{Li}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95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UNSTACK{Li}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5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MOVE{Li}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641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41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9B1A-5B87-4C72-996A-37EC57EF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6B174-B6C8-448D-91B0-487018111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“Consider the state space for the Blocks World that includes: (1) Fourteen blocks (a, b, c, d, e, f, g, h,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j, k, l, m, n);”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Ɐ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→ a(x) V b(x) V c(x) V d(x) V e(x) V f(x) V g(x) V h(x) V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(x) V j(x) V k(x) V l(x) V m(x) V n(x)		∆1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“(3) There are only two locations (L1, L2) on the table for blocks possible placement;”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Ɐ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L1(x) V L2(x)								∆2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“you program must perform the sequence of actions on the blocks by a two robotic arms with box grasping capabilities”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Ɐ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xⱯzⱯi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Block(x)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Ʌ Arm(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Ʌ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Action(z)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Ⴈⱻ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Block(y)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Ʌ Arm(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Ʌ Action(z)				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∆3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robotic arm can perform one action on one box at a time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Ɐ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xⱯzⱯi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Block(x)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Ʌ Arm(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Ʌ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Action(z)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Ⴈⱻ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Block(x)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Ʌ Arm(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Ʌ Action(y)				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∆4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3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42CD1F-4D6F-4718-BF77-4C6FC55F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Initial Database (continued)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783AA6-F829-4CF9-BEE3-19A59BED0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first database entry and second database entry: Get location of any one block</a:t>
            </a:r>
          </a:p>
          <a:p>
            <a:pPr marL="292608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Ɐ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Ʌ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L1(x)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→ a(x)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Ʌ(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L1(x) V L2(x))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V b(x)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Ʌ(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L1(x) V L2(x))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V c(x)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Ʌ(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L1(x) V L2(x))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V d(x)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Ʌ(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L1(x) V L2(x))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V … (etc.)		∆5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database entry 5: Get value of any position in any location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Ɐ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Ʌ(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L1(x) V L2(x))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Block(x)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Ʌ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L1(x) V Block(x)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Ʌ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L2(x)					∆6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database entry 6 and definition of ABOVE: Get value of any two blocks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Ɐ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xⱯy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T(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Block(x),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Block(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Si)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Block(x) &gt; Block(y)			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		∆ABOVE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31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DC7A-B1A2-499E-9AAC-4E857F76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2254-FCC8-4729-AE93-6A74AF85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Create Database of all required sentences to solve problem.</a:t>
            </a:r>
          </a:p>
          <a:p>
            <a:r>
              <a:rPr lang="en-US" dirty="0"/>
              <a:t>2) Generate sequence of sentences from database to quickly sort the blocks contained by the </a:t>
            </a:r>
            <a:r>
              <a:rPr lang="en-US" dirty="0" err="1"/>
              <a:t>UoD</a:t>
            </a:r>
            <a:r>
              <a:rPr lang="en-US" dirty="0"/>
              <a:t> into a single location.</a:t>
            </a:r>
          </a:p>
          <a:p>
            <a:r>
              <a:rPr lang="en-US" dirty="0"/>
              <a:t>3) Implement algorithm derived in (2) into C++</a:t>
            </a:r>
          </a:p>
          <a:p>
            <a:r>
              <a:rPr lang="en-US" dirty="0"/>
              <a:t>4) Restrict inputs to only accept valid block stacks from the described </a:t>
            </a:r>
            <a:r>
              <a:rPr lang="en-US" dirty="0" err="1"/>
              <a:t>UoD</a:t>
            </a:r>
            <a:r>
              <a:rPr lang="en-US" dirty="0"/>
              <a:t> (Error Handling)</a:t>
            </a:r>
          </a:p>
          <a:p>
            <a:r>
              <a:rPr lang="en-US" dirty="0"/>
              <a:t>5) Display results</a:t>
            </a:r>
          </a:p>
        </p:txBody>
      </p:sp>
    </p:spTree>
    <p:extLst>
      <p:ext uri="{BB962C8B-B14F-4D97-AF65-F5344CB8AC3E}">
        <p14:creationId xmlns:p14="http://schemas.microsoft.com/office/powerpoint/2010/main" val="12822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D85314-D323-4232-8A3E-DB9E99D71216}"/>
              </a:ext>
            </a:extLst>
          </p:cNvPr>
          <p:cNvSpPr/>
          <p:nvPr/>
        </p:nvSpPr>
        <p:spPr>
          <a:xfrm>
            <a:off x="6431563" y="286603"/>
            <a:ext cx="4724117" cy="5951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81CAC-776A-4911-897B-FCF9EA2D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08C6D-5C6B-43C4-86CE-498DD7E3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728" y="2013359"/>
            <a:ext cx="4578711" cy="3855734"/>
          </a:xfrm>
        </p:spPr>
        <p:txBody>
          <a:bodyPr/>
          <a:lstStyle/>
          <a:p>
            <a:r>
              <a:rPr lang="en-US" dirty="0"/>
              <a:t>The solution is Non-Monotonic based on the given input stacks at location 1 and location 2.</a:t>
            </a:r>
          </a:p>
          <a:p>
            <a:r>
              <a:rPr lang="en-US" dirty="0"/>
              <a:t>With the current implementation, the location whose initial state contains the lowest value block (‘a’) will contain the final solution stack.</a:t>
            </a:r>
          </a:p>
          <a:p>
            <a:r>
              <a:rPr lang="en-US" dirty="0"/>
              <a:t>Example: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17D0F2-519C-438B-9FF2-B25656FB3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491927"/>
              </p:ext>
            </p:extLst>
          </p:nvPr>
        </p:nvGraphicFramePr>
        <p:xfrm>
          <a:off x="6958389" y="4040293"/>
          <a:ext cx="33556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61">
                  <a:extLst>
                    <a:ext uri="{9D8B030D-6E8A-4147-A177-3AD203B41FA5}">
                      <a16:colId xmlns:a16="http://schemas.microsoft.com/office/drawing/2014/main" val="2681523786"/>
                    </a:ext>
                  </a:extLst>
                </a:gridCol>
              </a:tblGrid>
              <a:tr h="12604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04736"/>
                  </a:ext>
                </a:extLst>
              </a:tr>
              <a:tr h="365449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732579"/>
                  </a:ext>
                </a:extLst>
              </a:tr>
              <a:tr h="365449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34100"/>
                  </a:ext>
                </a:extLst>
              </a:tr>
              <a:tr h="365449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414148"/>
                  </a:ext>
                </a:extLst>
              </a:tr>
              <a:tr h="36544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793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3E6641-13E4-4383-BFB9-664D8B5DD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219300"/>
              </p:ext>
            </p:extLst>
          </p:nvPr>
        </p:nvGraphicFramePr>
        <p:xfrm>
          <a:off x="7480182" y="2577253"/>
          <a:ext cx="33556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61">
                  <a:extLst>
                    <a:ext uri="{9D8B030D-6E8A-4147-A177-3AD203B41FA5}">
                      <a16:colId xmlns:a16="http://schemas.microsoft.com/office/drawing/2014/main" val="2759653293"/>
                    </a:ext>
                  </a:extLst>
                </a:gridCol>
              </a:tblGrid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83170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61121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30176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190584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29390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873344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35944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959960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3582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D18BA3-26BF-4AD0-850A-684688852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968564"/>
              </p:ext>
            </p:extLst>
          </p:nvPr>
        </p:nvGraphicFramePr>
        <p:xfrm>
          <a:off x="9729830" y="748453"/>
          <a:ext cx="336959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59">
                  <a:extLst>
                    <a:ext uri="{9D8B030D-6E8A-4147-A177-3AD203B41FA5}">
                      <a16:colId xmlns:a16="http://schemas.microsoft.com/office/drawing/2014/main" val="2759653293"/>
                    </a:ext>
                  </a:extLst>
                </a:gridCol>
              </a:tblGrid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61121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30176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190584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29390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873344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35944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959960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9417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358291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60853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777509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52412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729738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23928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79D582-2D53-4259-9444-69BB18E82AD0}"/>
              </a:ext>
            </a:extLst>
          </p:cNvPr>
          <p:cNvSpPr txBox="1"/>
          <p:nvPr/>
        </p:nvSpPr>
        <p:spPr>
          <a:xfrm>
            <a:off x="7250884" y="379121"/>
            <a:ext cx="79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20D18-A68D-42AE-980B-CA279888E754}"/>
              </a:ext>
            </a:extLst>
          </p:cNvPr>
          <p:cNvSpPr txBox="1"/>
          <p:nvPr/>
        </p:nvSpPr>
        <p:spPr>
          <a:xfrm>
            <a:off x="9472916" y="379121"/>
            <a:ext cx="85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009D6-D1B2-4AF2-80E7-EF51AD16CD60}"/>
              </a:ext>
            </a:extLst>
          </p:cNvPr>
          <p:cNvSpPr txBox="1"/>
          <p:nvPr/>
        </p:nvSpPr>
        <p:spPr>
          <a:xfrm>
            <a:off x="6958389" y="5869093"/>
            <a:ext cx="92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   L2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B12A8-9D6C-4450-B8E4-6B27A392B969}"/>
              </a:ext>
            </a:extLst>
          </p:cNvPr>
          <p:cNvSpPr txBox="1"/>
          <p:nvPr/>
        </p:nvSpPr>
        <p:spPr>
          <a:xfrm>
            <a:off x="9709978" y="5869093"/>
            <a:ext cx="92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   L2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E1764C-0C78-4552-8EC2-D5BF973ACEF1}"/>
              </a:ext>
            </a:extLst>
          </p:cNvPr>
          <p:cNvCxnSpPr>
            <a:stCxn id="11" idx="0"/>
            <a:endCxn id="11" idx="2"/>
          </p:cNvCxnSpPr>
          <p:nvPr/>
        </p:nvCxnSpPr>
        <p:spPr>
          <a:xfrm>
            <a:off x="8793622" y="286603"/>
            <a:ext cx="0" cy="5951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28980E-CFAB-4557-AD40-2187FE370FD2}"/>
              </a:ext>
            </a:extLst>
          </p:cNvPr>
          <p:cNvSpPr txBox="1"/>
          <p:nvPr/>
        </p:nvSpPr>
        <p:spPr>
          <a:xfrm rot="16200000">
            <a:off x="8106204" y="2723303"/>
            <a:ext cx="104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State#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8481C3-979B-42E1-8FCA-0E6CD750AB58}"/>
              </a:ext>
            </a:extLst>
          </p:cNvPr>
          <p:cNvSpPr txBox="1"/>
          <p:nvPr/>
        </p:nvSpPr>
        <p:spPr>
          <a:xfrm rot="5400000">
            <a:off x="8167251" y="2807472"/>
            <a:ext cx="156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#(Final)</a:t>
            </a:r>
          </a:p>
        </p:txBody>
      </p:sp>
    </p:spTree>
    <p:extLst>
      <p:ext uri="{BB962C8B-B14F-4D97-AF65-F5344CB8AC3E}">
        <p14:creationId xmlns:p14="http://schemas.microsoft.com/office/powerpoint/2010/main" val="64047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4B3E-A084-4F6A-87A0-AC49437C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4080362" cy="1010140"/>
          </a:xfrm>
        </p:spPr>
        <p:txBody>
          <a:bodyPr/>
          <a:lstStyle/>
          <a:p>
            <a:r>
              <a:rPr lang="en-US" dirty="0"/>
              <a:t>Flow Charts: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D86D0-0DA6-4C3C-BACA-FB3181745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555"/>
          <a:stretch/>
        </p:blipFill>
        <p:spPr>
          <a:xfrm>
            <a:off x="145969" y="2600567"/>
            <a:ext cx="3703059" cy="1190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0902CE-78DC-42A2-930D-C063E44E5116}"/>
              </a:ext>
            </a:extLst>
          </p:cNvPr>
          <p:cNvSpPr txBox="1"/>
          <p:nvPr/>
        </p:nvSpPr>
        <p:spPr>
          <a:xfrm>
            <a:off x="180606" y="2004348"/>
            <a:ext cx="3384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Using example from previous slide, State #0 is shown as: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6C855A-841B-49A2-AC45-2207E8338EAB}"/>
              </a:ext>
            </a:extLst>
          </p:cNvPr>
          <p:cNvSpPr txBox="1"/>
          <p:nvPr/>
        </p:nvSpPr>
        <p:spPr>
          <a:xfrm>
            <a:off x="5073931" y="677403"/>
            <a:ext cx="6020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First: Identify the lowest value block, and “shift things around” until the block can be picked up.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07E378-C015-420C-A92B-8BBDC03163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70"/>
          <a:stretch/>
        </p:blipFill>
        <p:spPr>
          <a:xfrm>
            <a:off x="4014726" y="2541444"/>
            <a:ext cx="3703060" cy="1276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F11D60-C71E-4FA7-AAA4-217427596F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334"/>
          <a:stretch/>
        </p:blipFill>
        <p:spPr>
          <a:xfrm>
            <a:off x="7883484" y="2575830"/>
            <a:ext cx="3703060" cy="1238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DFC125-2D81-4BC6-AA52-1E4C5B0834E8}"/>
              </a:ext>
            </a:extLst>
          </p:cNvPr>
          <p:cNvSpPr txBox="1"/>
          <p:nvPr/>
        </p:nvSpPr>
        <p:spPr>
          <a:xfrm>
            <a:off x="5419107" y="2155132"/>
            <a:ext cx="1353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PICK-UP{Li}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F07E50-A6D5-4917-AAEA-008B418C9D46}"/>
              </a:ext>
            </a:extLst>
          </p:cNvPr>
          <p:cNvSpPr txBox="1"/>
          <p:nvPr/>
        </p:nvSpPr>
        <p:spPr>
          <a:xfrm>
            <a:off x="9034370" y="2197261"/>
            <a:ext cx="140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UNSTACK{Li}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87E79D-3D3B-493E-B91A-6D9094AA52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246"/>
          <a:stretch/>
        </p:blipFill>
        <p:spPr>
          <a:xfrm>
            <a:off x="4014726" y="4648098"/>
            <a:ext cx="3703060" cy="1257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9431F2-58DB-4B71-B46C-4356AE310774}"/>
              </a:ext>
            </a:extLst>
          </p:cNvPr>
          <p:cNvSpPr txBox="1"/>
          <p:nvPr/>
        </p:nvSpPr>
        <p:spPr>
          <a:xfrm>
            <a:off x="1565563" y="4176629"/>
            <a:ext cx="154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MOVE{ARM1}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4F60672-A0CB-4B9A-8D47-7F58A73B921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9342"/>
          <a:stretch/>
        </p:blipFill>
        <p:spPr>
          <a:xfrm>
            <a:off x="7883484" y="4648098"/>
            <a:ext cx="3703060" cy="1295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1D5B54-0DC3-49A0-8CD1-980FFE12DEA4}"/>
              </a:ext>
            </a:extLst>
          </p:cNvPr>
          <p:cNvSpPr txBox="1"/>
          <p:nvPr/>
        </p:nvSpPr>
        <p:spPr>
          <a:xfrm>
            <a:off x="8934146" y="4140464"/>
            <a:ext cx="16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PUT-DOWN{Li}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C24661-0F32-491D-BF26-0B1F0385B7A7}"/>
              </a:ext>
            </a:extLst>
          </p:cNvPr>
          <p:cNvSpPr txBox="1"/>
          <p:nvPr/>
        </p:nvSpPr>
        <p:spPr>
          <a:xfrm>
            <a:off x="5499880" y="4196355"/>
            <a:ext cx="12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STACK{Li}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F7ACE0B-618A-41D8-A77A-7B0E4D41969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0334"/>
          <a:stretch/>
        </p:blipFill>
        <p:spPr>
          <a:xfrm>
            <a:off x="145969" y="4671973"/>
            <a:ext cx="3703060" cy="124777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F0C08D-E9F0-4B7F-9976-84A1BE3069B9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3565467" y="2318379"/>
            <a:ext cx="1853640" cy="2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FCC0C6-A599-44B7-8407-CA7DFBB40F0E}"/>
              </a:ext>
            </a:extLst>
          </p:cNvPr>
          <p:cNvCxnSpPr/>
          <p:nvPr/>
        </p:nvCxnSpPr>
        <p:spPr>
          <a:xfrm flipV="1">
            <a:off x="7339197" y="2339395"/>
            <a:ext cx="1132608" cy="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7A9C43-DF79-4045-AAA0-61EADEA025C8}"/>
              </a:ext>
            </a:extLst>
          </p:cNvPr>
          <p:cNvCxnSpPr/>
          <p:nvPr/>
        </p:nvCxnSpPr>
        <p:spPr>
          <a:xfrm flipV="1">
            <a:off x="7252194" y="4380618"/>
            <a:ext cx="1132608" cy="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9D3898-1EE8-4FE1-B1F4-8C789A51B05F}"/>
              </a:ext>
            </a:extLst>
          </p:cNvPr>
          <p:cNvCxnSpPr/>
          <p:nvPr/>
        </p:nvCxnSpPr>
        <p:spPr>
          <a:xfrm flipV="1">
            <a:off x="3530830" y="4361295"/>
            <a:ext cx="1132608" cy="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639D74D-F756-41F5-95D5-112EB2A7F47F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rot="5400000">
            <a:off x="5855458" y="297072"/>
            <a:ext cx="362549" cy="73965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97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E9C2-DFB7-42F3-8CA1-18FBFE6C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Demonstration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70647-924E-4740-9767-95B142FE8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29000"/>
            <a:ext cx="10058400" cy="489857"/>
          </a:xfrm>
        </p:spPr>
        <p:txBody>
          <a:bodyPr/>
          <a:lstStyle/>
          <a:p>
            <a:pPr algn="ctr"/>
            <a:r>
              <a:rPr lang="en-US" dirty="0"/>
              <a:t>But, first,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13547833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{00108BD4-1DC4-4026-9B89-90258BC8BD1D}tf22712842_win32</Template>
  <TotalTime>82</TotalTime>
  <Words>830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Bookman Old Style</vt:lpstr>
      <vt:lpstr>Calibri</vt:lpstr>
      <vt:lpstr>Franklin Gothic Book</vt:lpstr>
      <vt:lpstr>Wingdings</vt:lpstr>
      <vt:lpstr>1_RetrospectVTI</vt:lpstr>
      <vt:lpstr>CEG 6850 Foundations in A. I. Fall 2021</vt:lpstr>
      <vt:lpstr>Outline</vt:lpstr>
      <vt:lpstr>Initial Problem</vt:lpstr>
      <vt:lpstr>Initial Database</vt:lpstr>
      <vt:lpstr>Initial Database (continued)</vt:lpstr>
      <vt:lpstr>Methodology</vt:lpstr>
      <vt:lpstr>Solution:</vt:lpstr>
      <vt:lpstr>Flow Charts:</vt:lpstr>
      <vt:lpstr>Demonstration of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CEG 6850 Foundations in A. I. Fall 2021</dc:title>
  <dc:creator>Alex</dc:creator>
  <cp:lastModifiedBy>Alex</cp:lastModifiedBy>
  <cp:revision>1</cp:revision>
  <dcterms:created xsi:type="dcterms:W3CDTF">2021-12-03T17:44:58Z</dcterms:created>
  <dcterms:modified xsi:type="dcterms:W3CDTF">2021-12-03T19:07:53Z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