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6_FFEE2FB1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49D143-28CA-4BDE-9308-4E0DDA2E0132}">
          <p14:sldIdLst>
            <p14:sldId id="256"/>
            <p14:sldId id="257"/>
          </p14:sldIdLst>
        </p14:section>
        <p14:section name="High-Level Overview" id="{43CB3FE8-BE0D-4C18-92AD-C5872160BF78}">
          <p14:sldIdLst>
            <p14:sldId id="259"/>
            <p14:sldId id="258"/>
            <p14:sldId id="260"/>
          </p14:sldIdLst>
        </p14:section>
        <p14:section name="Gegenbauer Coefficients" id="{B2B00195-5AF5-480B-88D0-B5040834204C}">
          <p14:sldIdLst>
            <p14:sldId id="262"/>
          </p14:sldIdLst>
        </p14:section>
        <p14:section name="Polynomial Reconstruction Method" id="{D9073F47-FCDD-485F-9737-3FB37E7701B0}">
          <p14:sldIdLst>
            <p14:sldId id="261"/>
          </p14:sldIdLst>
        </p14:section>
        <p14:section name="Project Goals" id="{D53B6011-8836-45B6-A70F-D31FFFF08742}">
          <p14:sldIdLst>
            <p14:sldId id="263"/>
          </p14:sldIdLst>
        </p14:section>
        <p14:section name="Current Progress" id="{7D4B1DD3-5B83-4058-BB40-255DDCAB0E5F}">
          <p14:sldIdLst>
            <p14:sldId id="264"/>
          </p14:sldIdLst>
        </p14:section>
        <p14:section name="Conclusion" id="{1777FDFF-5247-4691-9B50-E6CDE27235E1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41F896-0A62-8ED5-8177-23CD36EF7108}" name="Alex" initials="A" userId="34a34f7d0155c85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73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6_FFEE2F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FB48F9-9F4F-42D7-AE8A-114D29097E67}" authorId="{4341F896-0A62-8ED5-8177-23CD36EF7108}" created="2021-12-01T20:48:54.142">
    <pc:sldMkLst xmlns:pc="http://schemas.microsoft.com/office/powerpoint/2013/main/command">
      <pc:docMk/>
      <pc:sldMk cId="4293799857" sldId="262"/>
    </pc:sldMkLst>
    <p188:txBody>
      <a:bodyPr/>
      <a:lstStyle/>
      <a:p>
        <a:r>
          <a:rPr lang="en-US"/>
          <a:t>Note: The Gegenbauer Polynomial is a special case of the Jacobi Polynomial, where alpha = beta, so the polynomial reduces to (1-x)^lambda. Keep in mind that the general literature will refer to it this way, and in the referenced article [1] uses alpha in place of lambda.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CBF7-0662-4511-8655-8B707023D07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8493C-A8CE-4329-950C-ABC4CD8C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Note: The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Gegenbauer</a:t>
            </a:r>
            <a:r>
              <a:rPr lang="en-US" sz="1800" dirty="0">
                <a:effectLst/>
                <a:latin typeface="Segoe UI" panose="020B0502040204020203" pitchFamily="34" charset="0"/>
              </a:rPr>
              <a:t> Polynomial is a special case of the Jacobi Polynomial, where alpha = beta, so the polynomial reduces to (1-x)^lambda. Keep in mind that the general literature will refer to it this way, and in the referenced article [1] uses alpha in place of lambda.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8493C-A8CE-4329-950C-ABC4CD8CF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approximate G to the original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8493C-A8CE-4329-950C-ABC4CD8CF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9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7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6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FFEE2FB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0F8FF-AD64-45C5-8D78-CBE84AFF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Inverse Polynomial Reconstruction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D8506-72E1-4452-B036-ACB348305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 fontScale="92500"/>
          </a:bodyPr>
          <a:lstStyle/>
          <a:p>
            <a:r>
              <a:rPr lang="en-US" dirty="0"/>
              <a:t>Alex Reigle</a:t>
            </a:r>
          </a:p>
          <a:p>
            <a:r>
              <a:rPr lang="en-US" dirty="0"/>
              <a:t>CEG 7580 Fall 2021</a:t>
            </a:r>
          </a:p>
          <a:p>
            <a:r>
              <a:rPr lang="en-US" dirty="0"/>
              <a:t>Dr. Arnab Shaw</a:t>
            </a:r>
          </a:p>
        </p:txBody>
      </p:sp>
      <p:pic>
        <p:nvPicPr>
          <p:cNvPr id="51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4A3D851-85FA-455A-A1B7-76CEE97AF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5" r="-1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67F94D-0EAA-4312-92C2-1DD84B2DA2A4}"/>
                  </a:ext>
                </a:extLst>
              </p:cNvPr>
              <p:cNvSpPr txBox="1"/>
              <p:nvPr/>
            </p:nvSpPr>
            <p:spPr>
              <a:xfrm rot="20367345">
                <a:off x="211847" y="1464301"/>
                <a:ext cx="6788335" cy="10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8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sz="2800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sz="28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800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  <a:latin typeface="Freestyle Script" panose="020B0604020202020204" pitchFamily="66" charset="0"/>
                  <a:cs typeface="MV Boli" panose="02000500030200090000" pitchFamily="2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67F94D-0EAA-4312-92C2-1DD84B2DA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7345">
                <a:off x="211847" y="1464301"/>
                <a:ext cx="6788335" cy="10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75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C2A2-1174-4197-A505-D6549649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BF53-9BB0-4F44-A37E-4E316B15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488372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 IPRM using existing </a:t>
            </a:r>
            <a:r>
              <a:rPr lang="en-US" dirty="0" err="1"/>
              <a:t>Gegenbauer</a:t>
            </a:r>
            <a:r>
              <a:rPr lang="en-US" dirty="0"/>
              <a:t> and DCT coefficients.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IPRM to 1D simple signal and select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References: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Dadkhahi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et al.: Inverse polynomial reconstruction method in DCT domain. EURASIP Journal on Advances in Signal Processing 2012:133. doi:10.1186/1687-6180-2012-133.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</a:rPr>
              <a:t> C. S. MacInnes, "The reconstruction of discontinuous piecewise polynomial signals," in </a:t>
            </a:r>
            <a:r>
              <a:rPr lang="en-US" sz="2000" b="0" i="1" u="none" strike="noStrike" baseline="0" dirty="0">
                <a:solidFill>
                  <a:schemeClr val="bg1">
                    <a:lumMod val="50000"/>
                  </a:schemeClr>
                </a:solidFill>
              </a:rPr>
              <a:t>IEEE Transactions on Signal Processing</a:t>
            </a: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</a:rPr>
              <a:t>, vol. 53, no. 7, pp. 2603-2607, July 2005, </a:t>
            </a:r>
            <a:r>
              <a:rPr lang="en-US" sz="2000" b="0" i="0" u="none" strike="noStrike" baseline="0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sz="2000" b="0" i="0" u="none" strike="noStrike" baseline="0" dirty="0">
                <a:solidFill>
                  <a:schemeClr val="bg1">
                    <a:lumMod val="50000"/>
                  </a:schemeClr>
                </a:solidFill>
              </a:rPr>
              <a:t>: 10.1109/TSP.2005.849217.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endParaRPr lang="en-US" dirty="0"/>
          </a:p>
          <a:p>
            <a:pPr marL="817200" lvl="1" indent="-457200">
              <a:buFont typeface="+mj-lt"/>
              <a:buAutoNum type="arabicPeriod"/>
            </a:pPr>
            <a:endParaRPr lang="en-US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57BF-1728-4518-B651-212BB293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E5F6-09D6-4B90-AE5A-C52139B2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overview of problem</a:t>
            </a:r>
          </a:p>
          <a:p>
            <a:r>
              <a:rPr lang="en-US" dirty="0"/>
              <a:t>Mathematical/Algorithmic Background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Gegenbauer</a:t>
            </a:r>
            <a:r>
              <a:rPr lang="en-US" dirty="0"/>
              <a:t> Coefficients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dirty="0"/>
              <a:t>Polynomial Reconstruction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16372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28F4BB22-C495-4BF9-97C3-73B74E8C5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5993232" y="3145872"/>
            <a:ext cx="5834742" cy="2917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BD624-7780-4863-957F-AF9C3A4B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22158"/>
            <a:ext cx="10213200" cy="1112836"/>
          </a:xfrm>
        </p:spPr>
        <p:txBody>
          <a:bodyPr/>
          <a:lstStyle/>
          <a:p>
            <a:r>
              <a:rPr lang="en-US" dirty="0"/>
              <a:t>DCT 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D2BC-B5EE-4A0A-835D-EA133964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34995"/>
            <a:ext cx="10213200" cy="191087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DCT transform of a signal/image produces a periodic signal that is convergent.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i="1" dirty="0"/>
              <a:t>simplifies</a:t>
            </a:r>
            <a:r>
              <a:rPr lang="en-US" dirty="0"/>
              <a:t> compression: simple zero out the signal oscillations closest to zero amplitude (at the end of the signal in frequency domain).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DC6DC-0BA2-461E-B237-4637069C2B31}"/>
              </a:ext>
            </a:extLst>
          </p:cNvPr>
          <p:cNvSpPr txBox="1"/>
          <p:nvPr/>
        </p:nvSpPr>
        <p:spPr>
          <a:xfrm>
            <a:off x="761614" y="6057455"/>
            <a:ext cx="448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Example of DCT transform (of Signal f1 from article [1]) converging to zero.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3FF90-09AD-4CB5-B5FE-F2CBAFA76E2B}"/>
              </a:ext>
            </a:extLst>
          </p:cNvPr>
          <p:cNvSpPr txBox="1"/>
          <p:nvPr/>
        </p:nvSpPr>
        <p:spPr>
          <a:xfrm>
            <a:off x="6625448" y="6062873"/>
            <a:ext cx="448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2: Example of DCT transform (of Signal f2 from article [1]) converging to zero.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096D8E1-EBE7-4002-B854-F9DEF6162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1047" b="-1"/>
          <a:stretch/>
        </p:blipFill>
        <p:spPr>
          <a:xfrm>
            <a:off x="267378" y="3145872"/>
            <a:ext cx="5474525" cy="29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E28F0-5D9A-40CC-9F72-1EF454E5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6" y="269000"/>
            <a:ext cx="5738067" cy="111518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Image Noise </a:t>
            </a:r>
            <a:r>
              <a:rPr lang="en-US" i="1" dirty="0"/>
              <a:t>‘caused by’</a:t>
            </a:r>
            <a:r>
              <a:rPr lang="en-US" dirty="0"/>
              <a:t> DCT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45E1-1265-49F6-81BC-864B4EAD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653183"/>
            <a:ext cx="5738069" cy="4839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Noise gets introduced to images from </a:t>
            </a:r>
            <a:r>
              <a:rPr lang="en-US" u="sng" dirty="0"/>
              <a:t>compression</a:t>
            </a:r>
            <a:r>
              <a:rPr lang="en-US" dirty="0"/>
              <a:t> (a.k.a. truncation).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is known as the Gibbs Phenomenon (see images)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/>
              <a:t>Gibbs Phenomenon: A periodic artifact of Fourier and DCT transform compression.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175607C-9616-4B4D-A180-BDD4A42EF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46" y="269000"/>
            <a:ext cx="4350719" cy="2754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B0DB800-4092-446B-89DF-0DC08596E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62" y="3564000"/>
            <a:ext cx="4220689" cy="275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94C7D-6882-490E-85F6-48CB18A76E99}"/>
              </a:ext>
            </a:extLst>
          </p:cNvPr>
          <p:cNvSpPr txBox="1"/>
          <p:nvPr/>
        </p:nvSpPr>
        <p:spPr>
          <a:xfrm>
            <a:off x="6977546" y="3063167"/>
            <a:ext cx="429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3: Recreation of article [1] Fig. 2a-b. The original signal in space (left) and frequency (right) domain.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0FCFD-381B-4367-94FD-D5D256EE08A7}"/>
              </a:ext>
            </a:extLst>
          </p:cNvPr>
          <p:cNvSpPr txBox="1"/>
          <p:nvPr/>
        </p:nvSpPr>
        <p:spPr>
          <a:xfrm>
            <a:off x="7005601" y="6318000"/>
            <a:ext cx="429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The (left) result of compressing Fig 1b to ½ its original size. This causes periodic noise (right).</a:t>
            </a:r>
          </a:p>
        </p:txBody>
      </p:sp>
    </p:spTree>
    <p:extLst>
      <p:ext uri="{BB962C8B-B14F-4D97-AF65-F5344CB8AC3E}">
        <p14:creationId xmlns:p14="http://schemas.microsoft.com/office/powerpoint/2010/main" val="54906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5827-B560-4464-8495-FFB074EB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0" y="26323"/>
            <a:ext cx="10651958" cy="1112836"/>
          </a:xfrm>
        </p:spPr>
        <p:txBody>
          <a:bodyPr/>
          <a:lstStyle/>
          <a:p>
            <a:r>
              <a:rPr lang="en-US" dirty="0"/>
              <a:t>Noise Removal Using Polynomial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E544-4896-45C1-936D-5D847A63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1325348"/>
            <a:ext cx="10651958" cy="40401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 the basis (linearly independent weighting function) of the transformation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transform in this case is DCT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selected basis is known as </a:t>
            </a:r>
            <a:r>
              <a:rPr lang="en-US" dirty="0" err="1"/>
              <a:t>Gegenbauer</a:t>
            </a:r>
            <a:r>
              <a:rPr lang="en-US" dirty="0"/>
              <a:t> polynomials.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381EE7C-3647-4F89-9A29-1FE8C45D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68" y="3236202"/>
            <a:ext cx="4474461" cy="2847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A6F95-BFC1-447E-AEBA-7044CA283161}"/>
              </a:ext>
            </a:extLst>
          </p:cNvPr>
          <p:cNvSpPr txBox="1"/>
          <p:nvPr/>
        </p:nvSpPr>
        <p:spPr>
          <a:xfrm>
            <a:off x="4387321" y="6083569"/>
            <a:ext cx="341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5: </a:t>
            </a:r>
            <a:r>
              <a:rPr lang="en-US" sz="1200" dirty="0" err="1"/>
              <a:t>Gegenbauer</a:t>
            </a:r>
            <a:r>
              <a:rPr lang="en-US" sz="1200" dirty="0"/>
              <a:t> Coefficients of Signal f1</a:t>
            </a:r>
          </a:p>
        </p:txBody>
      </p:sp>
    </p:spTree>
    <p:extLst>
      <p:ext uri="{BB962C8B-B14F-4D97-AF65-F5344CB8AC3E}">
        <p14:creationId xmlns:p14="http://schemas.microsoft.com/office/powerpoint/2010/main" val="35092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F5F7-321B-4CF3-9F2C-419EE40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Gegenbauer</a:t>
            </a:r>
            <a:r>
              <a:rPr lang="en-US" dirty="0"/>
              <a:t> (Ultraspherical) Polynomials and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3621-837F-4774-A211-BFCB1FB9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39476"/>
            <a:ext cx="10213200" cy="444215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Orthogonal on the interval [-1,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Definition: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dirty="0"/>
              <a:t> is the order of the polynomial, n is the nth DCT coefficient, and for n=0 C(t) = 1 and for n=1 C(t)= 2*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dirty="0"/>
              <a:t>*t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all results shown,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dirty="0"/>
              <a:t>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1AFF7-298E-44CC-A968-106A3ED84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502" y="2856840"/>
            <a:ext cx="6674996" cy="1168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53C54-F508-4F53-B243-D6410EFFE4DE}"/>
              </a:ext>
            </a:extLst>
          </p:cNvPr>
          <p:cNvSpPr txBox="1"/>
          <p:nvPr/>
        </p:nvSpPr>
        <p:spPr>
          <a:xfrm>
            <a:off x="3433639" y="4079759"/>
            <a:ext cx="532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Equation 1: </a:t>
            </a:r>
            <a:r>
              <a:rPr lang="en-US" sz="1200" dirty="0" err="1"/>
              <a:t>Gegenbauer</a:t>
            </a:r>
            <a:r>
              <a:rPr lang="en-US" sz="1200" dirty="0"/>
              <a:t> polynomial definition from referenced article [2].</a:t>
            </a:r>
          </a:p>
        </p:txBody>
      </p:sp>
    </p:spTree>
    <p:extLst>
      <p:ext uri="{BB962C8B-B14F-4D97-AF65-F5344CB8AC3E}">
        <p14:creationId xmlns:p14="http://schemas.microsoft.com/office/powerpoint/2010/main" val="4293799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F51E-13E4-4D27-8A68-9FFFA24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79C8-C9B5-4D56-B88B-9636351D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9" y="1788611"/>
            <a:ext cx="7159989" cy="491698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the definition of a DCT transformation,</a:t>
            </a:r>
            <a:r>
              <a:rPr lang="en-US" i="0" dirty="0"/>
              <a:t> </a:t>
            </a:r>
            <a:r>
              <a:rPr lang="en-US" i="0" dirty="0" err="1"/>
              <a:t>f</a:t>
            </a:r>
            <a:r>
              <a:rPr lang="en-US" sz="1000" dirty="0" err="1"/>
              <a:t>k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Replace the weighting function, f(</a:t>
            </a:r>
            <a:r>
              <a:rPr lang="en-US" i="0" dirty="0" err="1"/>
              <a:t>x</a:t>
            </a:r>
            <a:r>
              <a:rPr lang="en-US" sz="1000" i="0" dirty="0" err="1"/>
              <a:t>n</a:t>
            </a:r>
            <a:r>
              <a:rPr lang="en-US" i="0" dirty="0"/>
              <a:t>), with the </a:t>
            </a:r>
            <a:r>
              <a:rPr lang="en-US" i="0" dirty="0" err="1"/>
              <a:t>Gegenbauer</a:t>
            </a:r>
            <a:r>
              <a:rPr lang="en-US" i="0" dirty="0"/>
              <a:t> Polynomial.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/>
              <a:t>Represent this function in matrix form (each row represents an increment in polynomial order)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 out the weighting function (G) and the transformation function (W)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/>
              <a:t>Now use th</a:t>
            </a:r>
            <a:r>
              <a:rPr lang="en-US" dirty="0"/>
              <a:t>e pseudo-inverse of W (the DCT transform) to solve for the </a:t>
            </a:r>
            <a:r>
              <a:rPr lang="en-US" dirty="0" err="1"/>
              <a:t>Gegenbauer</a:t>
            </a:r>
            <a:r>
              <a:rPr lang="en-US" dirty="0"/>
              <a:t> Coefficients (allowing for recreation of the original signal).</a:t>
            </a:r>
            <a:endParaRPr lang="en-US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2471A-A21B-4A7F-9810-617C9E4F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66" y="1371349"/>
            <a:ext cx="4521289" cy="1576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6E878-664B-4B40-B388-67CED369AA4F}"/>
              </a:ext>
            </a:extLst>
          </p:cNvPr>
          <p:cNvSpPr txBox="1"/>
          <p:nvPr/>
        </p:nvSpPr>
        <p:spPr>
          <a:xfrm>
            <a:off x="7435766" y="2951224"/>
            <a:ext cx="45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Equation 2: Equation 6 from referenced paper [1]. Definition of DCT expansion.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E27EC-EA51-4C85-89B6-903B3A21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288" y="3537003"/>
            <a:ext cx="1536282" cy="682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74987-884A-445B-9A2D-121D534964E7}"/>
              </a:ext>
            </a:extLst>
          </p:cNvPr>
          <p:cNvSpPr txBox="1"/>
          <p:nvPr/>
        </p:nvSpPr>
        <p:spPr>
          <a:xfrm>
            <a:off x="7812504" y="4500281"/>
            <a:ext cx="362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Equation 3: Equation 17 from referenced paper [1]. Matrix form definition of DCT expansion.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2032EE-40ED-48C7-9744-33B1D393C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554" y="5242432"/>
            <a:ext cx="2107749" cy="682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528A4-5F4A-4671-80BE-B5F7458B5B84}"/>
              </a:ext>
            </a:extLst>
          </p:cNvPr>
          <p:cNvSpPr txBox="1"/>
          <p:nvPr/>
        </p:nvSpPr>
        <p:spPr>
          <a:xfrm>
            <a:off x="7519862" y="6049338"/>
            <a:ext cx="45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Equation 4: Equation 18 from referenced paper [1]. Definition of </a:t>
            </a:r>
            <a:r>
              <a:rPr lang="en-US" sz="1200" dirty="0" err="1"/>
              <a:t>iPRM</a:t>
            </a:r>
            <a:r>
              <a:rPr lang="en-US" sz="1200" dirty="0"/>
              <a:t> for DCT.</a:t>
            </a:r>
          </a:p>
        </p:txBody>
      </p:sp>
    </p:spTree>
    <p:extLst>
      <p:ext uri="{BB962C8B-B14F-4D97-AF65-F5344CB8AC3E}">
        <p14:creationId xmlns:p14="http://schemas.microsoft.com/office/powerpoint/2010/main" val="94540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179E-58EE-4135-9EB7-E0BF14C3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2775-2232-4B36-8216-3A913080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634664"/>
          </a:xfrm>
        </p:spPr>
        <p:txBody>
          <a:bodyPr/>
          <a:lstStyle/>
          <a:p>
            <a:r>
              <a:rPr lang="en-US" dirty="0"/>
              <a:t>Recreate 1D test signals shown in article [1] Figures 2a-b and 4a-b. (i.e. show the DCT transform to recreate the Gibbs phenomenon discussed in article [1]).</a:t>
            </a:r>
          </a:p>
          <a:p>
            <a:endParaRPr lang="en-US" dirty="0"/>
          </a:p>
          <a:p>
            <a:r>
              <a:rPr lang="en-US" dirty="0"/>
              <a:t>Execute the Inverse Polynomial Reconstruction Method (IPRM) introduced in the article [1] and recreate the error plots shown in Figures 3a-b and 5a-b.</a:t>
            </a:r>
          </a:p>
          <a:p>
            <a:endParaRPr lang="en-US" dirty="0"/>
          </a:p>
          <a:p>
            <a:r>
              <a:rPr lang="en-US" dirty="0"/>
              <a:t>Apply the IPRM row-by-row to images (with noise) that are included with </a:t>
            </a:r>
            <a:r>
              <a:rPr lang="en-US" dirty="0" err="1"/>
              <a:t>MatLab</a:t>
            </a:r>
            <a:r>
              <a:rPr lang="en-US" dirty="0"/>
              <a:t>, to show a practical application. I’ll test this on various noise levels.</a:t>
            </a:r>
          </a:p>
        </p:txBody>
      </p:sp>
    </p:spTree>
    <p:extLst>
      <p:ext uri="{BB962C8B-B14F-4D97-AF65-F5344CB8AC3E}">
        <p14:creationId xmlns:p14="http://schemas.microsoft.com/office/powerpoint/2010/main" val="81116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B5421-C772-4F49-AA48-7E4AA7AF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656117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Current Progress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5C82-3F99-47F4-8926-40005817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6" y="1174079"/>
            <a:ext cx="5503176" cy="23605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have recreated the signals from article [1] (</a:t>
            </a:r>
            <a:r>
              <a:rPr lang="en-US"/>
              <a:t>Fig 6 &amp; 7)</a:t>
            </a:r>
            <a:endParaRPr lang="en-US" dirty="0"/>
          </a:p>
          <a:p>
            <a:r>
              <a:rPr lang="en-US" dirty="0"/>
              <a:t>I have recreated the Gibbs phenomenon</a:t>
            </a:r>
          </a:p>
          <a:p>
            <a:r>
              <a:rPr lang="en-US" dirty="0"/>
              <a:t>I have generated the </a:t>
            </a:r>
            <a:r>
              <a:rPr lang="en-US" dirty="0" err="1"/>
              <a:t>Gegenbauer</a:t>
            </a:r>
            <a:r>
              <a:rPr lang="en-US" dirty="0"/>
              <a:t> coefficients. (Shown in Fig. 5)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0AC01B80-E926-48A8-8900-B83793A1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63" y="3534622"/>
            <a:ext cx="3336709" cy="27540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2F71980-66BA-489B-8849-3A0E8E107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63" y="211245"/>
            <a:ext cx="3416354" cy="275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93DA4-4DCA-4E4E-9774-6977FE0E4E47}"/>
              </a:ext>
            </a:extLst>
          </p:cNvPr>
          <p:cNvSpPr txBox="1"/>
          <p:nvPr/>
        </p:nvSpPr>
        <p:spPr>
          <a:xfrm>
            <a:off x="7288535" y="3019101"/>
            <a:ext cx="401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6: Recreation of article [1] Fig. 2a-b. The original signal in space (left) and frequency (right) domain.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86850-C9A0-4787-8D7D-DC04AB9B7520}"/>
              </a:ext>
            </a:extLst>
          </p:cNvPr>
          <p:cNvSpPr txBox="1"/>
          <p:nvPr/>
        </p:nvSpPr>
        <p:spPr>
          <a:xfrm>
            <a:off x="7253193" y="6269034"/>
            <a:ext cx="408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7: Recreation of article [1] Fig. 4a-b. The original signal in space (left) and frequency (right) domain.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26563B9-0033-44A6-BE65-BDD370A60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6"/>
          <a:stretch/>
        </p:blipFill>
        <p:spPr>
          <a:xfrm>
            <a:off x="-660" y="3653603"/>
            <a:ext cx="2353246" cy="310548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52A004E-D152-40A2-AA7D-E0FC1E573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1"/>
          <a:stretch/>
        </p:blipFill>
        <p:spPr>
          <a:xfrm>
            <a:off x="3865755" y="3624146"/>
            <a:ext cx="2200981" cy="31443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102CE0-231F-4744-93B4-871535929BEA}"/>
              </a:ext>
            </a:extLst>
          </p:cNvPr>
          <p:cNvSpPr txBox="1"/>
          <p:nvPr/>
        </p:nvSpPr>
        <p:spPr>
          <a:xfrm>
            <a:off x="2172684" y="3895959"/>
            <a:ext cx="173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8: (left) Figure 6a reconstructed with the Gibbs phenomenon present.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8413A2-2DE3-49D2-8D14-CF45FC52A1EA}"/>
              </a:ext>
            </a:extLst>
          </p:cNvPr>
          <p:cNvSpPr txBox="1"/>
          <p:nvPr/>
        </p:nvSpPr>
        <p:spPr>
          <a:xfrm>
            <a:off x="2172684" y="5312500"/>
            <a:ext cx="17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9: (right) Figure 7a reconstructed with the Gibbs phenomenon present.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FA3B76A-6B9E-4C58-B096-EFE6B03E46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7" t="8563" r="33359" b="43650"/>
          <a:stretch/>
        </p:blipFill>
        <p:spPr>
          <a:xfrm>
            <a:off x="6049849" y="2965245"/>
            <a:ext cx="1192534" cy="16272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107CE-E786-4C59-A1BC-5DDAB3123BDF}"/>
              </a:ext>
            </a:extLst>
          </p:cNvPr>
          <p:cNvCxnSpPr>
            <a:cxnSpLocks/>
          </p:cNvCxnSpPr>
          <p:nvPr/>
        </p:nvCxnSpPr>
        <p:spPr>
          <a:xfrm flipH="1">
            <a:off x="4948896" y="2965245"/>
            <a:ext cx="1054481" cy="1583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4BBE9-9E4E-4AE4-8C6A-7BEB508013FE}"/>
              </a:ext>
            </a:extLst>
          </p:cNvPr>
          <p:cNvCxnSpPr>
            <a:cxnSpLocks/>
          </p:cNvCxnSpPr>
          <p:nvPr/>
        </p:nvCxnSpPr>
        <p:spPr>
          <a:xfrm flipH="1">
            <a:off x="5155449" y="4592510"/>
            <a:ext cx="2086934" cy="116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5A9D8-E035-4B2A-9A9F-C82D3C6102C7}"/>
              </a:ext>
            </a:extLst>
          </p:cNvPr>
          <p:cNvSpPr/>
          <p:nvPr/>
        </p:nvSpPr>
        <p:spPr>
          <a:xfrm>
            <a:off x="4948896" y="4548249"/>
            <a:ext cx="206553" cy="160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046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775</TotalTime>
  <Words>850</Words>
  <Application>Microsoft Office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Calibri</vt:lpstr>
      <vt:lpstr>Cambria Math</vt:lpstr>
      <vt:lpstr>Freestyle Script</vt:lpstr>
      <vt:lpstr>Goudy Old Style</vt:lpstr>
      <vt:lpstr>Segoe UI</vt:lpstr>
      <vt:lpstr>Wingdings</vt:lpstr>
      <vt:lpstr>FrostyVTI</vt:lpstr>
      <vt:lpstr>Inverse Polynomial Reconstruction</vt:lpstr>
      <vt:lpstr>Outline</vt:lpstr>
      <vt:lpstr>DCT Image Compression</vt:lpstr>
      <vt:lpstr>Image Noise ‘caused by’ DCT Transforms</vt:lpstr>
      <vt:lpstr>Noise Removal Using Polynomial Reconstruction</vt:lpstr>
      <vt:lpstr>Gegenbauer (Ultraspherical) Polynomials and Coefficients</vt:lpstr>
      <vt:lpstr>Polynomial Reconstruction</vt:lpstr>
      <vt:lpstr>Project Goals</vt:lpstr>
      <vt:lpstr>Current Progress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13</cp:revision>
  <dcterms:created xsi:type="dcterms:W3CDTF">2021-12-01T02:44:12Z</dcterms:created>
  <dcterms:modified xsi:type="dcterms:W3CDTF">2021-12-02T04:22:41Z</dcterms:modified>
</cp:coreProperties>
</file>