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82" r:id="rId5"/>
    <p:sldId id="271" r:id="rId6"/>
    <p:sldId id="272" r:id="rId7"/>
    <p:sldId id="273" r:id="rId8"/>
    <p:sldId id="274" r:id="rId9"/>
    <p:sldId id="275" r:id="rId10"/>
    <p:sldId id="277" r:id="rId11"/>
    <p:sldId id="270" r:id="rId12"/>
    <p:sldId id="278" r:id="rId13"/>
    <p:sldId id="279" r:id="rId14"/>
    <p:sldId id="262" r:id="rId15"/>
    <p:sldId id="264" r:id="rId16"/>
    <p:sldId id="265" r:id="rId17"/>
    <p:sldId id="280" r:id="rId18"/>
    <p:sldId id="284" r:id="rId19"/>
    <p:sldId id="28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3"/>
    <p:restoredTop sz="94720"/>
  </p:normalViewPr>
  <p:slideViewPr>
    <p:cSldViewPr snapToGrid="0" snapToObjects="1">
      <p:cViewPr>
        <p:scale>
          <a:sx n="96" d="100"/>
          <a:sy n="96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2:51:4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24575,'1'0'0,"0"0"0,4 0 0,-1 0 0,0 0 0,2 0 0,-3 0 0,2 0 0,-2 0 0,2 0 0,0 0 0,0 0 0,1 0 0,-1 0 0,2 0 0,-1 0 0,1 0 0,-1 0 0,-1 0 0,2 0 0,-4 0 0,2 0 0,-1 0 0,0 0 0,0 0 0,-1 0 0,0 0 0,2 0 0,-2 0 0,2 0 0,-2 0 0,0 0 0,0 0 0,0 0 0,0-2 0,0 1 0,0-3 0,0 1 0,0 0 0,0 0 0,0 2 0,-1-2 0,0 1 0,0 1 0,1-2 0,0 3 0,-1-3 0,0 2 0,0-1 0,1 0 0,0-1 0,0 1 0,-1 0 0,0 1 0,0-1 0,1 1 0,0 0 0,0 1 0,0 0 0,0 0 0,0 0 0,0 0 0,0 0 0,0 0 0,0 0 0,0 0 0,0 0 0,0 0 0,-2 1 0,2 0 0,-3 1 0,2 0 0,-1 0 0,-1 0 0,3 0 0,-1 1 0,1 0 0,-2 0 0,2-1 0,-3 0 0,3 0 0,-3 1 0,3 0 0,-1 0 0,-1 0 0,2 0 0,-1 0 0,-1 0 0,2-1 0,-3 0 0,2 0 0,-1 0 0,1-1 0,1-1 0,0 0 0,0 0 0,0 0 0,0 0 0,0 0 0,0 1 0,0 0 0,0 0 0,0-1 0,0 0 0,0 0 0,0 0 0,0 0 0,0 0 0,0 0 0,0-1 0,0 0 0,-2-2 0,1 2 0,-1-1 0,-1-1 0,3 2 0,-1-2 0,-1 0 0,2 1 0,-3-1 0,2 2 0,-1-3 0,-1 1 0,2 0 0,-1 0 0,-1 0 0,2 0 0,-2 0 0,1 0 0,1 2 0,-1-2 0,2 1 0,-1 0 0,-1 0 0,2 1 0,-3-1 0,3 1 0,-1 0 0,1 0 0,0 0 0,0 0 0,0 1 0,0 0 0,0 0 0,0 0 0,0 0 0,0 0 0,0 0 0,0 0 0,0 0 0,0 0 0,0 0 0,0 0 0,0 0 0,0 0 0,0 0 0,-2 1 0,1 1 0,-2 1 0,1-1 0,-1 0 0,2 0 0,-1 1 0,-1 0 0,2 0 0,-1-1 0,-1 0 0,2 0 0,-1 0 0,-1 0 0,3-1 0,-1 0 0,-1 0 0,2 0 0,-1 1 0,1-1 0,-2 1 0,2-1 0,-3 1 0,3-1 0,-1 0 0,-1 0 0,2 0 0,-1 0 0,1 0 0,0 0 0,0 0 0,-2 0 0,2 0 0,-1 0 0,1-1 0,-2 1 0,2 0 0,-1 0 0,1-1 0,0 0 0,0 0 0,0 0 0,0 0 0,0 0 0,0 0 0,0-1 0,-2-1 0,2-1 0,-3 0 0,2 0 0,-1 0 0,-1 0 0,2 0 0,-1 0 0,-1-2 0,3 1 0,-2 0 0,2 1 0,-1-2 0,1 2 0,-1-4 0,1 4 0,-2-2 0,2 2 0,-3 0 0,3 0 0,-3 0 0,2 0 0,-1 1 0,-1 0 0,2 0 0,-2-3 0,0 0 0,0 0 0,0-1 0,0 1 0,0-2 0,0 1 0,0-1 0,0 2 0,1-1 0,0 2 0,0-1 0,-1 2 0,0 0 0,0 0 0,0 0 0,1 2 0,0-2 0,0 1 0,-1-1 0,0 0 0,0 0 0,0 0 0,0 0 0,1 1 0,0 0 0,0 0 0,-1-1 0,0 0 0,0 0 0,0 0 0,1 0 0,0 0 0,0 0 0,-1 0 0,0-1 0,1 1 0,0 0 0,0 0 0,-1 0 0,0-1 0,0 0 0,0 0 0,0 1 0,0-1 0,0 1 0,0 0 0,0-1 0,0 0 0,0 0 0,0-1 0,0 2 0,0-4 0,0 4 0,0-3 0,0 2 0,0-2 0,0 1 0,0 0 0,0-2 0,0 2 0,0 0 0,0-1 0,0 1 0,0 0 0,0-1 0,0 2 0,0 0 0,0 1 0,0-1 0,0 1 0,0 0 0,0 0 0,0 0 0,0 0 0,0 0 0,0 0 0,0 0 0,0 0 0,0 0 0,0 0 0,0 0 0,0 0 0,0 0 0,0 0 0,0 0 0,1 0 0,0 0 0,0 0 0,-1 0 0,0 0 0,0 0 0,1 0 0,0-1 0,0 1 0,-1 0 0,0 0 0,1 0 0,0 0 0,0 0 0,0 2 0,0-2 0,1 1 0,0-1 0,0 0 0,0 1 0,-1 0 0,1 1 0,-1-1 0,1 0 0,0 0 0,1 0 0,0 1 0,0 0 0,0 1 0,0 0 0,0 0 0,0 0 0,0 0 0,0 0 0,0 0 0,0 0 0,0 0 0,0 0 0,-1 1 0,0-1 0,-1 3 0,0-1 0,0-1 0,0 2 0,1-3 0,-1 3 0,1-1 0,0-1 0,0 2 0,-1-1 0,-1 1 0,1-2 0,0 2 0,0-1 0,0-1 0,1 1 0,1-2 0,-1 1 0,0-1 0,0 2 0,1-2 0,0 0 0,0 0 0,0 0 0,0 0 0,0 0 0,0 0 0,0 0 0,0 0 0,0 0 0,0 0 0,-1-2 0,0 2 0,-1-3 0,1 3 0,0-3 0,1 3 0,0-3 0,-1 2 0,0-1 0,0-1 0,1 2 0,0-3 0,0 1 0,0 0 0,0 2 0,-1-2 0,0 3 0,0-2 0,0 1 0,0-1 0,0 1 0,1-2 0,0 3 0,0-2 0,-1 1 0,0 1 0,0-2 0,1 2 0,0 0 0,0 0 0,0 0 0,0 0 0,0 0 0,0 0 0,0 0 0,0 0 0,0 0 0,0 0 0,0 0 0,0 0 0,0 0 0,0 0 0,0 0 0,0 0 0,0 0 0,0 0 0,0 0 0,0 0 0,-2 1 0,2 0 0,-1 1 0,1-1 0,0 0 0,0 0 0,0 0 0,0 0 0,0-1 0,0 0 0,0 0 0,0 0 0,0 1 0,0 0 0,0 0 0,0-1 0,0 0 0,0 0 0,0 0 0,0 0 0,0 0 0,0 0 0,0 0 0,0 0 0,0 0 0,0 0 0,0 0 0,0 0 0,0 0 0,0 0 0,-2-1 0,2 0 0,-1 0 0,-1 0 0,2 0 0,-1 0 0,1 1 0,0 0 0,0 0 0,0 0 0,0 0 0,0 0 0,0 0 0,0 0 0,0 0 0,0 0 0,0 0 0,0 0 0,0 0 0,0 0 0,0 0 0,0 0 0,0 0 0,-2 1 0,2 0 0,-1 0 0,-1 0 0,2 0 0,-1 0 0,1 0 0,0 0 0,0 0 0,-2 0 0,2 0 0,-1 0 0,1 0 0,0 0 0,0 0 0,0-1 0,0 0 0,0 0 0,1-1 0,0 0 0,0 0 0,-1 1 0,0-2 0,0 2 0,0-1 0,0 1 0,0-2 0,0 2 0,0-3 0,0 3 0,0-3 0,0 3 0,0-3 0,0 3 0,-1-3 0,0 3 0,0-3 0,1 3 0,-1-3 0,0 3 0,0-3 0,0 1 0,0 1 0,-1-2 0,1 3 0,-1-3 0,1 3 0,0-2 0,1 2 0,0 0 0,0 0 0,0 0 0,0 0 0,0 0 0,0 0 0,0 0 0,0 0 0,0 0 0,0 0 0,0 0 0,-1 2 0,0-2 0,-1 3 0,1-3 0,-1 3 0,1-3 0,-1 2 0,1-1 0,-1 1 0,1-1 0,-1 1 0,1 0 0,-1 1 0,1-1 0,-1 0 0,1-1 0,-1 1 0,0 0 0,0 0 0,0 0 0,0 0 0,-1 1 0,1-1 0,0 0 0,0 0 0,-1 1 0,0 0 0,1 0 0,0 0 0,0 0 0,-1 0 0,0 0 0,0 0 0,0 0 0,0 0 0,0 0 0,0 2 0,0-2 0,0 3 0,0-1 0,0 0 0,0 2 0,0-4 0,0 3 0,0-2 0,2 2 0,-2-3 0,1 2 0,-1-1 0,0 0 0,0 2 0,0-3 0,0 4 0,0-2 0,0 0 0,0 1 0,0-3 0,0 2 0,0 0 0,0-2 0,0 2 0,0-1 0,2 1 0,-2 0 0,2 1 0,-2-1 0,0 2 0,0-2 0,0 1 0,0-2 0,0 0 0,0 1 0,0-2 0,0 2 0,1-2 0,-1 0 0,2 2 0,-2-2 0,0 2 0,0-1 0,0 0 0,0 0 0,0-1 0,0 2 0,0-2 0,0 2 0,1-2 0,-1 1 0,2-1 0,-2 2 0,0-2 0,0 0 0,0 0 0,0 0 0,0 0 0,1 0 0,-1 0 0,2 0 0,-2 0 0,1 0 0,-1 0 0,2 0 0,-1 0 0,-1 0 0,2 0 0,-2 0 0,1 0 0,-1 0 0,2 0 0,-2 0 0,0 0 0,1-2 0,-1 2 0,2 0 0,-1 0 0,-1 2 0,2-2 0,-1 0 0,-1 0 0,3 0 0,-3 0 0,3 0 0,-3 0 0,2 0 0,-1 0 0,-1 0 0,3 0 0,-1 0 0,-1 0 0,2 0 0,-3 0 0,3 0 0,-3 0 0,3 0 0,-1 0 0,-1 0 0,2-2 0,-3 2 0,3-3 0,-3 3 0,3-1 0,-1-1 0,-1 2 0,2-3 0,-1 3 0,-1-1 0,2-1 0,-1 1 0,-1-1 0,2-1 0,-1 2 0,1-2 0,0 0 0,0 0 0,0 0 0,0 0 0,0 0 0,0 0 0,0 0 0,0 0 0,0 0 0,0 0 0,0 0 0,0 0 0,0 0 0,0 0 0,0 0 0,0 0 0,0 0 0,0 0 0,0 0 0,0 0 0,0 0 0,0 0 0,0 0 0,0-2 0,0 2 0,0-1 0,-2-1 0,2 2 0,-3-3 0,3 3 0,-2-1 0,1-1 0,1 2 0,-2-2 0,2 1 0,0 1 0,0-3 0,0 3 0,0-2 0,0 1 0,0 1 0,0-2 0,0 2 0,0 0 0,0 0 0,-1-1 0,1 1 0,-2-2 0,2 2 0,0 0 0,0 0 0,0 0 0,0 0 0,0 0 0,0 0 0,0 2 0,-1-1 0,1 1 0,-2 1 0,1-2 0,1 1 0,-2 1 0,1-2 0,1 2 0,-2 0 0,2 0 0,0 0 0,0 0 0,-1 0 0,1-1 0,-3 1 0,3-3 0,-2 1 0,2-1 0,0 0 0,0 0 0,0 0 0,2 0 0,0 0 0,0 0 0,1 0 0,-2 0 0,0 0 0,1 0 0,-2 0 0,2 0 0,-2 0 0,0 0 0,0 0 0,0 0 0,0 0 0,0 0 0,0 0 0,-1-1 0,0 1 0,0-3 0,1 3 0,0-2 0,0 2 0,-2-1 0,2 0 0,-1 0 0,1 0 0,0 0 0,0 0 0,-2 0 0,2 0 0,-1 0 0,1 1 0,0 0 0,-2-3 0,1 1 0,-2-3 0,0 2 0,1 0 0,1 0 0,1 0 0,-2 0 0,2 1 0,-1 1 0,1 1 0,0 0 0,0 0 0,0 0 0,0 0 0,0 0 0,0 0 0,0 1 0,0 0 0,-2 1 0,2-1 0,-1 0 0,-1 0 0,2 0 0,-1 1 0,-1 0 0,2 0 0,-1-1 0,-1 0 0,2 1 0,-1 0 0,1 0 0,0-1 0,0 1 0,0 0 0,0 0 0,-2 0 0,2-1 0,-1 0 0,1-1 0,0 0 0,0 0 0,0 0 0,0 0 0,0 0 0,0 0 0,0 0 0,0 0 0,0 0 0,0 0 0,0 0 0,0 0 0,0 0 0,0 0 0,0 0 0,0 0 0,0 0 0,0 0 0,0 0 0,-2-3 0,2 2 0,-1-2 0,1 3 0,0-1 0,0 1 0,0-3 0,0 3 0,0-3 0,0 3 0,0-3 0,0 3 0,0-2 0,0 2 0,0 0 0,0-1 0,0 1 0,0-2 0,0 2 0,0 0 0,0 0 0,0 0 0,0 0 0,0 0 0,0 0 0,0 0 0,0 0 0,0 0 0,0 0 0,0 0 0,0 0 0,0-3 0,0 2 0,0-2 0,0 3 0,0 0 0,0 0 0,0 0 0,3 0 0,-3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2:54:0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24575,'1'0'0,"0"0"0,4 0 0,-1 0 0,0 0 0,2 0 0,-3 0 0,2 0 0,-2 0 0,2 0 0,0 0 0,0 0 0,1 0 0,-1 0 0,2 0 0,-1 0 0,1 0 0,-1 0 0,-1 0 0,2 0 0,-4 0 0,2 0 0,-1 0 0,0 0 0,0 0 0,-1 0 0,0 0 0,2 0 0,-2 0 0,2 0 0,-2 0 0,0 0 0,0 0 0,0 0 0,0-2 0,0 1 0,0-3 0,0 1 0,0 0 0,0 0 0,0 2 0,-1-2 0,0 1 0,0 1 0,1-2 0,0 3 0,-1-3 0,0 2 0,0-1 0,1 0 0,0-1 0,0 1 0,-1 0 0,0 1 0,0-1 0,1 1 0,0 0 0,0 1 0,0 0 0,0 0 0,0 0 0,0 0 0,0 0 0,0 0 0,0 0 0,0 0 0,0 0 0,0 0 0,-2 1 0,2 0 0,-3 1 0,2 0 0,-1 0 0,-1 0 0,3 0 0,-1 1 0,1 0 0,-2 0 0,2-1 0,-3 0 0,3 0 0,-3 1 0,3 0 0,-1 0 0,-1 0 0,2 0 0,-1 0 0,-1 0 0,2-1 0,-3 0 0,2 0 0,-1 0 0,1-1 0,1-1 0,0 0 0,0 0 0,0 0 0,0 0 0,0 0 0,0 1 0,0 0 0,0 0 0,0-1 0,0 0 0,0 0 0,0 0 0,0 0 0,0 0 0,0 0 0,0-1 0,0 0 0,-2-2 0,1 2 0,-1-1 0,-1-1 0,3 2 0,-1-2 0,-1 0 0,2 1 0,-3-1 0,2 2 0,-1-3 0,-1 1 0,2 0 0,-1 0 0,-1 0 0,2 0 0,-2 0 0,1 0 0,1 2 0,-1-2 0,2 1 0,-1 0 0,-1 0 0,2 1 0,-3-1 0,3 1 0,-1 0 0,1 0 0,0 0 0,0 0 0,0 1 0,0 0 0,0 0 0,0 0 0,0 0 0,0 0 0,0 0 0,0 0 0,0 0 0,0 0 0,0 0 0,0 0 0,0 0 0,0 0 0,0 0 0,-2 1 0,1 1 0,-2 1 0,1-1 0,-1 0 0,2 0 0,-1 1 0,-1 0 0,2 0 0,-1-1 0,-1 0 0,2 0 0,-1 0 0,-1 0 0,3-1 0,-1 0 0,-1 0 0,2 0 0,-1 1 0,1-1 0,-2 1 0,2-1 0,-3 1 0,3-1 0,-1 0 0,-1 0 0,2 0 0,-1 0 0,1 0 0,0 0 0,0 0 0,-2 0 0,2 0 0,-1 0 0,1-1 0,-2 1 0,2 0 0,-1 0 0,1-1 0,0 0 0,0 0 0,0 0 0,0 0 0,0 0 0,0 0 0,0-1 0,-2-1 0,2-1 0,-3 0 0,2 0 0,-1 0 0,-1 0 0,2 0 0,-1 0 0,-1-2 0,3 1 0,-2 0 0,2 1 0,-1-2 0,1 2 0,-1-4 0,1 4 0,-2-2 0,2 2 0,-3 0 0,3 0 0,-3 0 0,2 0 0,-1 1 0,-1 0 0,2 0 0,-2-3 0,0 0 0,0 0 0,0-1 0,0 1 0,0-2 0,0 1 0,0-1 0,0 2 0,1-1 0,0 2 0,0-1 0,-1 2 0,0 0 0,0 0 0,0 0 0,1 2 0,0-2 0,0 1 0,-1-1 0,0 0 0,0 0 0,0 0 0,0 0 0,1 1 0,0 0 0,0 0 0,-1-1 0,0 0 0,0 0 0,0 0 0,1 0 0,0 0 0,0 0 0,-1 0 0,0-1 0,1 1 0,0 0 0,0 0 0,-1 0 0,0-1 0,0 0 0,0 0 0,0 1 0,0-1 0,0 1 0,0 0 0,0-1 0,0 0 0,0 0 0,0-1 0,0 2 0,0-4 0,0 4 0,0-3 0,0 2 0,0-2 0,0 1 0,0 0 0,0-2 0,0 2 0,0 0 0,0-1 0,0 1 0,0 0 0,0-1 0,0 2 0,0 0 0,0 1 0,0-1 0,0 1 0,0 0 0,0 0 0,0 0 0,0 0 0,0 0 0,0 0 0,0 0 0,0 0 0,0 0 0,0 0 0,0 0 0,0 0 0,0 0 0,0 0 0,0 0 0,1 0 0,0 0 0,0 0 0,-1 0 0,0 0 0,0 0 0,1 0 0,0-1 0,0 1 0,-1 0 0,0 0 0,1 0 0,0 0 0,0 0 0,0 2 0,0-2 0,1 1 0,0-1 0,0 0 0,0 1 0,-1 0 0,1 1 0,-1-1 0,1 0 0,0 0 0,1 0 0,0 1 0,0 0 0,0 1 0,0 0 0,0 0 0,0 0 0,0 0 0,0 0 0,0 0 0,0 0 0,0 0 0,0 0 0,-1 1 0,0-1 0,-1 3 0,0-1 0,0-1 0,0 2 0,1-3 0,-1 3 0,1-1 0,0-1 0,0 2 0,-1-1 0,-1 1 0,1-2 0,0 2 0,0-1 0,0-1 0,1 1 0,1-2 0,-1 1 0,0-1 0,0 2 0,1-2 0,0 0 0,0 0 0,0 0 0,0 0 0,0 0 0,0 0 0,0 0 0,0 0 0,0 0 0,0 0 0,-1-2 0,0 2 0,-1-3 0,1 3 0,0-3 0,1 3 0,0-3 0,-1 2 0,0-1 0,0-1 0,1 2 0,0-3 0,0 1 0,0 0 0,0 2 0,-1-2 0,0 3 0,0-2 0,0 1 0,0-1 0,0 1 0,1-2 0,0 3 0,0-2 0,-1 1 0,0 1 0,0-2 0,1 2 0,0 0 0,0 0 0,0 0 0,0 0 0,0 0 0,0 0 0,0 0 0,0 0 0,0 0 0,0 0 0,0 0 0,0 0 0,0 0 0,0 0 0,0 0 0,0 0 0,0 0 0,0 0 0,0 0 0,0 0 0,-2 1 0,2 0 0,-1 1 0,1-1 0,0 0 0,0 0 0,0 0 0,0 0 0,0-1 0,0 0 0,0 0 0,0 0 0,0 1 0,0 0 0,0 0 0,0-1 0,0 0 0,0 0 0,0 0 0,0 0 0,0 0 0,0 0 0,0 0 0,0 0 0,0 0 0,0 0 0,0 0 0,0 0 0,0 0 0,0 0 0,-2-1 0,2 0 0,-1 0 0,-1 0 0,2 0 0,-1 0 0,1 1 0,0 0 0,0 0 0,0 0 0,0 0 0,0 0 0,0 0 0,0 0 0,0 0 0,0 0 0,0 0 0,0 0 0,0 0 0,0 0 0,0 0 0,0 0 0,0 0 0,-2 1 0,2 0 0,-1 0 0,-1 0 0,2 0 0,-1 0 0,1 0 0,0 0 0,0 0 0,-2 0 0,2 0 0,-1 0 0,1 0 0,0 0 0,0 0 0,0-1 0,0 0 0,0 0 0,1-1 0,0 0 0,0 0 0,-1 1 0,0-2 0,0 2 0,0-1 0,0 1 0,0-2 0,0 2 0,0-3 0,0 3 0,0-3 0,0 3 0,0-3 0,0 3 0,-1-3 0,0 3 0,0-3 0,1 3 0,-1-3 0,0 3 0,0-3 0,0 1 0,0 1 0,-1-2 0,1 3 0,-1-3 0,1 3 0,0-2 0,1 2 0,0 0 0,0 0 0,0 0 0,0 0 0,0 0 0,0 0 0,0 0 0,0 0 0,0 0 0,0 0 0,0 0 0,-1 2 0,0-2 0,-1 3 0,1-3 0,-1 3 0,1-3 0,-1 2 0,1-1 0,-1 1 0,1-1 0,-1 1 0,1 0 0,-1 1 0,1-1 0,-1 0 0,1-1 0,-1 1 0,0 0 0,0 0 0,0 0 0,0 0 0,-1 1 0,1-1 0,0 0 0,0 0 0,-1 1 0,0 0 0,1 0 0,0 0 0,0 0 0,-1 0 0,0 0 0,0 0 0,0 0 0,0 0 0,0 0 0,0 2 0,0-2 0,0 3 0,0-1 0,0 0 0,0 2 0,0-4 0,0 3 0,0-2 0,2 2 0,-2-3 0,1 2 0,-1-1 0,0 0 0,0 2 0,0-3 0,0 4 0,0-2 0,0 0 0,0 1 0,0-3 0,0 2 0,0 0 0,0-2 0,0 2 0,0-1 0,2 1 0,-2 0 0,2 1 0,-2-1 0,0 2 0,0-2 0,0 1 0,0-2 0,0 0 0,0 1 0,0-2 0,0 2 0,1-2 0,-1 0 0,2 2 0,-2-2 0,0 2 0,0-1 0,0 0 0,0 0 0,0-1 0,0 2 0,0-2 0,0 2 0,1-2 0,-1 1 0,2-1 0,-2 2 0,0-2 0,0 0 0,0 0 0,0 0 0,0 0 0,1 0 0,-1 0 0,2 0 0,-2 0 0,1 0 0,-1 0 0,2 0 0,-1 0 0,-1 0 0,2 0 0,-2 0 0,1 0 0,-1 0 0,2 0 0,-2 0 0,0 0 0,1-2 0,-1 2 0,2 0 0,-1 0 0,-1 2 0,2-2 0,-1 0 0,-1 0 0,3 0 0,-3 0 0,3 0 0,-3 0 0,2 0 0,-1 0 0,-1 0 0,3 0 0,-1 0 0,-1 0 0,2 0 0,-3 0 0,3 0 0,-3 0 0,3 0 0,-1 0 0,-1 0 0,2-2 0,-3 2 0,3-3 0,-3 3 0,3-1 0,-1-1 0,-1 2 0,2-3 0,-1 3 0,-1-1 0,2-1 0,-1 1 0,-1-1 0,2-1 0,-1 2 0,1-2 0,0 0 0,0 0 0,0 0 0,0 0 0,0 0 0,0 0 0,0 0 0,0 0 0,0 0 0,0 0 0,0 0 0,0 0 0,0 0 0,0 0 0,0 0 0,0 0 0,0 0 0,0 0 0,0 0 0,0 0 0,0 0 0,0 0 0,0 0 0,0-2 0,0 2 0,0-1 0,-2-1 0,2 2 0,-3-3 0,3 3 0,-2-1 0,1-1 0,1 2 0,-2-2 0,2 1 0,0 1 0,0-3 0,0 3 0,0-2 0,0 1 0,0 1 0,0-2 0,0 2 0,0 0 0,0 0 0,-1-1 0,1 1 0,-2-2 0,2 2 0,0 0 0,0 0 0,0 0 0,0 0 0,0 0 0,0 0 0,0 2 0,-1-1 0,1 1 0,-2 1 0,1-2 0,1 1 0,-2 1 0,1-2 0,1 2 0,-2 0 0,2 0 0,0 0 0,0 0 0,-1 0 0,1-1 0,-3 1 0,3-3 0,-2 1 0,2-1 0,0 0 0,0 0 0,0 0 0,2 0 0,0 0 0,0 0 0,1 0 0,-2 0 0,0 0 0,1 0 0,-2 0 0,2 0 0,-2 0 0,0 0 0,0 0 0,0 0 0,0 0 0,0 0 0,0 0 0,-1-1 0,0 1 0,0-3 0,1 3 0,0-2 0,0 2 0,-2-1 0,2 0 0,-1 0 0,1 0 0,0 0 0,0 0 0,-2 0 0,2 0 0,-1 0 0,1 1 0,0 0 0,-2-3 0,1 1 0,-2-3 0,0 2 0,1 0 0,1 0 0,1 0 0,-2 0 0,2 1 0,-1 1 0,1 1 0,0 0 0,0 0 0,0 0 0,0 0 0,0 0 0,0 0 0,0 1 0,0 0 0,-2 1 0,2-1 0,-1 0 0,-1 0 0,2 0 0,-1 1 0,-1 0 0,2 0 0,-1-1 0,-1 0 0,2 1 0,-1 0 0,1 0 0,0-1 0,0 1 0,0 0 0,0 0 0,-2 0 0,2-1 0,-1 0 0,1-1 0,0 0 0,0 0 0,0 0 0,0 0 0,0 0 0,0 0 0,0 0 0,0 0 0,0 0 0,0 0 0,0 0 0,0 0 0,0 0 0,0 0 0,0 0 0,0 0 0,0 0 0,0 0 0,0 0 0,-2-3 0,2 2 0,-1-2 0,1 3 0,0-1 0,0 1 0,0-3 0,0 3 0,0-3 0,0 3 0,0-3 0,0 3 0,0-2 0,0 2 0,0 0 0,0-1 0,0 1 0,0-2 0,0 2 0,0 0 0,0 0 0,0 0 0,0 0 0,0 0 0,0 0 0,0 0 0,0 0 0,0 0 0,0 0 0,0 0 0,0 0 0,0-3 0,0 2 0,0-2 0,0 3 0,0 0 0,0 0 0,0 0 0,3 0 0,-3 0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FF4C-5150-D042-8FE0-35AD43F0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7A195-28FB-7949-8C3B-1F980007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9CD3-43A7-D54E-AB36-EAA079B7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16F6-92BC-E940-BED1-041AEBEA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B742-E623-2A45-A0E2-C4C5E941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0BA1-E0F4-B447-9CD4-F63B131C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FA78-9895-B141-A8CD-85C3BACAE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EDAD-C917-A347-9B65-94D5FA97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1487-A23F-554D-B047-9D5FD9EA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A005-6287-4840-8EBC-9D84878B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A11D1-5E24-2249-896B-2EB8C003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EC583-66D5-0246-B3CF-9FF8D602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BE52-E179-8741-935E-E34D4150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0E6D-E339-2C45-A1A9-A9B3DD5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5B29-7CDC-7A48-95BF-588FE8B2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B1AA-8C62-9644-9F93-F657A8CD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68F6-B671-D743-807B-7F904FC2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3A0C-1597-024B-9210-AB697B8B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3530-670C-D045-8A15-692265E8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9D2C-2651-C34E-B801-0355F64B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25A3-791A-6146-9850-A216899C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F5562-5D7E-4641-B426-670FE593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373B-4632-1144-A4DA-1FEE986F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C2A3-C0D2-5948-8F99-C224980C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A58D-7643-7C4B-9E5A-EA479B45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005D-3373-F247-B4D3-AD006805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CF57-8FD7-5A4C-BFD0-4A9D674A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8760E-2A13-CB48-BF84-90A9CD77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6FCA-8B45-6B44-96AC-F4A6E925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09AF-5876-D147-8039-B7D16C9C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8AB83-80B7-A04A-A17E-F34A9B62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A5CB-9E92-9D42-B5C7-1B0E1DDC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ADC1-51C8-C94A-B905-042DABE2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C3A95-D71F-DE4D-A4CA-68B6BFAC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A93DF-1CC9-0243-9D19-0CB45369F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C7572-ED8D-0243-BF4A-E1BAE35E9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9EDA6-8F18-DA4F-99DC-37D3D96F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BED3-79ED-F445-9CDC-A220BD5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E01A-70EC-D441-A426-7D3C8B9F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E1A0-4523-954D-A808-57CE7BB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04571-A3C7-A643-A600-97AC9CEC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E036F-F945-FD45-9ED8-721CE386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C59E8-F44C-1D41-8DA0-318E7890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9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20309-F432-5F49-87B0-9DB0BFD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7BBF-EB7B-FA4C-9B79-DAB6410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79FE0-C4DB-064D-9EAE-7DF4FCF5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733-DE86-2840-9C26-BEC772D6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929A-1A6A-654C-AB47-2D6DFD84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F1CAB-2167-C64B-A988-B2FED636E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FCB5A-C351-AD45-ACC9-B7E23C0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5DABD-BEB3-3943-A104-FA037024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30DF7-F814-7842-A5CD-19E46CF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2E30-22B7-FC42-BF0B-42B3B121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EDEB1-B21E-8044-ACD1-88F68E6F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931B0-C2EC-CE4E-8309-67A1F3D92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59A2-D5C5-DA4C-844F-F40D2D5E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4826-7DC5-C14A-90C4-D03A26A3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7A675-B3B3-5A4E-8474-C94C8947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FD287-E507-224A-B853-9A9DD8BA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54DB6-4B99-3349-B58A-E98E762E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6184-D75C-7944-8EAA-3795B80B6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500F-E314-1447-BD90-191FCF8D52E0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884A-1F82-6443-9D74-595C06B42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3781-1D0D-B447-B50A-579B7E6AD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6568-5FEB-4744-8482-5BE4CB71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png"/><Relationship Id="rId1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png"/><Relationship Id="rId7" Type="http://schemas.openxmlformats.org/officeDocument/2006/relationships/oleObject" Target="../embeddings/oleObject3.bin"/><Relationship Id="rId12" Type="http://schemas.openxmlformats.org/officeDocument/2006/relationships/hyperlink" Target="https://www.bhphotovideo.com/c/product/403036-REG/Altec_Lansing_120I_120i_2_0_Two_Piece_Computer.html/specs" TargetMode="Externa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20" Type="http://schemas.openxmlformats.org/officeDocument/2006/relationships/customXml" Target="../ink/ink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5" Type="http://schemas.openxmlformats.org/officeDocument/2006/relationships/hyperlink" Target="https://www.tonormic.com/products/tonor-tc-2030-usb-microphone-kit" TargetMode="External"/><Relationship Id="rId10" Type="http://schemas.openxmlformats.org/officeDocument/2006/relationships/image" Target="../media/image7.png"/><Relationship Id="rId19" Type="http://schemas.openxmlformats.org/officeDocument/2006/relationships/image" Target="../media/image6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png"/><Relationship Id="rId22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E915-0994-784F-BA30-1A1321FBF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Band OFDM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7C4FE-88A2-5846-9ABC-B09E64FBF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607-3EC7-9742-9AF3-EE88339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75"/>
            <a:ext cx="10652185" cy="15354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Post-RX BB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Downsampled</a:t>
            </a:r>
            <a:r>
              <a:rPr lang="en-US" dirty="0"/>
              <a:t> to 1 symbol / sample)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53332-BEA2-F44E-BD23-DA439F04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51" y="1518249"/>
            <a:ext cx="6331251" cy="49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7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6454-3670-C041-B7B7-98ADB6F3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Pre-Tx</a:t>
            </a:r>
            <a:br>
              <a:rPr lang="en-US" dirty="0"/>
            </a:b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5D75C-0457-A64F-B5D5-C8CCC066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83" y="179439"/>
            <a:ext cx="7863936" cy="64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6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6454-3670-C041-B7B7-98ADB6F3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Post-Rx</a:t>
            </a:r>
            <a:br>
              <a:rPr lang="en-US" dirty="0"/>
            </a:b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699FB-89C8-7F4C-81BB-D52C46AB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79" y="901700"/>
            <a:ext cx="8509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5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6434-2ED9-2546-AF7E-D5B4ECEA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2FC1-F60C-1D45-9ADF-5C66EBF1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2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STF Generation: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STF Detection:</a:t>
            </a:r>
          </a:p>
          <a:p>
            <a:pPr lvl="1"/>
            <a:r>
              <a:rPr lang="en-US" dirty="0"/>
              <a:t>Correlate with first repetition of STF</a:t>
            </a:r>
          </a:p>
          <a:p>
            <a:pPr marL="457200" lvl="1" indent="0">
              <a:buNone/>
            </a:pPr>
            <a:r>
              <a:rPr lang="en-US" dirty="0"/>
              <a:t>in time (i.e. first 16 samples)</a:t>
            </a:r>
          </a:p>
          <a:p>
            <a:pPr lvl="1"/>
            <a:r>
              <a:rPr lang="en-US" dirty="0"/>
              <a:t>Find points with 10 equally spaced </a:t>
            </a:r>
          </a:p>
          <a:p>
            <a:pPr marL="457200" lvl="1" indent="0">
              <a:buNone/>
            </a:pPr>
            <a:r>
              <a:rPr lang="en-US" dirty="0"/>
              <a:t>Peaks in correlation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3BB90-5537-144F-8F74-6ABA2071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68" y="2054226"/>
            <a:ext cx="9728200" cy="113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5CA1F-9C57-A246-8B9D-12B58721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18" y="3184526"/>
            <a:ext cx="72263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99E42-9BB3-EF40-AB0D-9F8DFA77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32" y="4490559"/>
            <a:ext cx="5864884" cy="21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9064-B8C2-934B-90F9-1C71C2BE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32AE5-4596-B64D-ADBA-E28B0272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54" y="901700"/>
            <a:ext cx="10147300" cy="505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3E80F-193F-4542-9367-6FB7389E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1" y="2675731"/>
            <a:ext cx="331635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</a:t>
            </a:r>
            <a:br>
              <a:rPr lang="en-US" dirty="0"/>
            </a:br>
            <a:r>
              <a:rPr lang="en-US" dirty="0"/>
              <a:t>detected packet</a:t>
            </a:r>
          </a:p>
        </p:txBody>
      </p:sp>
    </p:spTree>
    <p:extLst>
      <p:ext uri="{BB962C8B-B14F-4D97-AF65-F5344CB8AC3E}">
        <p14:creationId xmlns:p14="http://schemas.microsoft.com/office/powerpoint/2010/main" val="216588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9064-B8C2-934B-90F9-1C71C2BE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16568-85E4-9641-AE78-A0F82783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65" y="1162258"/>
            <a:ext cx="9829800" cy="513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3E80F-193F-4542-9367-6FB7389E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1" y="2675731"/>
            <a:ext cx="331635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mis </a:t>
            </a:r>
            <a:br>
              <a:rPr lang="en-US" dirty="0"/>
            </a:br>
            <a:r>
              <a:rPr lang="en-US" dirty="0"/>
              <a:t>detection</a:t>
            </a:r>
            <a:br>
              <a:rPr lang="en-US" dirty="0"/>
            </a:br>
            <a:r>
              <a:rPr lang="en-US" dirty="0"/>
              <a:t>(to early)</a:t>
            </a:r>
          </a:p>
        </p:txBody>
      </p:sp>
    </p:spTree>
    <p:extLst>
      <p:ext uri="{BB962C8B-B14F-4D97-AF65-F5344CB8AC3E}">
        <p14:creationId xmlns:p14="http://schemas.microsoft.com/office/powerpoint/2010/main" val="396596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9064-B8C2-934B-90F9-1C71C2BE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3E80F-193F-4542-9367-6FB7389E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2" y="2675731"/>
            <a:ext cx="23591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Successful</a:t>
            </a:r>
            <a:br>
              <a:rPr lang="en-US" dirty="0"/>
            </a:br>
            <a:r>
              <a:rPr lang="en-US" dirty="0"/>
              <a:t>detection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988D1-D96A-8C49-B74A-28698D680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863600"/>
            <a:ext cx="9969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6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04C8-4A5D-9544-9264-8B82E03C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E67C-765B-2944-9357-07021DD7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Long Training Field…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51352-482F-674A-B7C8-A491ECD9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74" y="1027906"/>
            <a:ext cx="3975100" cy="187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F4E5F-39C9-EC48-B7CB-946604E8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3042443"/>
            <a:ext cx="8727831" cy="1274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BCA7B-3D86-8845-9111-4E4B7331A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92" y="4610968"/>
            <a:ext cx="7340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04C8-4A5D-9544-9264-8B82E03C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E67C-765B-2944-9357-07021DD7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Decoding LTF: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F1592-4A1A-8742-BBB9-C09120CA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1450242"/>
            <a:ext cx="1435100" cy="128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7161C-39CD-424F-BBDC-FC42377F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555750"/>
            <a:ext cx="32893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36D667-79FE-1C4E-9C5B-B03AC9EA5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3061677"/>
            <a:ext cx="7505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04C8-4A5D-9544-9264-8B82E03C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E67C-765B-2944-9357-07021DD7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not working, even in sim…</a:t>
            </a:r>
          </a:p>
          <a:p>
            <a:r>
              <a:rPr lang="en-US" dirty="0"/>
              <a:t>Simulated 3 tap channel: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</a:t>
            </a:r>
            <a:r>
              <a:rPr lang="en-US" dirty="0" err="1"/>
              <a:t>simultation</a:t>
            </a:r>
            <a:r>
              <a:rPr lang="en-US" dirty="0"/>
              <a:t> includes </a:t>
            </a:r>
            <a:r>
              <a:rPr lang="en-US" dirty="0" err="1"/>
              <a:t>upsampling</a:t>
            </a:r>
            <a:r>
              <a:rPr lang="en-US" dirty="0"/>
              <a:t> to 48000Hz sampling rate + </a:t>
            </a:r>
            <a:r>
              <a:rPr lang="en-US" dirty="0" err="1"/>
              <a:t>upconversion</a:t>
            </a:r>
            <a:r>
              <a:rPr lang="en-US" dirty="0"/>
              <a:t>/</a:t>
            </a:r>
            <a:r>
              <a:rPr lang="en-US" dirty="0" err="1"/>
              <a:t>downconversion</a:t>
            </a:r>
            <a:r>
              <a:rPr lang="en-US" dirty="0"/>
              <a:t> to/from 10000Hz carrier frequency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CAA8E-666B-D54C-9B9D-48EECD10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660817" cy="73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84E96-6A1B-DB4B-9171-2A2CDFC0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53" y="3032158"/>
            <a:ext cx="4015692" cy="15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6DDC19B0-F694-C248-B78B-7AC232AC092E}"/>
              </a:ext>
            </a:extLst>
          </p:cNvPr>
          <p:cNvSpPr txBox="1"/>
          <p:nvPr/>
        </p:nvSpPr>
        <p:spPr>
          <a:xfrm>
            <a:off x="891431" y="210065"/>
            <a:ext cx="383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System Parameters</a:t>
            </a:r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DB4122D2-AE50-CE46-9D11-06EC2E1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1" y="1118258"/>
            <a:ext cx="5200290" cy="50755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Speaker Range: 85Hz – 18kHz</a:t>
            </a:r>
          </a:p>
          <a:p>
            <a:r>
              <a:rPr lang="en-US" dirty="0"/>
              <a:t>Microphone Range: 20Hz – 20kHz</a:t>
            </a:r>
          </a:p>
          <a:p>
            <a:r>
              <a:rPr lang="en-US" dirty="0"/>
              <a:t>BW = 8000Hz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symbol</a:t>
            </a:r>
            <a:r>
              <a:rPr lang="en-US" baseline="-25000" dirty="0"/>
              <a:t> </a:t>
            </a:r>
            <a:r>
              <a:rPr lang="en-US" dirty="0"/>
              <a:t>= 1 / BW = .125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Sampling Rate = 48000kHz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sample</a:t>
            </a:r>
            <a:r>
              <a:rPr lang="en-US" dirty="0"/>
              <a:t> = 1 / 48000 = .0208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 err="1"/>
              <a:t>Num</a:t>
            </a:r>
            <a:r>
              <a:rPr lang="en-US" dirty="0"/>
              <a:t> Carriers = 64</a:t>
            </a:r>
          </a:p>
          <a:p>
            <a:r>
              <a:rPr lang="en-US" dirty="0" err="1"/>
              <a:t>Δ</a:t>
            </a:r>
            <a:r>
              <a:rPr lang="en-US" i="1" dirty="0" err="1"/>
              <a:t>f</a:t>
            </a:r>
            <a:r>
              <a:rPr lang="en-US" i="1" dirty="0"/>
              <a:t> </a:t>
            </a:r>
            <a:r>
              <a:rPr lang="en-US" dirty="0"/>
              <a:t>= BW / 64 = 125 Hz</a:t>
            </a:r>
          </a:p>
          <a:p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/>
              <a:t> = 9042 Hz</a:t>
            </a:r>
          </a:p>
          <a:p>
            <a:r>
              <a:rPr lang="en-US" dirty="0" err="1"/>
              <a:t>Num</a:t>
            </a:r>
            <a:r>
              <a:rPr lang="en-US" dirty="0"/>
              <a:t> Data Carriers = 48</a:t>
            </a:r>
          </a:p>
          <a:p>
            <a:r>
              <a:rPr lang="en-US" dirty="0" err="1"/>
              <a:t>Num</a:t>
            </a:r>
            <a:r>
              <a:rPr lang="en-US" dirty="0"/>
              <a:t> Pilots = 4</a:t>
            </a:r>
          </a:p>
          <a:p>
            <a:endParaRPr lang="en-US" dirty="0"/>
          </a:p>
        </p:txBody>
      </p:sp>
      <p:sp>
        <p:nvSpPr>
          <p:cNvPr id="168" name="Content Placeholder 2">
            <a:extLst>
              <a:ext uri="{FF2B5EF4-FFF2-40B4-BE49-F238E27FC236}">
                <a16:creationId xmlns:a16="http://schemas.microsoft.com/office/drawing/2014/main" id="{49165E8A-4947-CB45-8D0A-ABBCAFE63E9F}"/>
              </a:ext>
            </a:extLst>
          </p:cNvPr>
          <p:cNvSpPr txBox="1">
            <a:spLocks/>
          </p:cNvSpPr>
          <p:nvPr/>
        </p:nvSpPr>
        <p:spPr>
          <a:xfrm>
            <a:off x="6096000" y="1118257"/>
            <a:ext cx="5200290" cy="5075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</a:t>
            </a:r>
            <a:r>
              <a:rPr lang="en-US" dirty="0"/>
              <a:t> Nulls = 12</a:t>
            </a:r>
          </a:p>
          <a:p>
            <a:pPr lvl="1"/>
            <a:r>
              <a:rPr lang="en-US" dirty="0"/>
              <a:t>Sub-channels 1, 28-38 (See 802.11 note on digital implementation of IFFT + diagram below)</a:t>
            </a:r>
          </a:p>
          <a:p>
            <a:endParaRPr lang="en-US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F7130ECA-637E-E24A-AA23-7A4A23FA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47" y="2918798"/>
            <a:ext cx="5807243" cy="353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A9584D-1FB7-E849-BD9D-56DD1EC2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71" y="365125"/>
            <a:ext cx="7975313" cy="612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7BA1F-9AD1-6E46-992A-48EB6E5A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2" y="3328236"/>
            <a:ext cx="3260290" cy="1268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910745-10A7-574D-A309-FCA1412BCBAC}"/>
              </a:ext>
            </a:extLst>
          </p:cNvPr>
          <p:cNvSpPr txBox="1"/>
          <p:nvPr/>
        </p:nvSpPr>
        <p:spPr>
          <a:xfrm>
            <a:off x="457616" y="1285461"/>
            <a:ext cx="28156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Nulls on carriers 1, and 28-38 (52 active carriers)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9F8CC4-A0FF-0E46-A57A-F5D1859A6FD6}"/>
              </a:ext>
            </a:extLst>
          </p:cNvPr>
          <p:cNvCxnSpPr/>
          <p:nvPr/>
        </p:nvCxnSpPr>
        <p:spPr>
          <a:xfrm>
            <a:off x="3458817" y="1683026"/>
            <a:ext cx="2160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5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2">
            <a:extLst>
              <a:ext uri="{FF2B5EF4-FFF2-40B4-BE49-F238E27FC236}">
                <a16:creationId xmlns:a16="http://schemas.microsoft.com/office/drawing/2014/main" id="{9E2CA1D6-F586-9549-B129-253B6EE83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039584"/>
              </p:ext>
            </p:extLst>
          </p:nvPr>
        </p:nvGraphicFramePr>
        <p:xfrm>
          <a:off x="3096060" y="3650596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31597600" imgH="8483600" progId="Equation.DSMT4">
                  <p:embed/>
                </p:oleObj>
              </mc:Choice>
              <mc:Fallback>
                <p:oleObj name="Equation" r:id="rId3" imgW="31597600" imgH="8483600" progId="Equation.DSMT4">
                  <p:embed/>
                  <p:pic>
                    <p:nvPicPr>
                      <p:cNvPr id="4" name="Objekt 2">
                        <a:extLst>
                          <a:ext uri="{FF2B5EF4-FFF2-40B4-BE49-F238E27FC236}">
                            <a16:creationId xmlns:a16="http://schemas.microsoft.com/office/drawing/2014/main" id="{9E2CA1D6-F586-9549-B129-253B6EE83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060" y="3650596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3">
            <a:extLst>
              <a:ext uri="{FF2B5EF4-FFF2-40B4-BE49-F238E27FC236}">
                <a16:creationId xmlns:a16="http://schemas.microsoft.com/office/drawing/2014/main" id="{73E72901-0492-CC42-9A69-B69512E20B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40554"/>
              </p:ext>
            </p:extLst>
          </p:nvPr>
        </p:nvGraphicFramePr>
        <p:xfrm>
          <a:off x="3061525" y="4835321"/>
          <a:ext cx="147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5" imgW="33934400" imgH="8483600" progId="Equation.DSMT4">
                  <p:embed/>
                </p:oleObj>
              </mc:Choice>
              <mc:Fallback>
                <p:oleObj name="Equation" r:id="rId5" imgW="33934400" imgH="8483600" progId="Equation.DSMT4">
                  <p:embed/>
                  <p:pic>
                    <p:nvPicPr>
                      <p:cNvPr id="5" name="Objekt 3">
                        <a:extLst>
                          <a:ext uri="{FF2B5EF4-FFF2-40B4-BE49-F238E27FC236}">
                            <a16:creationId xmlns:a16="http://schemas.microsoft.com/office/drawing/2014/main" id="{73E72901-0492-CC42-9A69-B69512E20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525" y="4835321"/>
                        <a:ext cx="1473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">
            <a:extLst>
              <a:ext uri="{FF2B5EF4-FFF2-40B4-BE49-F238E27FC236}">
                <a16:creationId xmlns:a16="http://schemas.microsoft.com/office/drawing/2014/main" id="{2F530A40-304E-2B4C-87F3-D4223B591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66" y="3240320"/>
            <a:ext cx="231775" cy="231775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E0ADE752-FAD8-D048-AB68-AE20770A0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6337" y="3374821"/>
            <a:ext cx="149383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44E5716A-E8DD-DE4A-B3E5-BB7E457F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633" y="3890327"/>
            <a:ext cx="252412" cy="252412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9E9C1A0D-8757-1845-A1B5-B641DF302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83093"/>
              </p:ext>
            </p:extLst>
          </p:nvPr>
        </p:nvGraphicFramePr>
        <p:xfrm>
          <a:off x="719641" y="3527657"/>
          <a:ext cx="132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30429200" imgH="14338300" progId="Equation.DSMT4">
                  <p:embed/>
                </p:oleObj>
              </mc:Choice>
              <mc:Fallback>
                <p:oleObj name="Equation" r:id="rId7" imgW="30429200" imgH="14338300" progId="Equation.DSMT4">
                  <p:embed/>
                  <p:pic>
                    <p:nvPicPr>
                      <p:cNvPr id="13" name="Object 10">
                        <a:extLst>
                          <a:ext uri="{FF2B5EF4-FFF2-40B4-BE49-F238E27FC236}">
                            <a16:creationId xmlns:a16="http://schemas.microsoft.com/office/drawing/2014/main" id="{9E9C1A0D-8757-1845-A1B5-B641DF302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41" y="3527657"/>
                        <a:ext cx="1320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1">
            <a:extLst>
              <a:ext uri="{FF2B5EF4-FFF2-40B4-BE49-F238E27FC236}">
                <a16:creationId xmlns:a16="http://schemas.microsoft.com/office/drawing/2014/main" id="{3C1D2F2B-C610-8444-B932-EA76F8FC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403" y="3348270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2E5752D9-C747-3B4F-A269-2CB9A41A65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5578" y="345622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8FF805AF-6BFB-D64B-BB47-66C29FE0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225" y="3258934"/>
            <a:ext cx="231775" cy="231775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58EECD9C-9005-1D46-AECB-278112526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8287" y="347483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49BA9BB3-BF90-D746-979F-5D76C00341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3116" y="3199808"/>
            <a:ext cx="21590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5" name="AutoShape 34">
            <a:extLst>
              <a:ext uri="{FF2B5EF4-FFF2-40B4-BE49-F238E27FC236}">
                <a16:creationId xmlns:a16="http://schemas.microsoft.com/office/drawing/2014/main" id="{2C439263-D2B7-944B-B5C6-33D81F72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266" y="4381732"/>
            <a:ext cx="231775" cy="231775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E1DA645F-09B6-D34E-9DED-818619553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1576" y="4516233"/>
            <a:ext cx="1473200" cy="238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5FD96294-0EB8-C446-9253-F03EEBAFE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834186"/>
              </p:ext>
            </p:extLst>
          </p:nvPr>
        </p:nvGraphicFramePr>
        <p:xfrm>
          <a:off x="732341" y="4669070"/>
          <a:ext cx="132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9" imgW="30429200" imgH="14338300" progId="Equation.DSMT4">
                  <p:embed/>
                </p:oleObj>
              </mc:Choice>
              <mc:Fallback>
                <p:oleObj name="Equation" r:id="rId9" imgW="30429200" imgH="143383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5FD96294-0EB8-C446-9253-F03EEBAFE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41" y="4669070"/>
                        <a:ext cx="1320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40">
            <a:extLst>
              <a:ext uri="{FF2B5EF4-FFF2-40B4-BE49-F238E27FC236}">
                <a16:creationId xmlns:a16="http://schemas.microsoft.com/office/drawing/2014/main" id="{A553F058-C3C0-C847-AA5B-30CB8CC84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8278" y="459763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42" name="AutoShape 41">
            <a:extLst>
              <a:ext uri="{FF2B5EF4-FFF2-40B4-BE49-F238E27FC236}">
                <a16:creationId xmlns:a16="http://schemas.microsoft.com/office/drawing/2014/main" id="{EB0509B0-B35F-4A41-AA71-61D87DE5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925" y="4400346"/>
            <a:ext cx="231775" cy="231775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C3BC459C-F866-E845-9242-DD766A3DD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0987" y="4616246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6CB2D64C-B9DD-0047-ACAF-2EADB0912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8220" y="3423602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BDEAAB36-7137-E949-924D-8CB81B7A6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050" y="3366884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44CE7A95-432A-F846-8006-8A0AF3ADB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050" y="4517821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48" name="Line 48">
            <a:extLst>
              <a:ext uri="{FF2B5EF4-FFF2-40B4-BE49-F238E27FC236}">
                <a16:creationId xmlns:a16="http://schemas.microsoft.com/office/drawing/2014/main" id="{0906564E-4E25-FB4F-8898-BF7243B10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8220" y="4142739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6DD6AFF9-3C5E-7145-B022-00A44D3B8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881" y="3959815"/>
            <a:ext cx="252412" cy="41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0" name="Line 80">
            <a:extLst>
              <a:ext uri="{FF2B5EF4-FFF2-40B4-BE49-F238E27FC236}">
                <a16:creationId xmlns:a16="http://schemas.microsoft.com/office/drawing/2014/main" id="{17A20DDC-BA6A-3E40-9785-CA4B8C45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403" y="4499207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3" name="Line 100">
            <a:extLst>
              <a:ext uri="{FF2B5EF4-FFF2-40B4-BE49-F238E27FC236}">
                <a16:creationId xmlns:a16="http://schemas.microsoft.com/office/drawing/2014/main" id="{49247835-E4DB-4F48-9B2F-5C55F15A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0041" y="3380783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CD07DD-C277-BD4D-9C1D-73BB26F77E5C}"/>
              </a:ext>
            </a:extLst>
          </p:cNvPr>
          <p:cNvSpPr/>
          <p:nvPr/>
        </p:nvSpPr>
        <p:spPr>
          <a:xfrm>
            <a:off x="325644" y="1300999"/>
            <a:ext cx="7651808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6E0E4B-3338-0A43-A101-B00A20539E5B}"/>
              </a:ext>
            </a:extLst>
          </p:cNvPr>
          <p:cNvSpPr txBox="1"/>
          <p:nvPr/>
        </p:nvSpPr>
        <p:spPr>
          <a:xfrm>
            <a:off x="365611" y="1687833"/>
            <a:ext cx="140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1001110…</a:t>
            </a:r>
          </a:p>
        </p:txBody>
      </p:sp>
      <p:sp>
        <p:nvSpPr>
          <p:cNvPr id="86" name="Line 4">
            <a:extLst>
              <a:ext uri="{FF2B5EF4-FFF2-40B4-BE49-F238E27FC236}">
                <a16:creationId xmlns:a16="http://schemas.microsoft.com/office/drawing/2014/main" id="{00E7D32C-47FC-1743-9578-B78D0FAC7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904" y="1872499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60D6FF-8155-4045-989A-6500E2926323}"/>
              </a:ext>
            </a:extLst>
          </p:cNvPr>
          <p:cNvSpPr/>
          <p:nvPr/>
        </p:nvSpPr>
        <p:spPr>
          <a:xfrm>
            <a:off x="1886928" y="1440877"/>
            <a:ext cx="987425" cy="86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7-Point Star 87">
            <a:extLst>
              <a:ext uri="{FF2B5EF4-FFF2-40B4-BE49-F238E27FC236}">
                <a16:creationId xmlns:a16="http://schemas.microsoft.com/office/drawing/2014/main" id="{03BE00C7-3DE5-2A40-B69F-58D523254CBD}"/>
              </a:ext>
            </a:extLst>
          </p:cNvPr>
          <p:cNvSpPr/>
          <p:nvPr/>
        </p:nvSpPr>
        <p:spPr>
          <a:xfrm>
            <a:off x="1976380" y="2109789"/>
            <a:ext cx="106056" cy="9669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7-Point Star 90">
            <a:extLst>
              <a:ext uri="{FF2B5EF4-FFF2-40B4-BE49-F238E27FC236}">
                <a16:creationId xmlns:a16="http://schemas.microsoft.com/office/drawing/2014/main" id="{2C8D1D67-27E1-1F4E-AAFF-1754C0A7D228}"/>
              </a:ext>
            </a:extLst>
          </p:cNvPr>
          <p:cNvSpPr/>
          <p:nvPr/>
        </p:nvSpPr>
        <p:spPr>
          <a:xfrm>
            <a:off x="2677735" y="1521074"/>
            <a:ext cx="106056" cy="9669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217786-4FB7-7D40-93A3-587D633BA32F}"/>
              </a:ext>
            </a:extLst>
          </p:cNvPr>
          <p:cNvCxnSpPr>
            <a:cxnSpLocks/>
          </p:cNvCxnSpPr>
          <p:nvPr/>
        </p:nvCxnSpPr>
        <p:spPr>
          <a:xfrm flipH="1">
            <a:off x="2380639" y="1521074"/>
            <a:ext cx="2" cy="71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8D4BCA-24D4-6443-B512-8A5D9D2E202F}"/>
              </a:ext>
            </a:extLst>
          </p:cNvPr>
          <p:cNvCxnSpPr>
            <a:cxnSpLocks/>
          </p:cNvCxnSpPr>
          <p:nvPr/>
        </p:nvCxnSpPr>
        <p:spPr>
          <a:xfrm flipH="1">
            <a:off x="1989536" y="1868330"/>
            <a:ext cx="754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065BA1-4EC1-A949-BA99-8A38AFD5EB98}"/>
              </a:ext>
            </a:extLst>
          </p:cNvPr>
          <p:cNvSpPr txBox="1"/>
          <p:nvPr/>
        </p:nvSpPr>
        <p:spPr>
          <a:xfrm>
            <a:off x="2171862" y="1455288"/>
            <a:ext cx="226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57806D-ACC7-A141-A6F9-8D5B7D834DB2}"/>
              </a:ext>
            </a:extLst>
          </p:cNvPr>
          <p:cNvSpPr txBox="1"/>
          <p:nvPr/>
        </p:nvSpPr>
        <p:spPr>
          <a:xfrm>
            <a:off x="2582501" y="1863901"/>
            <a:ext cx="226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DA96D5-2C7B-D441-9BA9-C9E144619CA8}"/>
              </a:ext>
            </a:extLst>
          </p:cNvPr>
          <p:cNvSpPr txBox="1"/>
          <p:nvPr/>
        </p:nvSpPr>
        <p:spPr>
          <a:xfrm>
            <a:off x="1497823" y="1572418"/>
            <a:ext cx="326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b</a:t>
            </a:r>
            <a:r>
              <a:rPr lang="en-US" sz="1100" i="1" baseline="-25000" dirty="0"/>
              <a:t>i</a:t>
            </a:r>
          </a:p>
        </p:txBody>
      </p:sp>
      <p:sp>
        <p:nvSpPr>
          <p:cNvPr id="105" name="Line 4">
            <a:extLst>
              <a:ext uri="{FF2B5EF4-FFF2-40B4-BE49-F238E27FC236}">
                <a16:creationId xmlns:a16="http://schemas.microsoft.com/office/drawing/2014/main" id="{62FF3ED4-A636-4047-A380-4B8565C86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9923" y="1872499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5DC804-061D-5248-A72B-FC89ED949066}"/>
              </a:ext>
            </a:extLst>
          </p:cNvPr>
          <p:cNvSpPr txBox="1"/>
          <p:nvPr/>
        </p:nvSpPr>
        <p:spPr>
          <a:xfrm>
            <a:off x="2955842" y="1572418"/>
            <a:ext cx="326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s</a:t>
            </a:r>
            <a:r>
              <a:rPr lang="en-US" sz="1100" i="1" baseline="-25000" dirty="0" err="1"/>
              <a:t>i</a:t>
            </a:r>
            <a:endParaRPr lang="en-US" sz="1100" i="1" baseline="-25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23B6E6-B0F3-204C-87FF-9CF7E97E2BBF}"/>
              </a:ext>
            </a:extLst>
          </p:cNvPr>
          <p:cNvSpPr/>
          <p:nvPr/>
        </p:nvSpPr>
        <p:spPr>
          <a:xfrm>
            <a:off x="3267841" y="1457103"/>
            <a:ext cx="228601" cy="86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BCAA58-4117-D44D-9B86-0AFF831B8EE1}"/>
              </a:ext>
            </a:extLst>
          </p:cNvPr>
          <p:cNvSpPr/>
          <p:nvPr/>
        </p:nvSpPr>
        <p:spPr>
          <a:xfrm>
            <a:off x="3808440" y="1457103"/>
            <a:ext cx="395151" cy="86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ine 4">
            <a:extLst>
              <a:ext uri="{FF2B5EF4-FFF2-40B4-BE49-F238E27FC236}">
                <a16:creationId xmlns:a16="http://schemas.microsoft.com/office/drawing/2014/main" id="{1BE345A6-2771-FE42-B0C9-635B12E483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9864" y="1632879"/>
            <a:ext cx="228601" cy="9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10" name="Line 4">
            <a:extLst>
              <a:ext uri="{FF2B5EF4-FFF2-40B4-BE49-F238E27FC236}">
                <a16:creationId xmlns:a16="http://schemas.microsoft.com/office/drawing/2014/main" id="{54F2C75A-711B-2141-82D9-D9A694B825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9864" y="2125511"/>
            <a:ext cx="228601" cy="9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913E74F-1D24-0B48-8798-F429AAE2BC93}"/>
              </a:ext>
            </a:extLst>
          </p:cNvPr>
          <p:cNvSpPr txBox="1"/>
          <p:nvPr/>
        </p:nvSpPr>
        <p:spPr>
          <a:xfrm rot="5400000">
            <a:off x="3505013" y="1755144"/>
            <a:ext cx="45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CFF5205-33E6-D047-A2C9-196952D7E465}"/>
              </a:ext>
            </a:extLst>
          </p:cNvPr>
          <p:cNvSpPr txBox="1"/>
          <p:nvPr/>
        </p:nvSpPr>
        <p:spPr>
          <a:xfrm>
            <a:off x="3198854" y="1742733"/>
            <a:ext cx="39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S/P</a:t>
            </a:r>
            <a:endParaRPr lang="en-US" sz="1100" i="1" baseline="-25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FCEC3E-0DA4-CF48-AA77-B622BEF48278}"/>
              </a:ext>
            </a:extLst>
          </p:cNvPr>
          <p:cNvSpPr txBox="1"/>
          <p:nvPr/>
        </p:nvSpPr>
        <p:spPr>
          <a:xfrm>
            <a:off x="3736797" y="1757417"/>
            <a:ext cx="546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IFFT</a:t>
            </a:r>
            <a:r>
              <a:rPr lang="en-US" sz="1100" i="1" baseline="-25000" dirty="0"/>
              <a:t>64</a:t>
            </a:r>
          </a:p>
        </p:txBody>
      </p:sp>
      <p:sp>
        <p:nvSpPr>
          <p:cNvPr id="117" name="Line 4">
            <a:extLst>
              <a:ext uri="{FF2B5EF4-FFF2-40B4-BE49-F238E27FC236}">
                <a16:creationId xmlns:a16="http://schemas.microsoft.com/office/drawing/2014/main" id="{07E84A1C-D012-BE4A-87E1-44395AB14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1194" y="1918268"/>
            <a:ext cx="294896" cy="12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52C8B7-C8F7-6742-9D7A-2DE85825730D}"/>
              </a:ext>
            </a:extLst>
          </p:cNvPr>
          <p:cNvCxnSpPr>
            <a:cxnSpLocks/>
          </p:cNvCxnSpPr>
          <p:nvPr/>
        </p:nvCxnSpPr>
        <p:spPr>
          <a:xfrm flipH="1">
            <a:off x="3636990" y="1103790"/>
            <a:ext cx="2" cy="368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A35027C-5A28-1543-B67B-B6211A071E0A}"/>
              </a:ext>
            </a:extLst>
          </p:cNvPr>
          <p:cNvSpPr txBox="1"/>
          <p:nvPr/>
        </p:nvSpPr>
        <p:spPr>
          <a:xfrm>
            <a:off x="2980794" y="221790"/>
            <a:ext cx="125333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Num</a:t>
            </a:r>
            <a:r>
              <a:rPr lang="en-US" sz="1100" i="1" dirty="0"/>
              <a:t> Carriers = 64</a:t>
            </a:r>
          </a:p>
          <a:p>
            <a:r>
              <a:rPr lang="en-US" sz="1100" i="1" dirty="0"/>
              <a:t>-Data Carriers = 48</a:t>
            </a:r>
          </a:p>
          <a:p>
            <a:r>
              <a:rPr lang="en-US" sz="1100" i="1" dirty="0"/>
              <a:t>-</a:t>
            </a:r>
            <a:r>
              <a:rPr lang="en-US" sz="1100" i="1" dirty="0" err="1"/>
              <a:t>Num</a:t>
            </a:r>
            <a:r>
              <a:rPr lang="en-US" sz="1100" i="1" dirty="0"/>
              <a:t> Pilots = 4</a:t>
            </a:r>
          </a:p>
          <a:p>
            <a:r>
              <a:rPr lang="en-US" sz="1100" i="1" dirty="0"/>
              <a:t>-</a:t>
            </a:r>
            <a:r>
              <a:rPr lang="en-US" sz="1100" i="1" dirty="0" err="1"/>
              <a:t>Num</a:t>
            </a:r>
            <a:r>
              <a:rPr lang="en-US" sz="1100" i="1" dirty="0"/>
              <a:t> Nulls = 12</a:t>
            </a:r>
          </a:p>
          <a:p>
            <a:r>
              <a:rPr lang="en-US" sz="1100" i="1" dirty="0"/>
              <a:t>(1, 28-38)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91C4066A-08A5-BA4A-8023-8A670AD6B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4799" y="508945"/>
            <a:ext cx="703929" cy="708412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4CB1F605-9354-BC49-97A3-79D5D61A234D}"/>
              </a:ext>
            </a:extLst>
          </p:cNvPr>
          <p:cNvSpPr/>
          <p:nvPr/>
        </p:nvSpPr>
        <p:spPr>
          <a:xfrm rot="5400000">
            <a:off x="5960034" y="1478223"/>
            <a:ext cx="395151" cy="86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1549E-541C-2840-8CA0-57DDEE194275}"/>
              </a:ext>
            </a:extLst>
          </p:cNvPr>
          <p:cNvSpPr/>
          <p:nvPr/>
        </p:nvSpPr>
        <p:spPr>
          <a:xfrm rot="5400000" flipV="1">
            <a:off x="5402810" y="1784243"/>
            <a:ext cx="395151" cy="25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ine 4">
            <a:extLst>
              <a:ext uri="{FF2B5EF4-FFF2-40B4-BE49-F238E27FC236}">
                <a16:creationId xmlns:a16="http://schemas.microsoft.com/office/drawing/2014/main" id="{C77EAD65-58B7-FA45-9F57-6D7CEF386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623" y="1508473"/>
            <a:ext cx="1" cy="192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3223263-F4F0-FB43-9059-D1E9D957D6C7}"/>
              </a:ext>
            </a:extLst>
          </p:cNvPr>
          <p:cNvCxnSpPr>
            <a:cxnSpLocks/>
          </p:cNvCxnSpPr>
          <p:nvPr/>
        </p:nvCxnSpPr>
        <p:spPr>
          <a:xfrm flipV="1">
            <a:off x="5600385" y="1496380"/>
            <a:ext cx="887986" cy="11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0D81374-97EC-194A-AC9D-292B9D05285F}"/>
              </a:ext>
            </a:extLst>
          </p:cNvPr>
          <p:cNvCxnSpPr>
            <a:cxnSpLocks/>
          </p:cNvCxnSpPr>
          <p:nvPr/>
        </p:nvCxnSpPr>
        <p:spPr>
          <a:xfrm>
            <a:off x="6484115" y="1494793"/>
            <a:ext cx="0" cy="182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6B82FD5-C8FE-104F-8B3F-8014E62D67B2}"/>
              </a:ext>
            </a:extLst>
          </p:cNvPr>
          <p:cNvSpPr txBox="1"/>
          <p:nvPr/>
        </p:nvSpPr>
        <p:spPr>
          <a:xfrm>
            <a:off x="5424261" y="1772870"/>
            <a:ext cx="39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CP</a:t>
            </a:r>
            <a:endParaRPr lang="en-US" sz="1100" i="1" baseline="-25000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FD3B94F-CA0B-BC4B-9FB5-47E9CEBA70A3}"/>
              </a:ext>
            </a:extLst>
          </p:cNvPr>
          <p:cNvCxnSpPr>
            <a:cxnSpLocks/>
          </p:cNvCxnSpPr>
          <p:nvPr/>
        </p:nvCxnSpPr>
        <p:spPr>
          <a:xfrm flipH="1">
            <a:off x="1798506" y="5115299"/>
            <a:ext cx="2" cy="53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B9A615A-BECF-7A4C-AAC8-0BDF976D65E3}"/>
              </a:ext>
            </a:extLst>
          </p:cNvPr>
          <p:cNvSpPr txBox="1"/>
          <p:nvPr/>
        </p:nvSpPr>
        <p:spPr>
          <a:xfrm>
            <a:off x="743654" y="5697982"/>
            <a:ext cx="19996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T</a:t>
            </a:r>
            <a:r>
              <a:rPr lang="en-US" sz="1100" i="1" baseline="-25000" dirty="0" err="1"/>
              <a:t>symbol</a:t>
            </a:r>
            <a:r>
              <a:rPr lang="en-US" sz="1100" i="1" dirty="0"/>
              <a:t> = 1 / BW = 1 / 9600 Hz</a:t>
            </a:r>
            <a:endParaRPr lang="en-US" sz="1100" i="1" baseline="-250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16EC4CF-33D7-5F46-A964-2EB150C2643D}"/>
              </a:ext>
            </a:extLst>
          </p:cNvPr>
          <p:cNvSpPr/>
          <p:nvPr/>
        </p:nvSpPr>
        <p:spPr>
          <a:xfrm rot="5400000">
            <a:off x="7078496" y="1478223"/>
            <a:ext cx="395151" cy="863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93DA35F-EFD2-F54A-BB76-9B218BC5CAC6}"/>
              </a:ext>
            </a:extLst>
          </p:cNvPr>
          <p:cNvSpPr/>
          <p:nvPr/>
        </p:nvSpPr>
        <p:spPr>
          <a:xfrm rot="5400000" flipV="1">
            <a:off x="6521272" y="1784243"/>
            <a:ext cx="395151" cy="25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Line 4">
            <a:extLst>
              <a:ext uri="{FF2B5EF4-FFF2-40B4-BE49-F238E27FC236}">
                <a16:creationId xmlns:a16="http://schemas.microsoft.com/office/drawing/2014/main" id="{C4E57752-33B4-C748-B333-5A68A35A8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0085" y="1508473"/>
            <a:ext cx="1" cy="192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EF4D658-7FAB-A840-93CD-D2DA060F5AF0}"/>
              </a:ext>
            </a:extLst>
          </p:cNvPr>
          <p:cNvCxnSpPr>
            <a:cxnSpLocks/>
          </p:cNvCxnSpPr>
          <p:nvPr/>
        </p:nvCxnSpPr>
        <p:spPr>
          <a:xfrm flipV="1">
            <a:off x="6718847" y="1496380"/>
            <a:ext cx="887986" cy="11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76BDB02-9299-644D-9D15-AFCF2FEDD271}"/>
              </a:ext>
            </a:extLst>
          </p:cNvPr>
          <p:cNvCxnSpPr>
            <a:cxnSpLocks/>
          </p:cNvCxnSpPr>
          <p:nvPr/>
        </p:nvCxnSpPr>
        <p:spPr>
          <a:xfrm>
            <a:off x="7602577" y="1494793"/>
            <a:ext cx="0" cy="182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4254233-CF5E-584F-88C1-B3E210EE61F0}"/>
              </a:ext>
            </a:extLst>
          </p:cNvPr>
          <p:cNvSpPr txBox="1"/>
          <p:nvPr/>
        </p:nvSpPr>
        <p:spPr>
          <a:xfrm>
            <a:off x="6542723" y="1772870"/>
            <a:ext cx="39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CP</a:t>
            </a:r>
            <a:endParaRPr lang="en-US" sz="1100" i="1" baseline="-25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9FDB8B-9CAB-BA47-9DE1-6423B0CC6187}"/>
              </a:ext>
            </a:extLst>
          </p:cNvPr>
          <p:cNvSpPr/>
          <p:nvPr/>
        </p:nvSpPr>
        <p:spPr>
          <a:xfrm rot="5400000" flipV="1">
            <a:off x="5083921" y="1710406"/>
            <a:ext cx="395151" cy="3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8232E79-2B86-EC4A-B210-8508F6B379E6}"/>
              </a:ext>
            </a:extLst>
          </p:cNvPr>
          <p:cNvSpPr/>
          <p:nvPr/>
        </p:nvSpPr>
        <p:spPr>
          <a:xfrm rot="5400000" flipV="1">
            <a:off x="4686521" y="1710405"/>
            <a:ext cx="395151" cy="3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0881158-BADD-9C44-BFB3-977D7EE17510}"/>
              </a:ext>
            </a:extLst>
          </p:cNvPr>
          <p:cNvSpPr txBox="1"/>
          <p:nvPr/>
        </p:nvSpPr>
        <p:spPr>
          <a:xfrm>
            <a:off x="4707787" y="1787463"/>
            <a:ext cx="39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STF</a:t>
            </a:r>
            <a:endParaRPr lang="en-US" sz="1100" i="1" baseline="-25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3F45EF6-AB77-D849-B4C2-420140B162ED}"/>
              </a:ext>
            </a:extLst>
          </p:cNvPr>
          <p:cNvSpPr txBox="1"/>
          <p:nvPr/>
        </p:nvSpPr>
        <p:spPr>
          <a:xfrm>
            <a:off x="5079645" y="1779994"/>
            <a:ext cx="395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LTF</a:t>
            </a:r>
            <a:endParaRPr lang="en-US" sz="1100" i="1" baseline="-25000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F618F0F-0D56-3143-BF9E-CC785D6B2235}"/>
              </a:ext>
            </a:extLst>
          </p:cNvPr>
          <p:cNvCxnSpPr>
            <a:cxnSpLocks/>
          </p:cNvCxnSpPr>
          <p:nvPr/>
        </p:nvCxnSpPr>
        <p:spPr>
          <a:xfrm flipH="1">
            <a:off x="4887474" y="1235991"/>
            <a:ext cx="84376" cy="507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018EE49A-F8C1-6043-A95C-272BBAE083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1127" y="486707"/>
            <a:ext cx="939800" cy="710695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8860008-F241-554D-9C7E-6B6282F1B0A3}"/>
              </a:ext>
            </a:extLst>
          </p:cNvPr>
          <p:cNvCxnSpPr>
            <a:cxnSpLocks/>
          </p:cNvCxnSpPr>
          <p:nvPr/>
        </p:nvCxnSpPr>
        <p:spPr>
          <a:xfrm flipH="1">
            <a:off x="5299957" y="1235991"/>
            <a:ext cx="299976" cy="486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4">
            <a:extLst>
              <a:ext uri="{FF2B5EF4-FFF2-40B4-BE49-F238E27FC236}">
                <a16:creationId xmlns:a16="http://schemas.microsoft.com/office/drawing/2014/main" id="{D7311ACA-F85F-0742-9CC0-58250F6B1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9214" y="1469402"/>
            <a:ext cx="524434" cy="25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61" name="Line 4">
            <a:extLst>
              <a:ext uri="{FF2B5EF4-FFF2-40B4-BE49-F238E27FC236}">
                <a16:creationId xmlns:a16="http://schemas.microsoft.com/office/drawing/2014/main" id="{42C379EA-57C8-E24D-92CE-964C28700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794" y="2202193"/>
            <a:ext cx="524434" cy="25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103EE02-F236-E444-9915-4652C858DA0B}"/>
              </a:ext>
            </a:extLst>
          </p:cNvPr>
          <p:cNvSpPr txBox="1"/>
          <p:nvPr/>
        </p:nvSpPr>
        <p:spPr>
          <a:xfrm>
            <a:off x="8220591" y="2238334"/>
            <a:ext cx="55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</a:t>
            </a:r>
            <a:r>
              <a:rPr lang="en-US" sz="2800" i="1" baseline="-25000" dirty="0" err="1"/>
              <a:t>Q</a:t>
            </a:r>
            <a:endParaRPr lang="en-US" sz="2800" i="1" baseline="-25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C6AAE05-1A11-164A-A660-F48FFDF6B5A9}"/>
              </a:ext>
            </a:extLst>
          </p:cNvPr>
          <p:cNvSpPr txBox="1"/>
          <p:nvPr/>
        </p:nvSpPr>
        <p:spPr>
          <a:xfrm>
            <a:off x="8214352" y="874823"/>
            <a:ext cx="41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</a:t>
            </a:r>
            <a:r>
              <a:rPr lang="en-US" sz="2800" i="1" baseline="-25000" dirty="0" err="1"/>
              <a:t>I</a:t>
            </a:r>
            <a:endParaRPr lang="en-US" sz="2800" i="1" baseline="-25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036C15-818B-AD42-B031-1E94516C00D0}"/>
              </a:ext>
            </a:extLst>
          </p:cNvPr>
          <p:cNvSpPr txBox="1"/>
          <p:nvPr/>
        </p:nvSpPr>
        <p:spPr>
          <a:xfrm>
            <a:off x="387755" y="2765985"/>
            <a:ext cx="41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</a:t>
            </a:r>
            <a:r>
              <a:rPr lang="en-US" sz="2800" i="1" baseline="-25000" dirty="0" err="1"/>
              <a:t>I</a:t>
            </a:r>
            <a:endParaRPr lang="en-US" sz="2800" i="1" baseline="-25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9D58A49-A142-5340-AD69-3C2231FE76B7}"/>
              </a:ext>
            </a:extLst>
          </p:cNvPr>
          <p:cNvSpPr txBox="1"/>
          <p:nvPr/>
        </p:nvSpPr>
        <p:spPr>
          <a:xfrm>
            <a:off x="330960" y="3916420"/>
            <a:ext cx="55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s</a:t>
            </a:r>
            <a:r>
              <a:rPr lang="en-US" sz="2800" i="1" baseline="-25000" dirty="0" err="1"/>
              <a:t>Q</a:t>
            </a:r>
            <a:endParaRPr lang="en-US" sz="2800" i="1" baseline="-250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2D4891C-0A42-C941-A0B6-024BB9B3D3E5}"/>
              </a:ext>
            </a:extLst>
          </p:cNvPr>
          <p:cNvCxnSpPr>
            <a:cxnSpLocks/>
          </p:cNvCxnSpPr>
          <p:nvPr/>
        </p:nvCxnSpPr>
        <p:spPr>
          <a:xfrm flipH="1">
            <a:off x="4258499" y="5167251"/>
            <a:ext cx="2" cy="53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BE5D9DE-054A-A641-91DA-C90E4F7F66C4}"/>
              </a:ext>
            </a:extLst>
          </p:cNvPr>
          <p:cNvSpPr txBox="1"/>
          <p:nvPr/>
        </p:nvSpPr>
        <p:spPr>
          <a:xfrm>
            <a:off x="4861304" y="4490138"/>
            <a:ext cx="1234696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/>
              <a:t>Altec Lansing 120i</a:t>
            </a:r>
          </a:p>
          <a:p>
            <a:r>
              <a:rPr lang="en-US" sz="1100" i="1" dirty="0"/>
              <a:t>85Hz — 18kHz</a:t>
            </a:r>
          </a:p>
          <a:p>
            <a:r>
              <a:rPr lang="en-US" sz="1100" dirty="0">
                <a:hlinkClick r:id="rId12"/>
              </a:rPr>
              <a:t>https://www.bhphotovideo.com/c/product/403036-REG/Altec_Lansing_120I_120i_2_0_Two_Piece_Computer.html/specs</a:t>
            </a:r>
            <a:endParaRPr lang="en-US" sz="1100" i="1" baseline="-25000" dirty="0"/>
          </a:p>
        </p:txBody>
      </p:sp>
      <p:sp>
        <p:nvSpPr>
          <p:cNvPr id="147" name="Line 24">
            <a:extLst>
              <a:ext uri="{FF2B5EF4-FFF2-40B4-BE49-F238E27FC236}">
                <a16:creationId xmlns:a16="http://schemas.microsoft.com/office/drawing/2014/main" id="{0459DF49-5B80-9240-BADA-3D5CA3929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9783" y="4317343"/>
            <a:ext cx="21590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51" name="Line 100">
            <a:extLst>
              <a:ext uri="{FF2B5EF4-FFF2-40B4-BE49-F238E27FC236}">
                <a16:creationId xmlns:a16="http://schemas.microsoft.com/office/drawing/2014/main" id="{52393EE5-CA4D-324F-8D6E-AEE00F47D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708" y="4498318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E49EF-BBFA-2E46-A913-A7A0F48C30E1}"/>
              </a:ext>
            </a:extLst>
          </p:cNvPr>
          <p:cNvSpPr txBox="1"/>
          <p:nvPr/>
        </p:nvSpPr>
        <p:spPr>
          <a:xfrm>
            <a:off x="1833458" y="4935202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ymbol</a:t>
            </a:r>
            <a:endParaRPr lang="en-US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5255752-AABB-F84E-8C4A-67603C923D47}"/>
              </a:ext>
            </a:extLst>
          </p:cNvPr>
          <p:cNvSpPr txBox="1"/>
          <p:nvPr/>
        </p:nvSpPr>
        <p:spPr>
          <a:xfrm>
            <a:off x="1812860" y="379013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ymbol</a:t>
            </a:r>
            <a:endParaRPr lang="en-US" i="1" dirty="0"/>
          </a:p>
        </p:txBody>
      </p:sp>
      <p:sp>
        <p:nvSpPr>
          <p:cNvPr id="153" name="Line 100">
            <a:extLst>
              <a:ext uri="{FF2B5EF4-FFF2-40B4-BE49-F238E27FC236}">
                <a16:creationId xmlns:a16="http://schemas.microsoft.com/office/drawing/2014/main" id="{DCB54C7D-B67E-4448-964C-A0A9238EB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6337" y="2944914"/>
            <a:ext cx="260025" cy="13420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54" name="Line 100">
            <a:extLst>
              <a:ext uri="{FF2B5EF4-FFF2-40B4-BE49-F238E27FC236}">
                <a16:creationId xmlns:a16="http://schemas.microsoft.com/office/drawing/2014/main" id="{8275B6A3-26A1-7945-944B-A6254CF47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673" y="2944914"/>
            <a:ext cx="357742" cy="395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626E92-FCB8-5A40-B17D-ACCA5A64A567}"/>
              </a:ext>
            </a:extLst>
          </p:cNvPr>
          <p:cNvSpPr txBox="1"/>
          <p:nvPr/>
        </p:nvSpPr>
        <p:spPr>
          <a:xfrm>
            <a:off x="2422820" y="2636000"/>
            <a:ext cx="115094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T</a:t>
            </a:r>
            <a:r>
              <a:rPr lang="en-US" sz="1100" i="1" baseline="-25000" dirty="0" err="1"/>
              <a:t>s</a:t>
            </a:r>
            <a:r>
              <a:rPr lang="en-US" sz="1100" i="1" dirty="0"/>
              <a:t> = 1 / 48000Hz</a:t>
            </a:r>
            <a:endParaRPr lang="en-US" sz="1100" i="1" baseline="-2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39F9F-F89C-7445-8B11-47A6574935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4946" y="3371688"/>
            <a:ext cx="750304" cy="106795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A349B30-D884-2248-9963-66FF8AB2ABFB}"/>
              </a:ext>
            </a:extLst>
          </p:cNvPr>
          <p:cNvSpPr txBox="1"/>
          <p:nvPr/>
        </p:nvSpPr>
        <p:spPr>
          <a:xfrm>
            <a:off x="3798125" y="5744148"/>
            <a:ext cx="103758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f</a:t>
            </a:r>
            <a:r>
              <a:rPr lang="en-US" sz="1100" baseline="-25000" dirty="0" err="1"/>
              <a:t>C</a:t>
            </a:r>
            <a:r>
              <a:rPr lang="en-US" sz="1100" dirty="0"/>
              <a:t> = 10010Hz</a:t>
            </a:r>
            <a:endParaRPr lang="en-US" sz="1100" baseline="-25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4A47E49-FBF3-0148-9103-7D75EE85DD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1985" y="3400567"/>
            <a:ext cx="531619" cy="106021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86DEE8C8-A761-BD4C-A34D-CFB121E5C0B0}"/>
              </a:ext>
            </a:extLst>
          </p:cNvPr>
          <p:cNvSpPr txBox="1"/>
          <p:nvPr/>
        </p:nvSpPr>
        <p:spPr>
          <a:xfrm>
            <a:off x="6204706" y="5220928"/>
            <a:ext cx="15977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cap="all" dirty="0"/>
              <a:t>TONOR TC-2030 USB MICROPHONE</a:t>
            </a:r>
          </a:p>
          <a:p>
            <a:r>
              <a:rPr lang="en-US" sz="1100" i="1" dirty="0"/>
              <a:t>20Hz — 20kHz</a:t>
            </a:r>
          </a:p>
          <a:p>
            <a:r>
              <a:rPr lang="en-US" sz="1100" i="1" dirty="0"/>
              <a:t>192kHz / 24bit Sampling</a:t>
            </a:r>
          </a:p>
          <a:p>
            <a:r>
              <a:rPr lang="en-US" sz="1100" dirty="0">
                <a:hlinkClick r:id="rId15"/>
              </a:rPr>
              <a:t>https://www.tonormic.com/products/tonor-tc-2030-usb-microphone-kit</a:t>
            </a:r>
            <a:endParaRPr lang="en-US" sz="1100" i="1" dirty="0"/>
          </a:p>
        </p:txBody>
      </p:sp>
      <p:sp>
        <p:nvSpPr>
          <p:cNvPr id="166" name="Line 4">
            <a:extLst>
              <a:ext uri="{FF2B5EF4-FFF2-40B4-BE49-F238E27FC236}">
                <a16:creationId xmlns:a16="http://schemas.microsoft.com/office/drawing/2014/main" id="{1167E774-F7A2-A84F-B001-56F9C9BB4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7156" y="3959815"/>
            <a:ext cx="3758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68" name="AutoShape 18">
            <a:extLst>
              <a:ext uri="{FF2B5EF4-FFF2-40B4-BE49-F238E27FC236}">
                <a16:creationId xmlns:a16="http://schemas.microsoft.com/office/drawing/2014/main" id="{DECC7AC9-0BBD-984C-9A20-554DFDECF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806" y="3320444"/>
            <a:ext cx="231775" cy="231775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69" name="Line 19">
            <a:extLst>
              <a:ext uri="{FF2B5EF4-FFF2-40B4-BE49-F238E27FC236}">
                <a16:creationId xmlns:a16="http://schemas.microsoft.com/office/drawing/2014/main" id="{22750948-A91B-C84E-914C-12AB738B7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3868" y="353634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170" name="Object 20">
            <a:extLst>
              <a:ext uri="{FF2B5EF4-FFF2-40B4-BE49-F238E27FC236}">
                <a16:creationId xmlns:a16="http://schemas.microsoft.com/office/drawing/2014/main" id="{56ADE872-366A-D44E-9B10-D77310564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32595"/>
              </p:ext>
            </p:extLst>
          </p:nvPr>
        </p:nvGraphicFramePr>
        <p:xfrm>
          <a:off x="7802381" y="3739544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6" imgW="31597600" imgH="8483600" progId="Equation.DSMT4">
                  <p:embed/>
                </p:oleObj>
              </mc:Choice>
              <mc:Fallback>
                <p:oleObj name="Equation" r:id="rId16" imgW="31597600" imgH="8483600" progId="Equation.DSMT4">
                  <p:embed/>
                  <p:pic>
                    <p:nvPicPr>
                      <p:cNvPr id="8" name="Object 20">
                        <a:extLst>
                          <a:ext uri="{FF2B5EF4-FFF2-40B4-BE49-F238E27FC236}">
                            <a16:creationId xmlns:a16="http://schemas.microsoft.com/office/drawing/2014/main" id="{B0362F3D-F9FC-3349-980D-620982546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381" y="3739544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Line 22">
            <a:extLst>
              <a:ext uri="{FF2B5EF4-FFF2-40B4-BE49-F238E27FC236}">
                <a16:creationId xmlns:a16="http://schemas.microsoft.com/office/drawing/2014/main" id="{D3EA239F-A1FB-7D41-A05F-22CF10F63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818" y="342839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83" name="AutoShape 60">
            <a:extLst>
              <a:ext uri="{FF2B5EF4-FFF2-40B4-BE49-F238E27FC236}">
                <a16:creationId xmlns:a16="http://schemas.microsoft.com/office/drawing/2014/main" id="{3B76018E-03C9-AE4A-A4D8-73161B84E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693" y="4472969"/>
            <a:ext cx="231775" cy="231775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84" name="Line 61">
            <a:extLst>
              <a:ext uri="{FF2B5EF4-FFF2-40B4-BE49-F238E27FC236}">
                <a16:creationId xmlns:a16="http://schemas.microsoft.com/office/drawing/2014/main" id="{DC2CE67F-C86E-0A46-829B-CD11EB17C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2756" y="468886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185" name="Object 62">
            <a:extLst>
              <a:ext uri="{FF2B5EF4-FFF2-40B4-BE49-F238E27FC236}">
                <a16:creationId xmlns:a16="http://schemas.microsoft.com/office/drawing/2014/main" id="{8CB9F987-77FF-E245-9868-9968C9414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87800"/>
              </p:ext>
            </p:extLst>
          </p:nvPr>
        </p:nvGraphicFramePr>
        <p:xfrm>
          <a:off x="7531517" y="4879175"/>
          <a:ext cx="147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18" imgW="33934400" imgH="8483600" progId="Equation.DSMT4">
                  <p:embed/>
                </p:oleObj>
              </mc:Choice>
              <mc:Fallback>
                <p:oleObj name="Equation" r:id="rId18" imgW="33934400" imgH="8483600" progId="Equation.DSMT4">
                  <p:embed/>
                  <p:pic>
                    <p:nvPicPr>
                      <p:cNvPr id="24" name="Object 62">
                        <a:extLst>
                          <a:ext uri="{FF2B5EF4-FFF2-40B4-BE49-F238E27FC236}">
                            <a16:creationId xmlns:a16="http://schemas.microsoft.com/office/drawing/2014/main" id="{F8A46ED9-C6C9-D249-B1A4-D921A98DC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517" y="4879175"/>
                        <a:ext cx="1473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Line 64">
            <a:extLst>
              <a:ext uri="{FF2B5EF4-FFF2-40B4-BE49-F238E27FC236}">
                <a16:creationId xmlns:a16="http://schemas.microsoft.com/office/drawing/2014/main" id="{60016E76-134C-2D46-992C-3742EA5C9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706" y="458091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99" name="Line 78">
            <a:extLst>
              <a:ext uri="{FF2B5EF4-FFF2-40B4-BE49-F238E27FC236}">
                <a16:creationId xmlns:a16="http://schemas.microsoft.com/office/drawing/2014/main" id="{1FF6579F-2B66-554B-AD86-1EEA94DA5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302" y="3429000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03" name="Line 79">
            <a:extLst>
              <a:ext uri="{FF2B5EF4-FFF2-40B4-BE49-F238E27FC236}">
                <a16:creationId xmlns:a16="http://schemas.microsoft.com/office/drawing/2014/main" id="{BAA5E432-5F77-9E4E-AF93-7AEF78263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562" y="4436070"/>
            <a:ext cx="21224" cy="760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0D3857F-2426-7842-88C9-EECB99B37916}"/>
              </a:ext>
            </a:extLst>
          </p:cNvPr>
          <p:cNvSpPr txBox="1"/>
          <p:nvPr/>
        </p:nvSpPr>
        <p:spPr>
          <a:xfrm>
            <a:off x="6887576" y="3015333"/>
            <a:ext cx="50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i="1" baseline="-25000" dirty="0"/>
              <a:t>I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5C802D1-9552-544F-8552-EC2847D8AA8B}"/>
              </a:ext>
            </a:extLst>
          </p:cNvPr>
          <p:cNvSpPr txBox="1"/>
          <p:nvPr/>
        </p:nvSpPr>
        <p:spPr>
          <a:xfrm>
            <a:off x="6861270" y="4305929"/>
            <a:ext cx="60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i="1" baseline="-25000" dirty="0"/>
              <a:t>Q</a:t>
            </a:r>
          </a:p>
        </p:txBody>
      </p:sp>
      <p:sp>
        <p:nvSpPr>
          <p:cNvPr id="206" name="Line 24">
            <a:extLst>
              <a:ext uri="{FF2B5EF4-FFF2-40B4-BE49-F238E27FC236}">
                <a16:creationId xmlns:a16="http://schemas.microsoft.com/office/drawing/2014/main" id="{A05C5E19-7D4C-0447-B18C-2D3D9E9CA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6377" y="3301089"/>
            <a:ext cx="21590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07" name="Line 100">
            <a:extLst>
              <a:ext uri="{FF2B5EF4-FFF2-40B4-BE49-F238E27FC236}">
                <a16:creationId xmlns:a16="http://schemas.microsoft.com/office/drawing/2014/main" id="{6A6F707B-5097-2B45-8B0A-ADF5542A9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019" y="3456220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08" name="Line 24">
            <a:extLst>
              <a:ext uri="{FF2B5EF4-FFF2-40B4-BE49-F238E27FC236}">
                <a16:creationId xmlns:a16="http://schemas.microsoft.com/office/drawing/2014/main" id="{3A23DB54-005E-F942-AC89-7EA29AE96E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7019" y="4418244"/>
            <a:ext cx="21590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09" name="Line 100">
            <a:extLst>
              <a:ext uri="{FF2B5EF4-FFF2-40B4-BE49-F238E27FC236}">
                <a16:creationId xmlns:a16="http://schemas.microsoft.com/office/drawing/2014/main" id="{C2A7BD86-BB96-2A46-8203-E17A54A4B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686" y="457375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9842866-899C-AA48-B5FD-0597D315B26E}"/>
              </a:ext>
            </a:extLst>
          </p:cNvPr>
          <p:cNvSpPr txBox="1"/>
          <p:nvPr/>
        </p:nvSpPr>
        <p:spPr>
          <a:xfrm>
            <a:off x="9090633" y="2430517"/>
            <a:ext cx="13716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/>
              <a:t>Passband = ± BW/2 = ± 4800Hz</a:t>
            </a:r>
            <a:endParaRPr lang="en-US" sz="1100" i="1" baseline="-250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9DBEDD0-50CC-C449-AD03-BF8D33C96504}"/>
              </a:ext>
            </a:extLst>
          </p:cNvPr>
          <p:cNvSpPr/>
          <p:nvPr/>
        </p:nvSpPr>
        <p:spPr>
          <a:xfrm>
            <a:off x="8867548" y="3109892"/>
            <a:ext cx="518280" cy="54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90E8D21-4EF4-0345-A194-A3F67197468D}"/>
                  </a:ext>
                </a:extLst>
              </p14:cNvPr>
              <p14:cNvContentPartPr/>
              <p14:nvPr/>
            </p14:nvContentPartPr>
            <p14:xfrm>
              <a:off x="8814346" y="3362411"/>
              <a:ext cx="664887" cy="187617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90E8D21-4EF4-0345-A194-A3F6719746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05346" y="3353426"/>
                <a:ext cx="682526" cy="205229"/>
              </a:xfrm>
              <a:prstGeom prst="rect">
                <a:avLst/>
              </a:prstGeom>
            </p:spPr>
          </p:pic>
        </mc:Fallback>
      </mc:AlternateContent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28F39B0-86B2-5D41-A63C-B95CD62A4113}"/>
              </a:ext>
            </a:extLst>
          </p:cNvPr>
          <p:cNvCxnSpPr>
            <a:cxnSpLocks/>
          </p:cNvCxnSpPr>
          <p:nvPr/>
        </p:nvCxnSpPr>
        <p:spPr>
          <a:xfrm flipH="1">
            <a:off x="9183055" y="2887778"/>
            <a:ext cx="114991" cy="336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649A3C09-3CF7-7D4C-9F10-468462B2FA75}"/>
              </a:ext>
            </a:extLst>
          </p:cNvPr>
          <p:cNvSpPr txBox="1"/>
          <p:nvPr/>
        </p:nvSpPr>
        <p:spPr>
          <a:xfrm>
            <a:off x="7533743" y="2939750"/>
            <a:ext cx="115094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T</a:t>
            </a:r>
            <a:r>
              <a:rPr lang="en-US" sz="1100" i="1" baseline="-25000" dirty="0" err="1"/>
              <a:t>s</a:t>
            </a:r>
            <a:r>
              <a:rPr lang="en-US" sz="1100" i="1" dirty="0"/>
              <a:t> = 1 / 48000Hz</a:t>
            </a:r>
            <a:endParaRPr lang="en-US" sz="1100" i="1" baseline="-250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A654B3C-2681-4642-B9C6-460EB689FD5C}"/>
              </a:ext>
            </a:extLst>
          </p:cNvPr>
          <p:cNvSpPr/>
          <p:nvPr/>
        </p:nvSpPr>
        <p:spPr>
          <a:xfrm>
            <a:off x="8911906" y="4188390"/>
            <a:ext cx="518280" cy="54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D6B3AC2-0B1B-CC4D-90E8-44409E2E435B}"/>
                  </a:ext>
                </a:extLst>
              </p14:cNvPr>
              <p14:cNvContentPartPr/>
              <p14:nvPr/>
            </p14:nvContentPartPr>
            <p14:xfrm>
              <a:off x="8858704" y="4440909"/>
              <a:ext cx="664887" cy="187617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D6B3AC2-0B1B-CC4D-90E8-44409E2E43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9704" y="4431924"/>
                <a:ext cx="682526" cy="205229"/>
              </a:xfrm>
              <a:prstGeom prst="rect">
                <a:avLst/>
              </a:prstGeom>
            </p:spPr>
          </p:pic>
        </mc:Fallback>
      </mc:AlternateContent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576B9C-2869-1441-9CC0-4057012D1D5E}"/>
              </a:ext>
            </a:extLst>
          </p:cNvPr>
          <p:cNvCxnSpPr>
            <a:cxnSpLocks/>
          </p:cNvCxnSpPr>
          <p:nvPr/>
        </p:nvCxnSpPr>
        <p:spPr>
          <a:xfrm>
            <a:off x="9299914" y="2895433"/>
            <a:ext cx="1" cy="1419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Line 24">
            <a:extLst>
              <a:ext uri="{FF2B5EF4-FFF2-40B4-BE49-F238E27FC236}">
                <a16:creationId xmlns:a16="http://schemas.microsoft.com/office/drawing/2014/main" id="{D57FF215-AC4B-9A4B-B596-860E61D00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66752" y="3828156"/>
            <a:ext cx="21590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EDD9162-8102-A741-89F2-78E119F800BB}"/>
              </a:ext>
            </a:extLst>
          </p:cNvPr>
          <p:cNvSpPr txBox="1"/>
          <p:nvPr/>
        </p:nvSpPr>
        <p:spPr>
          <a:xfrm>
            <a:off x="10419173" y="4719758"/>
            <a:ext cx="11509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T</a:t>
            </a:r>
            <a:r>
              <a:rPr lang="en-US" sz="1100" i="1" baseline="-25000" dirty="0" err="1"/>
              <a:t>symbol</a:t>
            </a:r>
            <a:r>
              <a:rPr lang="en-US" sz="1100" i="1" dirty="0"/>
              <a:t> = 1 / BW = 1/9600 Hz</a:t>
            </a:r>
            <a:endParaRPr lang="en-US" sz="1100" i="1" baseline="-25000" dirty="0"/>
          </a:p>
        </p:txBody>
      </p:sp>
      <p:sp>
        <p:nvSpPr>
          <p:cNvPr id="225" name="Line 100">
            <a:extLst>
              <a:ext uri="{FF2B5EF4-FFF2-40B4-BE49-F238E27FC236}">
                <a16:creationId xmlns:a16="http://schemas.microsoft.com/office/drawing/2014/main" id="{424B87BD-DBD9-D74B-851C-087BF2EE2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93766" y="4012822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28" name="Line 100">
            <a:extLst>
              <a:ext uri="{FF2B5EF4-FFF2-40B4-BE49-F238E27FC236}">
                <a16:creationId xmlns:a16="http://schemas.microsoft.com/office/drawing/2014/main" id="{FEF655CD-8ED6-7443-A2B3-A6FA814C6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82" y="4036358"/>
            <a:ext cx="16106" cy="5921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29" name="AutoShape 13">
            <a:extLst>
              <a:ext uri="{FF2B5EF4-FFF2-40B4-BE49-F238E27FC236}">
                <a16:creationId xmlns:a16="http://schemas.microsoft.com/office/drawing/2014/main" id="{5BF12039-7AC5-C341-833D-051D20586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077" y="4445111"/>
            <a:ext cx="231775" cy="231775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31" name="Line 4">
            <a:extLst>
              <a:ext uri="{FF2B5EF4-FFF2-40B4-BE49-F238E27FC236}">
                <a16:creationId xmlns:a16="http://schemas.microsoft.com/office/drawing/2014/main" id="{30AFE9CB-633E-4E41-8B36-260AE0FF9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9878" y="4691742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C4B8A9-8CCC-9B48-B4A2-08FC56BECEB4}"/>
              </a:ext>
            </a:extLst>
          </p:cNvPr>
          <p:cNvSpPr txBox="1"/>
          <p:nvPr/>
        </p:nvSpPr>
        <p:spPr>
          <a:xfrm>
            <a:off x="9581291" y="50632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î</a:t>
            </a:r>
            <a:endParaRPr lang="en-US" dirty="0"/>
          </a:p>
        </p:txBody>
      </p:sp>
      <p:sp>
        <p:nvSpPr>
          <p:cNvPr id="233" name="Line 100">
            <a:extLst>
              <a:ext uri="{FF2B5EF4-FFF2-40B4-BE49-F238E27FC236}">
                <a16:creationId xmlns:a16="http://schemas.microsoft.com/office/drawing/2014/main" id="{C3E1515D-C200-3444-AB99-9988D8A65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4867" y="4568704"/>
            <a:ext cx="1698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35" name="Line 100">
            <a:extLst>
              <a:ext uri="{FF2B5EF4-FFF2-40B4-BE49-F238E27FC236}">
                <a16:creationId xmlns:a16="http://schemas.microsoft.com/office/drawing/2014/main" id="{9BEA43A9-D202-3D4D-AE16-9387DD2B0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73737" y="4548661"/>
            <a:ext cx="664884" cy="12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36" name="Line 100">
            <a:extLst>
              <a:ext uri="{FF2B5EF4-FFF2-40B4-BE49-F238E27FC236}">
                <a16:creationId xmlns:a16="http://schemas.microsoft.com/office/drawing/2014/main" id="{B88D48E1-B500-9E40-A55A-7B9257BE2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1761" y="3403598"/>
            <a:ext cx="969193" cy="247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37" name="Line 4">
            <a:extLst>
              <a:ext uri="{FF2B5EF4-FFF2-40B4-BE49-F238E27FC236}">
                <a16:creationId xmlns:a16="http://schemas.microsoft.com/office/drawing/2014/main" id="{E8BE6437-DDEC-2C4E-B592-C6BBD3DEC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4803" y="4001541"/>
            <a:ext cx="524434" cy="25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b="0" i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65FDF16-6303-AD42-89F6-2CB1B8FEBF32}"/>
              </a:ext>
            </a:extLst>
          </p:cNvPr>
          <p:cNvSpPr txBox="1"/>
          <p:nvPr/>
        </p:nvSpPr>
        <p:spPr>
          <a:xfrm>
            <a:off x="11469941" y="3406962"/>
            <a:ext cx="41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</a:t>
            </a:r>
            <a:endParaRPr lang="en-US" sz="2800" i="1" baseline="-250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E476464-CF01-904F-96D7-6FA29D2F8F8C}"/>
              </a:ext>
            </a:extLst>
          </p:cNvPr>
          <p:cNvSpPr txBox="1"/>
          <p:nvPr/>
        </p:nvSpPr>
        <p:spPr>
          <a:xfrm>
            <a:off x="8684684" y="228492"/>
            <a:ext cx="383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TX –&gt; RX Chain</a:t>
            </a:r>
          </a:p>
        </p:txBody>
      </p:sp>
    </p:spTree>
    <p:extLst>
      <p:ext uri="{BB962C8B-B14F-4D97-AF65-F5344CB8AC3E}">
        <p14:creationId xmlns:p14="http://schemas.microsoft.com/office/powerpoint/2010/main" val="333521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E93D2-C957-654C-8D7D-1B0A861B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38" y="3429000"/>
            <a:ext cx="6301642" cy="2505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7414C-EACD-4745-B140-B4C0472B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8753-5777-4F46-8F94-150821EB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approximation:</a:t>
            </a:r>
          </a:p>
          <a:p>
            <a:endParaRPr lang="en-US" dirty="0"/>
          </a:p>
          <a:p>
            <a:pPr lvl="1"/>
            <a:r>
              <a:rPr lang="en-US" dirty="0"/>
              <a:t>T</a:t>
            </a:r>
            <a:r>
              <a:rPr lang="en-US" baseline="-25000" dirty="0"/>
              <a:t>TR</a:t>
            </a:r>
            <a:r>
              <a:rPr lang="en-US" dirty="0"/>
              <a:t> = .25 </a:t>
            </a:r>
            <a:r>
              <a:rPr lang="en-US" dirty="0" err="1"/>
              <a:t>ms</a:t>
            </a:r>
            <a:r>
              <a:rPr lang="en-US" dirty="0"/>
              <a:t> ~ 2 samples</a:t>
            </a:r>
            <a:endParaRPr lang="en-US" baseline="-25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A44ACCB-7AD4-624B-8FBD-A1CA75F5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9" y="3744371"/>
            <a:ext cx="5709138" cy="2002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C6B36-E743-0C4A-8079-9319FCE0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16" y="1618514"/>
            <a:ext cx="6502874" cy="19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607-3EC7-9742-9AF3-EE88339C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Pre-TX Baseband (1 sample per symbol)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72377-6AAB-A048-80C5-B1C7A4DE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02" y="1506606"/>
            <a:ext cx="6616700" cy="49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2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607-3EC7-9742-9AF3-EE88339C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Pre-TX Baseband (</a:t>
            </a:r>
            <a:r>
              <a:rPr lang="en-US" dirty="0" err="1"/>
              <a:t>Upsampled</a:t>
            </a:r>
            <a:r>
              <a:rPr lang="en-US" dirty="0"/>
              <a:t> to 48kHz)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EFD4B-DC0F-E24D-A30A-5E1D8762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85" y="1565275"/>
            <a:ext cx="63246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5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607-3EC7-9742-9AF3-EE88339C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Pre-TX Carrier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2B3AB-34DA-8B4D-9B0B-F8D1AEAA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21" y="1448399"/>
            <a:ext cx="65532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607-3EC7-9742-9AF3-EE88339C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Post-RX Carrier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85669-B2B2-6548-83E2-BFE87BE3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04" y="1362075"/>
            <a:ext cx="7061200" cy="51308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364EF-C3AF-F94A-BBB8-2D27EDFE3424}"/>
              </a:ext>
            </a:extLst>
          </p:cNvPr>
          <p:cNvCxnSpPr/>
          <p:nvPr/>
        </p:nvCxnSpPr>
        <p:spPr>
          <a:xfrm flipV="1">
            <a:off x="6427305" y="2553951"/>
            <a:ext cx="3087756" cy="9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C19223-EC6B-4B40-A582-D018272B769A}"/>
              </a:ext>
            </a:extLst>
          </p:cNvPr>
          <p:cNvSpPr txBox="1"/>
          <p:nvPr/>
        </p:nvSpPr>
        <p:spPr>
          <a:xfrm>
            <a:off x="9638847" y="1690688"/>
            <a:ext cx="2553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was actually recorded with </a:t>
            </a:r>
          </a:p>
          <a:p>
            <a:r>
              <a:rPr lang="en-US" dirty="0"/>
              <a:t>a laptop, not USB microphone. </a:t>
            </a:r>
          </a:p>
          <a:p>
            <a:r>
              <a:rPr lang="en-US" dirty="0"/>
              <a:t>Appears to have more limited spectrum </a:t>
            </a:r>
          </a:p>
          <a:p>
            <a:r>
              <a:rPr lang="en-US" dirty="0"/>
              <a:t>of sensitivity </a:t>
            </a:r>
          </a:p>
          <a:p>
            <a:r>
              <a:rPr lang="en-US" dirty="0"/>
              <a:t>(0:10kHz instead of 0:20kHz)</a:t>
            </a:r>
          </a:p>
        </p:txBody>
      </p:sp>
    </p:spTree>
    <p:extLst>
      <p:ext uri="{BB962C8B-B14F-4D97-AF65-F5344CB8AC3E}">
        <p14:creationId xmlns:p14="http://schemas.microsoft.com/office/powerpoint/2010/main" val="298792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607-3EC7-9742-9AF3-EE88339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75"/>
            <a:ext cx="10652185" cy="15354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Post-RX BB </a:t>
            </a:r>
            <a:br>
              <a:rPr lang="en-US" dirty="0"/>
            </a:br>
            <a:r>
              <a:rPr lang="en-US" dirty="0"/>
              <a:t>(Pre &amp; Post Low-Pass filter</a:t>
            </a:r>
            <a:br>
              <a:rPr lang="en-US" dirty="0"/>
            </a:br>
            <a:r>
              <a:rPr lang="en-US" dirty="0"/>
              <a:t>with passband = ±BW / 2)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16E3C7-D583-CA4F-8F15-2BDCA0E8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3" y="1961484"/>
            <a:ext cx="5505955" cy="4387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E77475-3522-884B-B665-1352862A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1484"/>
            <a:ext cx="5500499" cy="43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1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405</Words>
  <Application>Microsoft Macintosh PowerPoint</Application>
  <PresentationFormat>Widescreen</PresentationFormat>
  <Paragraphs>100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Equation</vt:lpstr>
      <vt:lpstr>Audio Band OFDM System</vt:lpstr>
      <vt:lpstr>PowerPoint Presentation</vt:lpstr>
      <vt:lpstr>PowerPoint Presentation</vt:lpstr>
      <vt:lpstr>Windowing</vt:lpstr>
      <vt:lpstr>Pre-TX Baseband (1 sample per symbol)</vt:lpstr>
      <vt:lpstr>Pre-TX Baseband (Upsampled to 48kHz)</vt:lpstr>
      <vt:lpstr>Pre-TX Carrier Frequency</vt:lpstr>
      <vt:lpstr>Post-RX Carrier Frequency</vt:lpstr>
      <vt:lpstr>Post-RX BB  (Pre &amp; Post Low-Pass filter with passband = ±BW / 2)</vt:lpstr>
      <vt:lpstr>Post-RX BB  (Downsampled to 1 symbol / sample) </vt:lpstr>
      <vt:lpstr>Pre-Tx Time  Signal</vt:lpstr>
      <vt:lpstr>Post-Rx Time  Signal</vt:lpstr>
      <vt:lpstr>Packet Detection</vt:lpstr>
      <vt:lpstr>First  detected packet</vt:lpstr>
      <vt:lpstr>mis  detection (to early)</vt:lpstr>
      <vt:lpstr>Successful detection </vt:lpstr>
      <vt:lpstr>Channel Estimation</vt:lpstr>
      <vt:lpstr>Channel Estimation</vt:lpstr>
      <vt:lpstr>Channel Estimation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Gilbert</dc:creator>
  <cp:lastModifiedBy>Alex Gilbert</cp:lastModifiedBy>
  <cp:revision>23</cp:revision>
  <dcterms:created xsi:type="dcterms:W3CDTF">2020-03-06T17:16:33Z</dcterms:created>
  <dcterms:modified xsi:type="dcterms:W3CDTF">2020-03-08T23:09:31Z</dcterms:modified>
</cp:coreProperties>
</file>