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8"/>
  </p:notesMasterIdLst>
  <p:sldIdLst>
    <p:sldId id="256" r:id="rId2"/>
    <p:sldId id="266" r:id="rId3"/>
    <p:sldId id="307" r:id="rId4"/>
    <p:sldId id="308" r:id="rId5"/>
    <p:sldId id="268" r:id="rId6"/>
    <p:sldId id="27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423"/>
    <a:srgbClr val="B63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0604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5E016B-36F2-432A-834D-B3A6B3F4DBD5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0E316-C8FF-4C78-A458-16691ED30A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960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Ericsson’s AXD301 switch contained over a million lines of Erlang code and was down for only 0.63 seconds in 20 years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0E316-C8FF-4C78-A458-16691ED30A80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608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0E316-C8FF-4C78-A458-16691ED30A80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196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Phoenix is the top layer of a multi layer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0E316-C8FF-4C78-A458-16691ED30A80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0641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8733F-86EC-41EA-BDA6-0F4A57E33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47939E-6E82-41F2-B50B-74BDB5185B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754F8-8E38-441E-BA3D-B510FE951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Sunday, March 14,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0223F-AD25-482F-BC66-0E290C00E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48FAF-4DE2-4942-B9DA-31C1DF63B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12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99EFA-7D1D-4604-ADAD-4BC211343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FB4CAA-97C5-4698-BABF-DB71C9984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15F6F-16BD-4B72-AF83-BEB1EDCE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Sunday, March 14,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A4140-7195-41AD-9B2D-925667F8D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1C2E1-869C-4B42-B012-2F02B059F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86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4544EE-04D6-4C7C-B1F3-D470CAC2F2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358295-7A2B-49F6-A419-882BEF3C3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D7EA2-BD50-42DF-927B-BA6C4315C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Sunday, March 14,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1FEEC-2E2B-4373-936B-F6CC264C0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A8F19-B425-49D2-AFFB-CFF380181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13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4FB3DE57-AFE9-4820-B949-FA693C6FFFB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16538" y="805814"/>
            <a:ext cx="6875462" cy="5246372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349120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i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809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B9BD0-4914-4C75-99BD-A1D230090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52C22-0916-4A93-B9E9-2AF829B89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54C02-A96D-41A0-821D-0FFFACE67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Sunday, March 14,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20A90-F55C-4676-B6BA-59B33B0DE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FB597-6990-468C-B653-158496A24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55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AE610-32A9-4047-9194-6838D2BD9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470A0-5A97-4FE6-9B98-C9D09873D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BC0BA-3804-4B0B-89F4-94D996A4E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Sunday, March 14,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DAD4D-C577-4950-9E85-47C89E237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6C4FE-AD02-4B42-BA8C-7C3650D9B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60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2470-C100-47CD-9CE6-2A031B1B6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CE41F-279B-494A-BFD2-8C0444C408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4BAFE-8E34-4FB5-BF00-75787E1BF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06BDC-C7B5-4978-91F9-585C90BBA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Sunday, March 14,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68192-1C05-4A86-B658-022D355CD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1BD81-7BD0-449B-AC57-4B2A5E49B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34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F43B4-80F4-4B21-BBD7-A7849548F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38572-E079-4DF4-90DC-7939E905A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530C1-96B6-411E-BCE5-CE85A2F27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C6BF4-12E9-4C37-AF80-0C931E278B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CF37F3-D305-48B1-B0EA-BEE9D8F264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E57977-A35B-45D4-B3EC-4F8661CC1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Sunday, March 14,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00E5FA-B9E0-4A08-B632-C1D4B7683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D29AA3-3FC1-449B-AA37-18EE60FEC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62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4E172-1C6B-43DA-ABE6-9E8D82164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1D30DD-587A-439F-A344-6B5ED4AB4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Sunday, March 14,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B72C06-ECCF-4A4D-9BA5-D3CF4B877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2344B5-78E8-4EF6-8E7E-94AB652CD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4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DF5789-4711-4A51-B073-074349BF9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Sunday, March 14,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691C6D-444D-45F4-A7D8-17B313AFD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B36DD-5975-448D-898D-B95A21315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47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6D3F-0605-4C52-8B55-0876E480F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FCA1E-70D8-48FA-9232-BB418E82C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435F1-2A9D-4923-B86E-6AEBAF863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58E29-E6A5-4D18-B169-8354A4873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Sunday, March 14,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B8DF7-671A-489A-A60D-B907CED8D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45E62-636D-4F2C-89B9-26DAC33D2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05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06EBA-4FF6-4F6B-8BB4-DF30F054A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780BB4-B7E3-4C72-A666-B498CDC73A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A5AD02-D33F-49D4-BF4D-1A88559DA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743D0-A187-468A-8E86-F4E68DB84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Sunday, March 14,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8AA3B-8096-4336-B12B-8FE5E8C6F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EA261-ACE2-4EE0-884D-16161079D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2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33365-9CA1-4BF1-9F18-533EE51B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30477-2120-4C8D-A71B-EE64323C4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09BB9-2D10-4B18-A24D-81D2A9502A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Sunday, March 14,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17E25-5F97-4601-ADE7-FCFCC4F51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588B0-9332-4F52-95FB-27D51BC8F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47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6EBA-9CB3-456C-9D07-84374C766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6209" y="3516325"/>
            <a:ext cx="5039581" cy="1778692"/>
          </a:xfrm>
        </p:spPr>
        <p:txBody>
          <a:bodyPr anchor="b">
            <a:normAutofit/>
          </a:bodyPr>
          <a:lstStyle/>
          <a:p>
            <a:r>
              <a:rPr lang="en-CA" sz="3600" b="1" dirty="0"/>
              <a:t>Elixir and Phoenix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A051F8-9EBF-415A-99C5-2A45798F4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47409" y="5739070"/>
            <a:ext cx="2173042" cy="849961"/>
          </a:xfrm>
        </p:spPr>
        <p:txBody>
          <a:bodyPr>
            <a:normAutofit/>
          </a:bodyPr>
          <a:lstStyle/>
          <a:p>
            <a:pPr algn="l"/>
            <a:r>
              <a:rPr lang="en-CA" sz="2000" dirty="0"/>
              <a:t>Alex Richard</a:t>
            </a:r>
          </a:p>
          <a:p>
            <a:pPr algn="l"/>
            <a:r>
              <a:rPr lang="en-CA" sz="2000" dirty="0"/>
              <a:t>Trevor Donovan</a:t>
            </a:r>
          </a:p>
        </p:txBody>
      </p:sp>
      <p:pic>
        <p:nvPicPr>
          <p:cNvPr id="1028" name="Picture 4" descr="Image result for elixir logo png">
            <a:extLst>
              <a:ext uri="{FF2B5EF4-FFF2-40B4-BE49-F238E27FC236}">
                <a16:creationId xmlns:a16="http://schemas.microsoft.com/office/drawing/2014/main" id="{7AA38584-997C-42BD-9456-0930BBF18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281" y="1261415"/>
            <a:ext cx="2047039" cy="855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hoenix framework logo png">
            <a:extLst>
              <a:ext uri="{FF2B5EF4-FFF2-40B4-BE49-F238E27FC236}">
                <a16:creationId xmlns:a16="http://schemas.microsoft.com/office/drawing/2014/main" id="{00259DFB-1557-493D-9A0D-6ED5EF7A7C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810"/>
          <a:stretch/>
        </p:blipFill>
        <p:spPr bwMode="auto">
          <a:xfrm>
            <a:off x="4291811" y="2629472"/>
            <a:ext cx="2959980" cy="71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288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6DB697A-87F8-46CD-B791-911B7AACBA55}"/>
              </a:ext>
            </a:extLst>
          </p:cNvPr>
          <p:cNvSpPr txBox="1"/>
          <p:nvPr/>
        </p:nvSpPr>
        <p:spPr>
          <a:xfrm>
            <a:off x="1919288" y="1511908"/>
            <a:ext cx="3116538" cy="31200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Intro to Elixir + Phoenix</a:t>
            </a:r>
            <a:endParaRPr lang="fr-FR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6A2F7E-B11E-41F8-BE30-1565995A9D3C}"/>
              </a:ext>
            </a:extLst>
          </p:cNvPr>
          <p:cNvSpPr txBox="1"/>
          <p:nvPr/>
        </p:nvSpPr>
        <p:spPr>
          <a:xfrm>
            <a:off x="1919287" y="2392452"/>
            <a:ext cx="3116537" cy="31200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CLI Demo</a:t>
            </a:r>
            <a:endParaRPr lang="fr-FR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38F31B-E637-4091-BEBF-EF5A66263863}"/>
              </a:ext>
            </a:extLst>
          </p:cNvPr>
          <p:cNvSpPr txBox="1"/>
          <p:nvPr/>
        </p:nvSpPr>
        <p:spPr>
          <a:xfrm>
            <a:off x="1919287" y="4153540"/>
            <a:ext cx="3116537" cy="31200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Assignment</a:t>
            </a:r>
            <a:endParaRPr lang="fr-FR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02A90E-AC2B-46CB-859B-DD743BAA7F85}"/>
              </a:ext>
            </a:extLst>
          </p:cNvPr>
          <p:cNvSpPr txBox="1"/>
          <p:nvPr/>
        </p:nvSpPr>
        <p:spPr>
          <a:xfrm>
            <a:off x="1919287" y="5034085"/>
            <a:ext cx="3116537" cy="31200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Further Learning</a:t>
            </a:r>
            <a:endParaRPr lang="fr-FR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5779FE-0787-4D21-9F00-E3ECA5F4996E}"/>
              </a:ext>
            </a:extLst>
          </p:cNvPr>
          <p:cNvSpPr txBox="1"/>
          <p:nvPr/>
        </p:nvSpPr>
        <p:spPr>
          <a:xfrm>
            <a:off x="1919287" y="3272996"/>
            <a:ext cx="3116537" cy="31200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Web App Demo</a:t>
            </a:r>
            <a:endParaRPr lang="fr-FR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07661603-0029-418A-9D51-61814FB56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8244" y="1517683"/>
            <a:ext cx="300458" cy="3004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DCC9A1-14C6-4B89-81B2-F63059101779}"/>
              </a:ext>
            </a:extLst>
          </p:cNvPr>
          <p:cNvSpPr txBox="1"/>
          <p:nvPr/>
        </p:nvSpPr>
        <p:spPr>
          <a:xfrm>
            <a:off x="1919288" y="1831155"/>
            <a:ext cx="3116537" cy="18428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Background, The Language, Phoenix Basics</a:t>
            </a:r>
            <a:endParaRPr lang="fr-FR" sz="1100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97E3AD-F541-4BE6-AF17-4626C3984FE0}"/>
              </a:ext>
            </a:extLst>
          </p:cNvPr>
          <p:cNvSpPr txBox="1"/>
          <p:nvPr/>
        </p:nvSpPr>
        <p:spPr>
          <a:xfrm>
            <a:off x="1919288" y="2705363"/>
            <a:ext cx="3116537" cy="18428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Rock Paper Scissors escript</a:t>
            </a:r>
            <a:endParaRPr lang="fr-FR" sz="1100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C85DD0-93F9-4756-A159-4A3F7FC4A66B}"/>
              </a:ext>
            </a:extLst>
          </p:cNvPr>
          <p:cNvSpPr txBox="1"/>
          <p:nvPr/>
        </p:nvSpPr>
        <p:spPr>
          <a:xfrm>
            <a:off x="1919288" y="3597782"/>
            <a:ext cx="3116537" cy="18428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Phoenix Framework</a:t>
            </a:r>
            <a:endParaRPr lang="fr-FR" sz="1100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B9FF6C-99DE-4946-BA0F-B54591D4ACC3}"/>
              </a:ext>
            </a:extLst>
          </p:cNvPr>
          <p:cNvSpPr txBox="1"/>
          <p:nvPr/>
        </p:nvSpPr>
        <p:spPr>
          <a:xfrm>
            <a:off x="1919288" y="4471990"/>
            <a:ext cx="3116537" cy="18428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 yourself</a:t>
            </a:r>
            <a:endParaRPr lang="fr-FR" sz="1100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5709A8-5458-4FA9-8706-A2E2554076B1}"/>
              </a:ext>
            </a:extLst>
          </p:cNvPr>
          <p:cNvSpPr txBox="1"/>
          <p:nvPr/>
        </p:nvSpPr>
        <p:spPr>
          <a:xfrm>
            <a:off x="1919288" y="5366004"/>
            <a:ext cx="3116537" cy="18428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Resources</a:t>
            </a:r>
            <a:endParaRPr lang="fr-FR" sz="1100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Espace réservé pour une image  16">
            <a:extLst>
              <a:ext uri="{FF2B5EF4-FFF2-40B4-BE49-F238E27FC236}">
                <a16:creationId xmlns:a16="http://schemas.microsoft.com/office/drawing/2014/main" id="{3CDD7D89-E472-40F5-8EDF-1C26E51BDE4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16538" y="1140570"/>
            <a:ext cx="6875462" cy="4576860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AEFB847-FC88-410C-A67F-20979F4DE4B2}"/>
              </a:ext>
            </a:extLst>
          </p:cNvPr>
          <p:cNvSpPr/>
          <p:nvPr/>
        </p:nvSpPr>
        <p:spPr>
          <a:xfrm>
            <a:off x="1493254" y="592976"/>
            <a:ext cx="2087431" cy="5291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Lesson Plan</a:t>
            </a:r>
            <a:endParaRPr lang="fr-FR" sz="2800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397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>
            <a:extLst>
              <a:ext uri="{FF2B5EF4-FFF2-40B4-BE49-F238E27FC236}">
                <a16:creationId xmlns:a16="http://schemas.microsoft.com/office/drawing/2014/main" id="{8F80412E-3806-49A4-9FD0-5093141B2C8B}"/>
              </a:ext>
            </a:extLst>
          </p:cNvPr>
          <p:cNvSpPr txBox="1"/>
          <p:nvPr/>
        </p:nvSpPr>
        <p:spPr>
          <a:xfrm>
            <a:off x="3397968" y="2259897"/>
            <a:ext cx="1876274" cy="264688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accent1"/>
                </a:solidFill>
                <a:latin typeface="Segoe UI Semibold"/>
                <a:ea typeface="Roboto" charset="0"/>
                <a:cs typeface="Roboto" charset="0"/>
              </a:rPr>
              <a:t>1999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Segoe UI Semibold"/>
              <a:ea typeface="Roboto" charset="0"/>
              <a:cs typeface="Roboto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49FA06B-9764-421C-A133-E4B5CB7F5DF2}"/>
              </a:ext>
            </a:extLst>
          </p:cNvPr>
          <p:cNvSpPr txBox="1"/>
          <p:nvPr/>
        </p:nvSpPr>
        <p:spPr>
          <a:xfrm>
            <a:off x="3591477" y="2674793"/>
            <a:ext cx="1682765" cy="4045531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Erlang becomes open source and widely appreciated for its level of availability</a:t>
            </a:r>
          </a:p>
          <a:p>
            <a:pPr lvl="0">
              <a:lnSpc>
                <a:spcPct val="120000"/>
              </a:lnSpc>
              <a:defRPr/>
            </a:pPr>
            <a:endParaRPr lang="en-US" sz="1000" dirty="0">
              <a:solidFill>
                <a:schemeClr val="tx1">
                  <a:lumMod val="90000"/>
                  <a:lumOff val="10000"/>
                  <a:alpha val="70000"/>
                </a:schemeClr>
              </a:solidFill>
              <a:latin typeface="Segoe UI Semibold"/>
              <a:ea typeface="Roboto Light" charset="0"/>
              <a:cs typeface="Roboto Light" charset="0"/>
            </a:endParaRP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Designed with concurrency in mind. Processes are independent</a:t>
            </a: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sz="1000" dirty="0">
              <a:solidFill>
                <a:schemeClr val="tx1">
                  <a:lumMod val="90000"/>
                  <a:lumOff val="10000"/>
                  <a:alpha val="70000"/>
                </a:schemeClr>
              </a:solidFill>
              <a:latin typeface="Segoe UI Semibold"/>
              <a:ea typeface="Roboto Light" charset="0"/>
              <a:cs typeface="Roboto Light" charset="0"/>
            </a:endParaRP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Still used today due to its availability and scalability</a:t>
            </a: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sz="1000" dirty="0">
              <a:solidFill>
                <a:schemeClr val="tx1">
                  <a:lumMod val="90000"/>
                  <a:lumOff val="10000"/>
                  <a:alpha val="70000"/>
                </a:schemeClr>
              </a:solidFill>
              <a:latin typeface="Segoe UI Semibold"/>
              <a:ea typeface="Roboto Light" charset="0"/>
              <a:cs typeface="Roboto Light" charset="0"/>
            </a:endParaRP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WhatsApp, </a:t>
            </a: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Facebook (chat),</a:t>
            </a: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Amazon (SimpleDB)</a:t>
            </a: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Heroku</a:t>
            </a: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T-Mobile (SMS)</a:t>
            </a: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World of Warcraft</a:t>
            </a: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sz="1000" dirty="0">
              <a:solidFill>
                <a:schemeClr val="tx1">
                  <a:lumMod val="90000"/>
                  <a:lumOff val="10000"/>
                  <a:alpha val="70000"/>
                </a:schemeClr>
              </a:solidFill>
              <a:latin typeface="Segoe UI Semibold"/>
              <a:ea typeface="Roboto Light" charset="0"/>
              <a:cs typeface="Roboto Light" charset="0"/>
            </a:endParaRP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sz="1000" dirty="0">
              <a:solidFill>
                <a:schemeClr val="tx1">
                  <a:lumMod val="90000"/>
                  <a:lumOff val="10000"/>
                  <a:alpha val="70000"/>
                </a:schemeClr>
              </a:solidFill>
              <a:latin typeface="Segoe UI Semibold"/>
              <a:ea typeface="Roboto Light" charset="0"/>
              <a:cs typeface="Roboto Light" charset="0"/>
            </a:endParaRP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BCAA7CC-1319-4138-B159-90AF7D03C249}"/>
              </a:ext>
            </a:extLst>
          </p:cNvPr>
          <p:cNvCxnSpPr>
            <a:cxnSpLocks/>
          </p:cNvCxnSpPr>
          <p:nvPr/>
        </p:nvCxnSpPr>
        <p:spPr>
          <a:xfrm>
            <a:off x="3406398" y="2710543"/>
            <a:ext cx="0" cy="414745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E093A0E-DFD3-4447-825C-ADCB75237A23}"/>
              </a:ext>
            </a:extLst>
          </p:cNvPr>
          <p:cNvSpPr txBox="1"/>
          <p:nvPr/>
        </p:nvSpPr>
        <p:spPr>
          <a:xfrm>
            <a:off x="5444482" y="3472336"/>
            <a:ext cx="1876274" cy="264688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Roboto" charset="0"/>
                <a:cs typeface="Roboto" charset="0"/>
              </a:rPr>
              <a:t>2012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D6708A5-5A0F-4DC5-A958-051EA2DFB8CE}"/>
              </a:ext>
            </a:extLst>
          </p:cNvPr>
          <p:cNvSpPr txBox="1"/>
          <p:nvPr/>
        </p:nvSpPr>
        <p:spPr>
          <a:xfrm>
            <a:off x="5637991" y="3835783"/>
            <a:ext cx="1682765" cy="2937535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Jose Valim, using Ruby on Rails, needed a way to improve performance on multi-core systems</a:t>
            </a: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sz="1000" dirty="0">
              <a:solidFill>
                <a:schemeClr val="tx1">
                  <a:lumMod val="90000"/>
                  <a:lumOff val="10000"/>
                  <a:alpha val="70000"/>
                </a:schemeClr>
              </a:solidFill>
              <a:latin typeface="Segoe UI Semibold"/>
              <a:ea typeface="Roboto Light" charset="0"/>
              <a:cs typeface="Roboto Light" charset="0"/>
            </a:endParaRP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Decided on using the Erlang Virtual Machine</a:t>
            </a: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sz="1000" dirty="0">
              <a:solidFill>
                <a:schemeClr val="tx1">
                  <a:lumMod val="90000"/>
                  <a:lumOff val="10000"/>
                  <a:alpha val="70000"/>
                </a:schemeClr>
              </a:solidFill>
              <a:latin typeface="Segoe UI Semibold"/>
              <a:ea typeface="Roboto Light" charset="0"/>
              <a:cs typeface="Roboto Light" charset="0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Erlang drawbacks: messy syntax, missing constructs, and built-in tools (like Nodejs and Ruby)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sz="1000" dirty="0">
              <a:solidFill>
                <a:schemeClr val="tx1">
                  <a:lumMod val="90000"/>
                  <a:lumOff val="10000"/>
                  <a:alpha val="70000"/>
                </a:schemeClr>
              </a:solidFill>
              <a:latin typeface="Segoe UI Semibold"/>
              <a:ea typeface="Roboto Light" charset="0"/>
              <a:cs typeface="Roboto Light" charset="0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Created Elixir</a:t>
            </a: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sz="1000" dirty="0">
              <a:solidFill>
                <a:schemeClr val="tx1">
                  <a:lumMod val="90000"/>
                  <a:lumOff val="10000"/>
                  <a:alpha val="70000"/>
                </a:schemeClr>
              </a:solidFill>
              <a:latin typeface="Segoe UI Semibold"/>
              <a:ea typeface="Roboto Light" charset="0"/>
              <a:cs typeface="Roboto Light" charset="0"/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C6E4C83-F7E8-4776-95F6-116646169C58}"/>
              </a:ext>
            </a:extLst>
          </p:cNvPr>
          <p:cNvCxnSpPr>
            <a:cxnSpLocks/>
          </p:cNvCxnSpPr>
          <p:nvPr/>
        </p:nvCxnSpPr>
        <p:spPr>
          <a:xfrm>
            <a:off x="5452912" y="3864428"/>
            <a:ext cx="0" cy="29935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CA5792B2-1DB4-4CD9-9D20-761EF73C1D39}"/>
              </a:ext>
            </a:extLst>
          </p:cNvPr>
          <p:cNvSpPr txBox="1"/>
          <p:nvPr/>
        </p:nvSpPr>
        <p:spPr>
          <a:xfrm>
            <a:off x="7505834" y="2259897"/>
            <a:ext cx="1876274" cy="264688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Roboto" charset="0"/>
                <a:cs typeface="Roboto" charset="0"/>
              </a:rPr>
              <a:t>Elixir Today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5D3408E-2F00-4E12-9866-D2A466D7A1FE}"/>
              </a:ext>
            </a:extLst>
          </p:cNvPr>
          <p:cNvSpPr txBox="1"/>
          <p:nvPr/>
        </p:nvSpPr>
        <p:spPr>
          <a:xfrm>
            <a:off x="7699343" y="2674793"/>
            <a:ext cx="1682765" cy="3676199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Functional programming language</a:t>
            </a: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sz="1000" dirty="0">
              <a:solidFill>
                <a:schemeClr val="tx1">
                  <a:lumMod val="90000"/>
                  <a:lumOff val="10000"/>
                  <a:alpha val="70000"/>
                </a:schemeClr>
              </a:solidFill>
              <a:latin typeface="Segoe UI Semibold"/>
              <a:ea typeface="Roboto Light" charset="0"/>
              <a:cs typeface="Roboto Light" charset="0"/>
            </a:endParaRP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Concurrency</a:t>
            </a: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sz="1000" dirty="0">
              <a:solidFill>
                <a:schemeClr val="tx1">
                  <a:lumMod val="90000"/>
                  <a:lumOff val="10000"/>
                  <a:alpha val="70000"/>
                </a:schemeClr>
              </a:solidFill>
              <a:latin typeface="Segoe UI Semibold"/>
              <a:ea typeface="Roboto Light" charset="0"/>
              <a:cs typeface="Roboto Light" charset="0"/>
            </a:endParaRP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Fault tolerant</a:t>
            </a: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sz="1000" dirty="0">
              <a:solidFill>
                <a:schemeClr val="tx1">
                  <a:lumMod val="90000"/>
                  <a:lumOff val="10000"/>
                  <a:alpha val="70000"/>
                </a:schemeClr>
              </a:solidFill>
              <a:latin typeface="Segoe UI Semibold"/>
              <a:ea typeface="Roboto Light" charset="0"/>
              <a:cs typeface="Roboto Light" charset="0"/>
            </a:endParaRP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Distribution transparency</a:t>
            </a: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sz="1000" dirty="0">
              <a:solidFill>
                <a:schemeClr val="tx1">
                  <a:lumMod val="90000"/>
                  <a:lumOff val="10000"/>
                  <a:alpha val="70000"/>
                </a:schemeClr>
              </a:solidFill>
              <a:latin typeface="Segoe UI Semibold"/>
              <a:ea typeface="Roboto Light" charset="0"/>
              <a:cs typeface="Roboto Light" charset="0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Very good for web applications</a:t>
            </a: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sz="1000" dirty="0">
              <a:solidFill>
                <a:schemeClr val="tx1">
                  <a:lumMod val="90000"/>
                  <a:lumOff val="10000"/>
                  <a:alpha val="70000"/>
                </a:schemeClr>
              </a:solidFill>
              <a:latin typeface="Segoe UI Semibold"/>
              <a:ea typeface="Roboto Light" charset="0"/>
              <a:cs typeface="Roboto Light" charset="0"/>
            </a:endParaRP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Version 1.8</a:t>
            </a: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sz="1000" dirty="0">
              <a:solidFill>
                <a:schemeClr val="tx1">
                  <a:lumMod val="90000"/>
                  <a:lumOff val="10000"/>
                  <a:alpha val="70000"/>
                </a:schemeClr>
              </a:solidFill>
              <a:latin typeface="Segoe UI Semibold"/>
              <a:ea typeface="Roboto Light" charset="0"/>
              <a:cs typeface="Roboto Light" charset="0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New version every 6 months</a:t>
            </a: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sz="1000" dirty="0">
              <a:solidFill>
                <a:schemeClr val="tx1">
                  <a:lumMod val="90000"/>
                  <a:lumOff val="10000"/>
                  <a:alpha val="70000"/>
                </a:schemeClr>
              </a:solidFill>
              <a:latin typeface="Segoe UI Semibold"/>
              <a:ea typeface="Roboto Light" charset="0"/>
              <a:cs typeface="Roboto Light" charset="0"/>
            </a:endParaRP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Hex Package Manager (currently over 12,000)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28F9F67-264C-4A53-94BA-9E51CDC03AF6}"/>
              </a:ext>
            </a:extLst>
          </p:cNvPr>
          <p:cNvCxnSpPr>
            <a:cxnSpLocks/>
          </p:cNvCxnSpPr>
          <p:nvPr/>
        </p:nvCxnSpPr>
        <p:spPr>
          <a:xfrm>
            <a:off x="7514264" y="2710543"/>
            <a:ext cx="0" cy="414745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7A3C69DC-4A6A-459C-88B8-24B9BE8281CA}"/>
              </a:ext>
            </a:extLst>
          </p:cNvPr>
          <p:cNvSpPr txBox="1"/>
          <p:nvPr/>
        </p:nvSpPr>
        <p:spPr>
          <a:xfrm>
            <a:off x="1343025" y="3472336"/>
            <a:ext cx="1876274" cy="264688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accent1"/>
                </a:solidFill>
                <a:latin typeface="Segoe UI Semibold"/>
                <a:ea typeface="Roboto" charset="0"/>
                <a:cs typeface="Roboto" charset="0"/>
              </a:rPr>
              <a:t>1986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Segoe UI Semibold"/>
              <a:ea typeface="Roboto" charset="0"/>
              <a:cs typeface="Roboto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4A42AEC-E223-49BA-8C23-86633B99B12C}"/>
              </a:ext>
            </a:extLst>
          </p:cNvPr>
          <p:cNvSpPr txBox="1"/>
          <p:nvPr/>
        </p:nvSpPr>
        <p:spPr>
          <a:xfrm>
            <a:off x="1536534" y="3835783"/>
            <a:ext cx="1682765" cy="2752869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Ericsson (telecom) needed a programming language for telephone switches and routers</a:t>
            </a: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sz="1000" dirty="0">
              <a:solidFill>
                <a:schemeClr val="tx1">
                  <a:lumMod val="90000"/>
                  <a:lumOff val="10000"/>
                  <a:alpha val="70000"/>
                </a:schemeClr>
              </a:solidFill>
              <a:latin typeface="Segoe UI Semibold"/>
              <a:ea typeface="Roboto Light" charset="0"/>
              <a:cs typeface="Roboto Light" charset="0"/>
            </a:endParaRP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Ericsson begins developing Erlang using Prolog</a:t>
            </a: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sz="1000" dirty="0">
              <a:solidFill>
                <a:schemeClr val="tx1">
                  <a:lumMod val="90000"/>
                  <a:lumOff val="10000"/>
                  <a:alpha val="70000"/>
                </a:schemeClr>
              </a:solidFill>
              <a:latin typeface="Segoe UI Semibold"/>
              <a:ea typeface="Roboto Light" charset="0"/>
              <a:cs typeface="Roboto Light" charset="0"/>
            </a:endParaRP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The first version of Erlang (rewritten in C++) was used in a real project (1999)</a:t>
            </a:r>
          </a:p>
          <a:p>
            <a:pPr lvl="0">
              <a:lnSpc>
                <a:spcPct val="120000"/>
              </a:lnSpc>
              <a:defRPr/>
            </a:pPr>
            <a:endParaRPr lang="en-US" sz="1000" dirty="0">
              <a:solidFill>
                <a:schemeClr val="tx1">
                  <a:lumMod val="90000"/>
                  <a:lumOff val="10000"/>
                  <a:alpha val="70000"/>
                </a:schemeClr>
              </a:solidFill>
              <a:latin typeface="Segoe UI Semibold"/>
              <a:ea typeface="Roboto Light" charset="0"/>
              <a:cs typeface="Roboto Light" charset="0"/>
            </a:endParaRPr>
          </a:p>
          <a:p>
            <a:pPr lvl="0">
              <a:lnSpc>
                <a:spcPct val="120000"/>
              </a:lnSpc>
              <a:defRPr/>
            </a:pPr>
            <a:endParaRPr lang="en-US" sz="1000" dirty="0">
              <a:solidFill>
                <a:schemeClr val="tx1">
                  <a:lumMod val="90000"/>
                  <a:lumOff val="10000"/>
                  <a:alpha val="70000"/>
                </a:schemeClr>
              </a:solidFill>
              <a:latin typeface="Segoe UI Semibold"/>
              <a:ea typeface="Roboto Light" charset="0"/>
              <a:cs typeface="Roboto Light" charset="0"/>
            </a:endParaRP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50CF6070-BE66-471D-A18B-0CA251663E40}"/>
              </a:ext>
            </a:extLst>
          </p:cNvPr>
          <p:cNvCxnSpPr>
            <a:cxnSpLocks/>
          </p:cNvCxnSpPr>
          <p:nvPr/>
        </p:nvCxnSpPr>
        <p:spPr>
          <a:xfrm>
            <a:off x="1351455" y="3864428"/>
            <a:ext cx="0" cy="29935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21491CF2-E7C2-45A9-94ED-56C9F10FC87A}"/>
              </a:ext>
            </a:extLst>
          </p:cNvPr>
          <p:cNvSpPr txBox="1"/>
          <p:nvPr/>
        </p:nvSpPr>
        <p:spPr>
          <a:xfrm>
            <a:off x="9568896" y="3472336"/>
            <a:ext cx="1876274" cy="264688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Roboto" charset="0"/>
                <a:cs typeface="Roboto" charset="0"/>
              </a:rPr>
              <a:t>Phoenix Today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3E761CC-740C-4CF2-A762-8C8003A3E929}"/>
              </a:ext>
            </a:extLst>
          </p:cNvPr>
          <p:cNvSpPr txBox="1"/>
          <p:nvPr/>
        </p:nvSpPr>
        <p:spPr>
          <a:xfrm>
            <a:off x="9762405" y="3835783"/>
            <a:ext cx="1682765" cy="2752869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Web dev framework written in Elixir</a:t>
            </a: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sz="1000" dirty="0">
              <a:solidFill>
                <a:schemeClr val="tx1">
                  <a:lumMod val="90000"/>
                  <a:lumOff val="10000"/>
                  <a:alpha val="70000"/>
                </a:schemeClr>
              </a:solidFill>
              <a:latin typeface="Segoe UI Semibold"/>
              <a:ea typeface="Roboto Light" charset="0"/>
              <a:cs typeface="Roboto Light" charset="0"/>
            </a:endParaRP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Server-side MVC pattern</a:t>
            </a: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sz="1000" dirty="0">
              <a:solidFill>
                <a:schemeClr val="tx1">
                  <a:lumMod val="90000"/>
                  <a:lumOff val="10000"/>
                  <a:alpha val="70000"/>
                </a:schemeClr>
              </a:solidFill>
              <a:latin typeface="Segoe UI Semibold"/>
              <a:ea typeface="Roboto Light" charset="0"/>
              <a:cs typeface="Roboto Light" charset="0"/>
            </a:endParaRP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Channels for implementing real-time features</a:t>
            </a: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sz="1000" dirty="0">
              <a:solidFill>
                <a:schemeClr val="tx1">
                  <a:lumMod val="90000"/>
                  <a:lumOff val="10000"/>
                  <a:alpha val="70000"/>
                </a:schemeClr>
              </a:solidFill>
              <a:latin typeface="Segoe UI Semibold"/>
              <a:ea typeface="Roboto Light" charset="0"/>
              <a:cs typeface="Roboto Light" charset="0"/>
            </a:endParaRP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Pre-compiled templates</a:t>
            </a: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sz="1000" dirty="0">
              <a:solidFill>
                <a:schemeClr val="tx1">
                  <a:lumMod val="90000"/>
                  <a:lumOff val="10000"/>
                  <a:alpha val="70000"/>
                </a:schemeClr>
              </a:solidFill>
              <a:latin typeface="Segoe UI Semibold"/>
              <a:ea typeface="Roboto Light" charset="0"/>
              <a:cs typeface="Roboto Light" charset="0"/>
            </a:endParaRP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Ecto</a:t>
            </a:r>
          </a:p>
          <a:p>
            <a:pPr lvl="0">
              <a:lnSpc>
                <a:spcPct val="120000"/>
              </a:lnSpc>
              <a:defRPr/>
            </a:pPr>
            <a:endParaRPr lang="en-US" sz="1000" dirty="0">
              <a:solidFill>
                <a:schemeClr val="tx1">
                  <a:lumMod val="90000"/>
                  <a:lumOff val="10000"/>
                  <a:alpha val="70000"/>
                </a:schemeClr>
              </a:solidFill>
              <a:latin typeface="Segoe UI Semibold"/>
              <a:ea typeface="Roboto Light" charset="0"/>
              <a:cs typeface="Roboto Light" charset="0"/>
            </a:endParaRP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sz="1000" dirty="0">
              <a:solidFill>
                <a:schemeClr val="tx1">
                  <a:lumMod val="90000"/>
                  <a:lumOff val="10000"/>
                  <a:alpha val="70000"/>
                </a:schemeClr>
              </a:solidFill>
              <a:latin typeface="Segoe UI Semibold"/>
              <a:ea typeface="Roboto Light" charset="0"/>
              <a:cs typeface="Roboto Light" charset="0"/>
            </a:endParaRP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B5D68B4-15C5-4119-9CB0-9DBE8B8A835E}"/>
              </a:ext>
            </a:extLst>
          </p:cNvPr>
          <p:cNvCxnSpPr>
            <a:cxnSpLocks/>
          </p:cNvCxnSpPr>
          <p:nvPr/>
        </p:nvCxnSpPr>
        <p:spPr>
          <a:xfrm>
            <a:off x="9577326" y="3864428"/>
            <a:ext cx="0" cy="29935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54661FA-912D-438E-BA2D-3E764FBE7CDF}"/>
              </a:ext>
            </a:extLst>
          </p:cNvPr>
          <p:cNvSpPr txBox="1"/>
          <p:nvPr/>
        </p:nvSpPr>
        <p:spPr>
          <a:xfrm>
            <a:off x="1343025" y="1175409"/>
            <a:ext cx="3307957" cy="6647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Bebas Neue" charset="0"/>
                <a:cs typeface="Bebas Neue" charset="0"/>
              </a:rPr>
              <a:t>History of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9170B2-2FDE-41EA-A80C-E9C49BE9A1AF}"/>
              </a:ext>
            </a:extLst>
          </p:cNvPr>
          <p:cNvSpPr txBox="1"/>
          <p:nvPr/>
        </p:nvSpPr>
        <p:spPr>
          <a:xfrm>
            <a:off x="1359599" y="800100"/>
            <a:ext cx="774251" cy="147733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TIMELINE</a:t>
            </a:r>
          </a:p>
        </p:txBody>
      </p:sp>
      <p:pic>
        <p:nvPicPr>
          <p:cNvPr id="21" name="Picture 4" descr="Image result for elixir logo png">
            <a:extLst>
              <a:ext uri="{FF2B5EF4-FFF2-40B4-BE49-F238E27FC236}">
                <a16:creationId xmlns:a16="http://schemas.microsoft.com/office/drawing/2014/main" id="{D30F4BB7-08DE-4E16-BE60-527EF7F37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217" y="800100"/>
            <a:ext cx="2693565" cy="1125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817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E0BF6B-25FA-40A5-9932-92563C376F82}"/>
              </a:ext>
            </a:extLst>
          </p:cNvPr>
          <p:cNvSpPr/>
          <p:nvPr/>
        </p:nvSpPr>
        <p:spPr>
          <a:xfrm>
            <a:off x="1461440" y="768709"/>
            <a:ext cx="3767185" cy="486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80000"/>
              </a:lnSpc>
              <a:defRPr/>
            </a:pPr>
            <a:r>
              <a:rPr lang="en-US" sz="3200" b="1" dirty="0">
                <a:latin typeface="Segoe UI Semibold"/>
                <a:ea typeface="Bebas Neue" charset="0"/>
                <a:cs typeface="Bebas Neue" charset="0"/>
              </a:rPr>
              <a:t>Syntax Comparison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A14CE0-F98C-4751-AD29-C79356239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440" y="2487894"/>
            <a:ext cx="9269119" cy="311511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7D8E6DD-9F7C-4680-99E6-C0210CFE3AC0}"/>
              </a:ext>
            </a:extLst>
          </p:cNvPr>
          <p:cNvSpPr/>
          <p:nvPr/>
        </p:nvSpPr>
        <p:spPr>
          <a:xfrm>
            <a:off x="8078522" y="1956942"/>
            <a:ext cx="742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80000"/>
              </a:lnSpc>
              <a:defRPr/>
            </a:pPr>
            <a:r>
              <a:rPr lang="en-US" sz="2000" b="1" dirty="0">
                <a:latin typeface="Segoe UI Semibold"/>
                <a:ea typeface="Bebas Neue" charset="0"/>
                <a:cs typeface="Bebas Neue" charset="0"/>
              </a:rPr>
              <a:t>Elixir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E0B031-0ED5-4EE3-B079-5C766CEE3125}"/>
              </a:ext>
            </a:extLst>
          </p:cNvPr>
          <p:cNvSpPr/>
          <p:nvPr/>
        </p:nvSpPr>
        <p:spPr>
          <a:xfrm>
            <a:off x="3137150" y="1956942"/>
            <a:ext cx="9172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80000"/>
              </a:lnSpc>
              <a:defRPr/>
            </a:pPr>
            <a:r>
              <a:rPr lang="en-US" sz="2000" b="1" dirty="0">
                <a:latin typeface="Segoe UI Semibold"/>
                <a:ea typeface="Bebas Neue" charset="0"/>
                <a:cs typeface="Bebas Neue" charset="0"/>
              </a:rPr>
              <a:t>Erlang</a:t>
            </a:r>
          </a:p>
        </p:txBody>
      </p:sp>
    </p:spTree>
    <p:extLst>
      <p:ext uri="{BB962C8B-B14F-4D97-AF65-F5344CB8AC3E}">
        <p14:creationId xmlns:p14="http://schemas.microsoft.com/office/powerpoint/2010/main" val="3937377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7FD469C-CBD2-4240-BE68-E05528D4CA48}"/>
              </a:ext>
            </a:extLst>
          </p:cNvPr>
          <p:cNvSpPr/>
          <p:nvPr/>
        </p:nvSpPr>
        <p:spPr>
          <a:xfrm>
            <a:off x="1343025" y="800100"/>
            <a:ext cx="3012758" cy="25254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5DA5E9-7438-4C1D-8A34-0F075881A0A0}"/>
              </a:ext>
            </a:extLst>
          </p:cNvPr>
          <p:cNvSpPr txBox="1"/>
          <p:nvPr/>
        </p:nvSpPr>
        <p:spPr>
          <a:xfrm>
            <a:off x="1769404" y="1108547"/>
            <a:ext cx="2160000" cy="3077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Types (Dynamic)</a:t>
            </a:r>
            <a:endParaRPr lang="fr-FR" sz="2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493352-36BD-4A8C-9D9B-4EFC4D914861}"/>
              </a:ext>
            </a:extLst>
          </p:cNvPr>
          <p:cNvSpPr txBox="1"/>
          <p:nvPr/>
        </p:nvSpPr>
        <p:spPr>
          <a:xfrm>
            <a:off x="1766874" y="1667374"/>
            <a:ext cx="2160000" cy="796565"/>
          </a:xfrm>
          <a:prstGeom prst="rect">
            <a:avLst/>
          </a:prstGeom>
          <a:noFill/>
        </p:spPr>
        <p:txBody>
          <a:bodyPr wrap="square" lIns="0" tIns="0" rIns="0" bIns="0" numCol="2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Numbers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Booleans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Strings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Atoms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Lists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Tuples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A0E3999-A88E-4243-86F0-19D247FE632D}"/>
              </a:ext>
            </a:extLst>
          </p:cNvPr>
          <p:cNvSpPr/>
          <p:nvPr/>
        </p:nvSpPr>
        <p:spPr>
          <a:xfrm>
            <a:off x="4589622" y="800100"/>
            <a:ext cx="3012758" cy="25254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0242F5-3C4C-4190-AA17-FAD68F4FADF5}"/>
              </a:ext>
            </a:extLst>
          </p:cNvPr>
          <p:cNvSpPr txBox="1"/>
          <p:nvPr/>
        </p:nvSpPr>
        <p:spPr>
          <a:xfrm>
            <a:off x="5016001" y="1108547"/>
            <a:ext cx="2160000" cy="3077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:an_atom</a:t>
            </a:r>
            <a:endParaRPr lang="fr-FR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BD5DEA-7A05-435B-A0F3-E69E4E67B4DD}"/>
              </a:ext>
            </a:extLst>
          </p:cNvPr>
          <p:cNvSpPr txBox="1"/>
          <p:nvPr/>
        </p:nvSpPr>
        <p:spPr>
          <a:xfrm>
            <a:off x="5013471" y="1667374"/>
            <a:ext cx="2160000" cy="1627561"/>
          </a:xfrm>
          <a:prstGeom prst="rect">
            <a:avLst/>
          </a:prstGeom>
          <a:noFill/>
        </p:spPr>
        <p:txBody>
          <a:bodyPr wrap="square" lIns="0" tIns="0" rIns="0" bIns="0" numCol="1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Constant whose values are their own name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Used to enumerate over distinct values or express the state of an operation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AF9EC3-6524-4DA7-A28D-10C323F438B9}"/>
              </a:ext>
            </a:extLst>
          </p:cNvPr>
          <p:cNvSpPr/>
          <p:nvPr/>
        </p:nvSpPr>
        <p:spPr>
          <a:xfrm>
            <a:off x="7836219" y="800100"/>
            <a:ext cx="3012758" cy="25254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C8D6CC8-CE98-4EE2-A6AF-AC6D91AE8860}"/>
              </a:ext>
            </a:extLst>
          </p:cNvPr>
          <p:cNvSpPr txBox="1"/>
          <p:nvPr/>
        </p:nvSpPr>
        <p:spPr>
          <a:xfrm>
            <a:off x="8262598" y="1108547"/>
            <a:ext cx="2160000" cy="3077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Lists, Tuples, Maps</a:t>
            </a:r>
            <a:endParaRPr lang="fr-FR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240234-5B98-4B7D-B388-5DF535851BF9}"/>
              </a:ext>
            </a:extLst>
          </p:cNvPr>
          <p:cNvSpPr txBox="1"/>
          <p:nvPr/>
        </p:nvSpPr>
        <p:spPr>
          <a:xfrm>
            <a:off x="8260068" y="1667374"/>
            <a:ext cx="2160000" cy="1073564"/>
          </a:xfrm>
          <a:prstGeom prst="rect">
            <a:avLst/>
          </a:prstGeom>
          <a:noFill/>
        </p:spPr>
        <p:txBody>
          <a:bodyPr wrap="square" lIns="0" tIns="0" rIns="0" bIns="0" numCol="1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Lists are stored as linked lists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Tuples are stored in memory (often used as return values)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Maps use keys and values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ACFD70C-9766-4BCF-BD66-9AD7269FC79C}"/>
              </a:ext>
            </a:extLst>
          </p:cNvPr>
          <p:cNvSpPr/>
          <p:nvPr/>
        </p:nvSpPr>
        <p:spPr>
          <a:xfrm>
            <a:off x="1343025" y="3532432"/>
            <a:ext cx="3012758" cy="25254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C8CAA22-948A-49F4-966A-568F2B37D4FE}"/>
              </a:ext>
            </a:extLst>
          </p:cNvPr>
          <p:cNvSpPr txBox="1"/>
          <p:nvPr/>
        </p:nvSpPr>
        <p:spPr>
          <a:xfrm>
            <a:off x="1695559" y="4548945"/>
            <a:ext cx="2302625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{:error, “you broke it”}</a:t>
            </a:r>
            <a:endParaRPr lang="fr-FR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0D13352-194B-4025-A540-96418CA3CF34}"/>
              </a:ext>
            </a:extLst>
          </p:cNvPr>
          <p:cNvSpPr/>
          <p:nvPr/>
        </p:nvSpPr>
        <p:spPr>
          <a:xfrm>
            <a:off x="4589622" y="3532432"/>
            <a:ext cx="3012758" cy="25254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8F862CD-5B36-4861-AB2B-DDFC78541036}"/>
              </a:ext>
            </a:extLst>
          </p:cNvPr>
          <p:cNvSpPr txBox="1"/>
          <p:nvPr/>
        </p:nvSpPr>
        <p:spPr>
          <a:xfrm>
            <a:off x="5016001" y="3840879"/>
            <a:ext cx="2160000" cy="3077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Strings</a:t>
            </a:r>
            <a:endParaRPr lang="fr-FR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315A551-56DF-4594-AB54-8050E4260E3A}"/>
              </a:ext>
            </a:extLst>
          </p:cNvPr>
          <p:cNvSpPr txBox="1"/>
          <p:nvPr/>
        </p:nvSpPr>
        <p:spPr>
          <a:xfrm>
            <a:off x="5013471" y="4399706"/>
            <a:ext cx="2160000" cy="1073564"/>
          </a:xfrm>
          <a:prstGeom prst="rect">
            <a:avLst/>
          </a:prstGeom>
          <a:noFill/>
        </p:spPr>
        <p:txBody>
          <a:bodyPr wrap="square" lIns="0" tIns="0" rIns="0" bIns="0" numCol="1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Binaries (list of bytes)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String interpolation (#)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Concatenation (&lt;&gt;)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74D3CF-2BB2-4EF5-8FB2-433C1A10B5A3}"/>
              </a:ext>
            </a:extLst>
          </p:cNvPr>
          <p:cNvSpPr/>
          <p:nvPr/>
        </p:nvSpPr>
        <p:spPr>
          <a:xfrm>
            <a:off x="7836219" y="3532432"/>
            <a:ext cx="3012758" cy="25254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6ABC405-428F-408E-8595-172CE79AE6B3}"/>
              </a:ext>
            </a:extLst>
          </p:cNvPr>
          <p:cNvSpPr txBox="1"/>
          <p:nvPr/>
        </p:nvSpPr>
        <p:spPr>
          <a:xfrm>
            <a:off x="8223147" y="3840879"/>
            <a:ext cx="2233842" cy="3077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Modules/Functions</a:t>
            </a:r>
            <a:endParaRPr lang="fr-FR" sz="2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708EF1C-09AF-4842-83E7-962720BC5CE5}"/>
              </a:ext>
            </a:extLst>
          </p:cNvPr>
          <p:cNvSpPr txBox="1"/>
          <p:nvPr/>
        </p:nvSpPr>
        <p:spPr>
          <a:xfrm>
            <a:off x="8260068" y="4399706"/>
            <a:ext cx="2160000" cy="1073564"/>
          </a:xfrm>
          <a:prstGeom prst="rect">
            <a:avLst/>
          </a:prstGeom>
          <a:noFill/>
        </p:spPr>
        <p:txBody>
          <a:bodyPr wrap="square" lIns="0" tIns="0" rIns="0" bIns="0" numCol="1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 objects, classes, etc.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Need a way to manipulate data structures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Modules contain functions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9CE5E4-2778-4BF7-BC42-AD017636502B}"/>
              </a:ext>
            </a:extLst>
          </p:cNvPr>
          <p:cNvSpPr txBox="1"/>
          <p:nvPr/>
        </p:nvSpPr>
        <p:spPr>
          <a:xfrm>
            <a:off x="1695560" y="3966174"/>
            <a:ext cx="2302625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[1, “List”, :hello!]</a:t>
            </a:r>
            <a:endParaRPr lang="fr-FR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E8E8FD-CE78-4A1B-8483-6A66FBFE3654}"/>
              </a:ext>
            </a:extLst>
          </p:cNvPr>
          <p:cNvSpPr txBox="1"/>
          <p:nvPr/>
        </p:nvSpPr>
        <p:spPr>
          <a:xfrm>
            <a:off x="1529542" y="5131716"/>
            <a:ext cx="2631171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%{name: “Stephen”, age: 29}</a:t>
            </a:r>
            <a:endParaRPr lang="fr-FR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692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063556-7B95-466F-929C-3811BDDCF54A}"/>
              </a:ext>
            </a:extLst>
          </p:cNvPr>
          <p:cNvSpPr txBox="1"/>
          <p:nvPr/>
        </p:nvSpPr>
        <p:spPr>
          <a:xfrm>
            <a:off x="1343025" y="3228510"/>
            <a:ext cx="2814637" cy="8901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simple abstraction for dealing with different web servers</a:t>
            </a:r>
            <a:endParaRPr lang="fr-FR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F9CF25-9D7D-4EE6-BC79-7DE7F7288349}"/>
              </a:ext>
            </a:extLst>
          </p:cNvPr>
          <p:cNvSpPr txBox="1"/>
          <p:nvPr/>
        </p:nvSpPr>
        <p:spPr>
          <a:xfrm>
            <a:off x="4976813" y="4369718"/>
            <a:ext cx="2814637" cy="8901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small, fast, modular HTTP server written in Erlang</a:t>
            </a:r>
            <a:endParaRPr lang="fr-FR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8C2B7A-90B2-40AE-8CC7-49C28DBF004F}"/>
              </a:ext>
            </a:extLst>
          </p:cNvPr>
          <p:cNvSpPr txBox="1"/>
          <p:nvPr/>
        </p:nvSpPr>
        <p:spPr>
          <a:xfrm>
            <a:off x="8610601" y="3228510"/>
            <a:ext cx="2814637" cy="8901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persistence framework used to connect Phoenix apps to a SQL database</a:t>
            </a:r>
            <a:endParaRPr lang="fr-FR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2BAFFC-7EA8-4959-A269-293249BACA4D}"/>
              </a:ext>
            </a:extLst>
          </p:cNvPr>
          <p:cNvSpPr txBox="1"/>
          <p:nvPr/>
        </p:nvSpPr>
        <p:spPr>
          <a:xfrm>
            <a:off x="1343025" y="2874056"/>
            <a:ext cx="1809750" cy="206851"/>
          </a:xfrm>
          <a:prstGeom prst="rect">
            <a:avLst/>
          </a:prstGeom>
          <a:noFill/>
        </p:spPr>
        <p:txBody>
          <a:bodyPr wrap="square" lIns="0" tIns="0" bIns="0" rtlCol="0" anchor="b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spc="100" dirty="0">
                <a:solidFill>
                  <a:srgbClr val="F0542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PLUG</a:t>
            </a:r>
            <a:endParaRPr lang="fr-FR" sz="1200" spc="100" dirty="0">
              <a:solidFill>
                <a:srgbClr val="F05423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C7A491-E92A-4014-AA92-0371F64F899A}"/>
              </a:ext>
            </a:extLst>
          </p:cNvPr>
          <p:cNvSpPr txBox="1"/>
          <p:nvPr/>
        </p:nvSpPr>
        <p:spPr>
          <a:xfrm>
            <a:off x="4976813" y="4015264"/>
            <a:ext cx="1809750" cy="206851"/>
          </a:xfrm>
          <a:prstGeom prst="rect">
            <a:avLst/>
          </a:prstGeom>
          <a:noFill/>
        </p:spPr>
        <p:txBody>
          <a:bodyPr wrap="square" lIns="0" tIns="0" bIns="0" rtlCol="0" anchor="b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spc="100" dirty="0">
                <a:solidFill>
                  <a:srgbClr val="F0542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COWBOY </a:t>
            </a:r>
            <a:endParaRPr lang="fr-FR" sz="1200" spc="100" dirty="0">
              <a:solidFill>
                <a:srgbClr val="F05423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F24C50-C927-4875-9B46-0CAF034F1036}"/>
              </a:ext>
            </a:extLst>
          </p:cNvPr>
          <p:cNvSpPr txBox="1"/>
          <p:nvPr/>
        </p:nvSpPr>
        <p:spPr>
          <a:xfrm>
            <a:off x="8610601" y="2874056"/>
            <a:ext cx="1809750" cy="206851"/>
          </a:xfrm>
          <a:prstGeom prst="rect">
            <a:avLst/>
          </a:prstGeom>
          <a:noFill/>
        </p:spPr>
        <p:txBody>
          <a:bodyPr wrap="square" lIns="0" tIns="0" bIns="0" rtlCol="0" anchor="b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spc="100" dirty="0">
                <a:solidFill>
                  <a:srgbClr val="F0542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ECTO </a:t>
            </a:r>
            <a:endParaRPr lang="fr-FR" sz="1200" spc="100" dirty="0">
              <a:solidFill>
                <a:srgbClr val="F05423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3" name="Picture 6" descr="Image result for phoenix framework logo png">
            <a:extLst>
              <a:ext uri="{FF2B5EF4-FFF2-40B4-BE49-F238E27FC236}">
                <a16:creationId xmlns:a16="http://schemas.microsoft.com/office/drawing/2014/main" id="{A56C834B-BD21-436A-8B29-499D5A011C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810"/>
          <a:stretch/>
        </p:blipFill>
        <p:spPr bwMode="auto">
          <a:xfrm>
            <a:off x="4256900" y="1777988"/>
            <a:ext cx="3678200" cy="89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382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796</TotalTime>
  <Words>418</Words>
  <Application>Microsoft Office PowerPoint</Application>
  <PresentationFormat>Widescreen</PresentationFormat>
  <Paragraphs>108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Segoe UI Semibold</vt:lpstr>
      <vt:lpstr>Office Theme</vt:lpstr>
      <vt:lpstr>Elixir and Phoenix 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Elixir and Phoenix Framework</dc:title>
  <dc:creator>Trevor</dc:creator>
  <cp:lastModifiedBy>Trevor</cp:lastModifiedBy>
  <cp:revision>63</cp:revision>
  <dcterms:created xsi:type="dcterms:W3CDTF">2021-02-17T15:37:48Z</dcterms:created>
  <dcterms:modified xsi:type="dcterms:W3CDTF">2021-03-14T21:26:26Z</dcterms:modified>
</cp:coreProperties>
</file>