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61" r:id="rId5"/>
    <p:sldId id="274" r:id="rId6"/>
    <p:sldId id="275" r:id="rId7"/>
    <p:sldId id="262" r:id="rId8"/>
    <p:sldId id="263" r:id="rId9"/>
    <p:sldId id="257" r:id="rId10"/>
    <p:sldId id="277" r:id="rId11"/>
    <p:sldId id="264" r:id="rId12"/>
    <p:sldId id="265" r:id="rId13"/>
    <p:sldId id="266" r:id="rId14"/>
    <p:sldId id="267" r:id="rId15"/>
    <p:sldId id="258" r:id="rId16"/>
    <p:sldId id="260" r:id="rId17"/>
    <p:sldId id="259" r:id="rId18"/>
    <p:sldId id="282" r:id="rId19"/>
    <p:sldId id="279" r:id="rId20"/>
    <p:sldId id="281" r:id="rId21"/>
    <p:sldId id="292" r:id="rId22"/>
    <p:sldId id="284" r:id="rId23"/>
    <p:sldId id="293" r:id="rId24"/>
    <p:sldId id="295" r:id="rId25"/>
    <p:sldId id="296" r:id="rId26"/>
    <p:sldId id="297" r:id="rId27"/>
    <p:sldId id="298" r:id="rId28"/>
    <p:sldId id="291" r:id="rId29"/>
    <p:sldId id="299" r:id="rId30"/>
    <p:sldId id="300" r:id="rId31"/>
    <p:sldId id="301" r:id="rId32"/>
    <p:sldId id="304" r:id="rId33"/>
    <p:sldId id="303" r:id="rId34"/>
    <p:sldId id="30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6" autoAdjust="0"/>
    <p:restoredTop sz="90689" autoAdjust="0"/>
  </p:normalViewPr>
  <p:slideViewPr>
    <p:cSldViewPr snapToGrid="0">
      <p:cViewPr varScale="1">
        <p:scale>
          <a:sx n="112" d="100"/>
          <a:sy n="112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Amaral" userId="e1abf507-077e-49f3-964d-7b75ef7b9036" providerId="ADAL" clId="{7C670C31-996F-4932-A4C4-176ECEF6F197}"/>
    <pc:docChg chg="custSel modSld">
      <pc:chgData name="João Amaral" userId="e1abf507-077e-49f3-964d-7b75ef7b9036" providerId="ADAL" clId="{7C670C31-996F-4932-A4C4-176ECEF6F197}" dt="2022-03-14T09:36:43.096" v="105" actId="20577"/>
      <pc:docMkLst>
        <pc:docMk/>
      </pc:docMkLst>
      <pc:sldChg chg="modSp">
        <pc:chgData name="João Amaral" userId="e1abf507-077e-49f3-964d-7b75ef7b9036" providerId="ADAL" clId="{7C670C31-996F-4932-A4C4-176ECEF6F197}" dt="2022-03-14T09:36:43.096" v="105" actId="20577"/>
        <pc:sldMkLst>
          <pc:docMk/>
          <pc:sldMk cId="4126011796" sldId="258"/>
        </pc:sldMkLst>
        <pc:spChg chg="mod">
          <ac:chgData name="João Amaral" userId="e1abf507-077e-49f3-964d-7b75ef7b9036" providerId="ADAL" clId="{7C670C31-996F-4932-A4C4-176ECEF6F197}" dt="2022-03-14T09:36:43.096" v="105" actId="20577"/>
          <ac:spMkLst>
            <pc:docMk/>
            <pc:sldMk cId="4126011796" sldId="258"/>
            <ac:spMk id="3" creationId="{71842223-D591-451E-8EF3-1E560231C630}"/>
          </ac:spMkLst>
        </pc:spChg>
      </pc:sldChg>
      <pc:sldChg chg="modSp">
        <pc:chgData name="João Amaral" userId="e1abf507-077e-49f3-964d-7b75ef7b9036" providerId="ADAL" clId="{7C670C31-996F-4932-A4C4-176ECEF6F197}" dt="2022-03-14T09:05:44.043" v="1" actId="20577"/>
        <pc:sldMkLst>
          <pc:docMk/>
          <pc:sldMk cId="3330925716" sldId="261"/>
        </pc:sldMkLst>
        <pc:spChg chg="mod">
          <ac:chgData name="João Amaral" userId="e1abf507-077e-49f3-964d-7b75ef7b9036" providerId="ADAL" clId="{7C670C31-996F-4932-A4C4-176ECEF6F197}" dt="2022-03-14T09:05:44.043" v="1" actId="20577"/>
          <ac:spMkLst>
            <pc:docMk/>
            <pc:sldMk cId="3330925716" sldId="261"/>
            <ac:spMk id="3" creationId="{CC156131-48BD-453B-8748-74C44DFFAFA5}"/>
          </ac:spMkLst>
        </pc:spChg>
      </pc:sldChg>
      <pc:sldChg chg="addSp modSp">
        <pc:chgData name="João Amaral" userId="e1abf507-077e-49f3-964d-7b75ef7b9036" providerId="ADAL" clId="{7C670C31-996F-4932-A4C4-176ECEF6F197}" dt="2022-03-14T09:34:56.063" v="40" actId="208"/>
        <pc:sldMkLst>
          <pc:docMk/>
          <pc:sldMk cId="4042308033" sldId="264"/>
        </pc:sldMkLst>
        <pc:spChg chg="add mod">
          <ac:chgData name="João Amaral" userId="e1abf507-077e-49f3-964d-7b75ef7b9036" providerId="ADAL" clId="{7C670C31-996F-4932-A4C4-176ECEF6F197}" dt="2022-03-14T09:34:20.624" v="30" actId="207"/>
          <ac:spMkLst>
            <pc:docMk/>
            <pc:sldMk cId="4042308033" sldId="264"/>
            <ac:spMk id="10" creationId="{1E1B1F33-EF96-487B-B58E-5E76738C822B}"/>
          </ac:spMkLst>
        </pc:spChg>
        <pc:spChg chg="add mod">
          <ac:chgData name="João Amaral" userId="e1abf507-077e-49f3-964d-7b75ef7b9036" providerId="ADAL" clId="{7C670C31-996F-4932-A4C4-176ECEF6F197}" dt="2022-03-14T09:34:49.721" v="39" actId="207"/>
          <ac:spMkLst>
            <pc:docMk/>
            <pc:sldMk cId="4042308033" sldId="264"/>
            <ac:spMk id="12" creationId="{1FB906BD-3428-405A-92EE-5EFD033F0F36}"/>
          </ac:spMkLst>
        </pc:spChg>
        <pc:cxnChg chg="add mod">
          <ac:chgData name="João Amaral" userId="e1abf507-077e-49f3-964d-7b75ef7b9036" providerId="ADAL" clId="{7C670C31-996F-4932-A4C4-176ECEF6F197}" dt="2022-03-14T09:34:04.218" v="11" actId="11529"/>
          <ac:cxnSpMkLst>
            <pc:docMk/>
            <pc:sldMk cId="4042308033" sldId="264"/>
            <ac:cxnSpMk id="9" creationId="{0407057B-616F-4772-85D0-C40D8D2FBC42}"/>
          </ac:cxnSpMkLst>
        </pc:cxnChg>
        <pc:cxnChg chg="add mod">
          <ac:chgData name="João Amaral" userId="e1abf507-077e-49f3-964d-7b75ef7b9036" providerId="ADAL" clId="{7C670C31-996F-4932-A4C4-176ECEF6F197}" dt="2022-03-14T09:34:56.063" v="40" actId="208"/>
          <ac:cxnSpMkLst>
            <pc:docMk/>
            <pc:sldMk cId="4042308033" sldId="264"/>
            <ac:cxnSpMk id="11" creationId="{ED96E913-DC55-4310-84E3-AAE25C745C81}"/>
          </ac:cxnSpMkLst>
        </pc:cxnChg>
      </pc:sldChg>
      <pc:sldChg chg="addSp modSp">
        <pc:chgData name="João Amaral" userId="e1abf507-077e-49f3-964d-7b75ef7b9036" providerId="ADAL" clId="{7C670C31-996F-4932-A4C4-176ECEF6F197}" dt="2022-03-14T09:35:32.530" v="49" actId="1076"/>
        <pc:sldMkLst>
          <pc:docMk/>
          <pc:sldMk cId="2103338833" sldId="265"/>
        </pc:sldMkLst>
        <pc:spChg chg="add mod">
          <ac:chgData name="João Amaral" userId="e1abf507-077e-49f3-964d-7b75ef7b9036" providerId="ADAL" clId="{7C670C31-996F-4932-A4C4-176ECEF6F197}" dt="2022-03-14T09:35:26.377" v="47" actId="1076"/>
          <ac:spMkLst>
            <pc:docMk/>
            <pc:sldMk cId="2103338833" sldId="265"/>
            <ac:spMk id="11" creationId="{7F52815D-C619-4DFE-A88D-3A2C8A94EB47}"/>
          </ac:spMkLst>
        </pc:spChg>
        <pc:spChg chg="add mod">
          <ac:chgData name="João Amaral" userId="e1abf507-077e-49f3-964d-7b75ef7b9036" providerId="ADAL" clId="{7C670C31-996F-4932-A4C4-176ECEF6F197}" dt="2022-03-14T09:35:32.530" v="49" actId="1076"/>
          <ac:spMkLst>
            <pc:docMk/>
            <pc:sldMk cId="2103338833" sldId="265"/>
            <ac:spMk id="13" creationId="{665C3E44-0648-4B88-A5E7-D11848B50F63}"/>
          </ac:spMkLst>
        </pc:spChg>
        <pc:cxnChg chg="add mod">
          <ac:chgData name="João Amaral" userId="e1abf507-077e-49f3-964d-7b75ef7b9036" providerId="ADAL" clId="{7C670C31-996F-4932-A4C4-176ECEF6F197}" dt="2022-03-14T09:35:28.213" v="48" actId="1076"/>
          <ac:cxnSpMkLst>
            <pc:docMk/>
            <pc:sldMk cId="2103338833" sldId="265"/>
            <ac:cxnSpMk id="10" creationId="{326AFB33-730A-4262-A8BE-371D5468D18F}"/>
          </ac:cxnSpMkLst>
        </pc:cxnChg>
        <pc:cxnChg chg="add">
          <ac:chgData name="João Amaral" userId="e1abf507-077e-49f3-964d-7b75ef7b9036" providerId="ADAL" clId="{7C670C31-996F-4932-A4C4-176ECEF6F197}" dt="2022-03-14T09:35:06.481" v="41"/>
          <ac:cxnSpMkLst>
            <pc:docMk/>
            <pc:sldMk cId="2103338833" sldId="265"/>
            <ac:cxnSpMk id="12" creationId="{FC8B74F4-44A3-4DE0-BFE0-4F198D2575E9}"/>
          </ac:cxnSpMkLst>
        </pc:cxnChg>
      </pc:sldChg>
      <pc:sldChg chg="addSp modSp">
        <pc:chgData name="João Amaral" userId="e1abf507-077e-49f3-964d-7b75ef7b9036" providerId="ADAL" clId="{7C670C31-996F-4932-A4C4-176ECEF6F197}" dt="2022-03-14T09:35:20.151" v="46" actId="1076"/>
        <pc:sldMkLst>
          <pc:docMk/>
          <pc:sldMk cId="3219227487" sldId="266"/>
        </pc:sldMkLst>
        <pc:spChg chg="add mod">
          <ac:chgData name="João Amaral" userId="e1abf507-077e-49f3-964d-7b75ef7b9036" providerId="ADAL" clId="{7C670C31-996F-4932-A4C4-176ECEF6F197}" dt="2022-03-14T09:35:12.872" v="43" actId="1076"/>
          <ac:spMkLst>
            <pc:docMk/>
            <pc:sldMk cId="3219227487" sldId="266"/>
            <ac:spMk id="10" creationId="{027803FD-7B3E-41B2-9208-243CDE6C7D99}"/>
          </ac:spMkLst>
        </pc:spChg>
        <pc:spChg chg="add mod">
          <ac:chgData name="João Amaral" userId="e1abf507-077e-49f3-964d-7b75ef7b9036" providerId="ADAL" clId="{7C670C31-996F-4932-A4C4-176ECEF6F197}" dt="2022-03-14T09:35:17.003" v="45" actId="1076"/>
          <ac:spMkLst>
            <pc:docMk/>
            <pc:sldMk cId="3219227487" sldId="266"/>
            <ac:spMk id="12" creationId="{385B0D02-E611-417A-B50E-2268F69D66E3}"/>
          </ac:spMkLst>
        </pc:spChg>
        <pc:cxnChg chg="add mod">
          <ac:chgData name="João Amaral" userId="e1abf507-077e-49f3-964d-7b75ef7b9036" providerId="ADAL" clId="{7C670C31-996F-4932-A4C4-176ECEF6F197}" dt="2022-03-14T09:35:14.834" v="44" actId="1076"/>
          <ac:cxnSpMkLst>
            <pc:docMk/>
            <pc:sldMk cId="3219227487" sldId="266"/>
            <ac:cxnSpMk id="9" creationId="{68A2E880-104A-40D0-843F-D97E865DF7CB}"/>
          </ac:cxnSpMkLst>
        </pc:cxnChg>
        <pc:cxnChg chg="add mod">
          <ac:chgData name="João Amaral" userId="e1abf507-077e-49f3-964d-7b75ef7b9036" providerId="ADAL" clId="{7C670C31-996F-4932-A4C4-176ECEF6F197}" dt="2022-03-14T09:35:20.151" v="46" actId="1076"/>
          <ac:cxnSpMkLst>
            <pc:docMk/>
            <pc:sldMk cId="3219227487" sldId="266"/>
            <ac:cxnSpMk id="11" creationId="{70675C3D-E8FC-4071-971B-40D7CCB1F251}"/>
          </ac:cxnSpMkLst>
        </pc:cxnChg>
      </pc:sldChg>
      <pc:sldChg chg="modSp">
        <pc:chgData name="João Amaral" userId="e1abf507-077e-49f3-964d-7b75ef7b9036" providerId="ADAL" clId="{7C670C31-996F-4932-A4C4-176ECEF6F197}" dt="2022-03-14T09:36:08.261" v="65" actId="20577"/>
        <pc:sldMkLst>
          <pc:docMk/>
          <pc:sldMk cId="477211660" sldId="267"/>
        </pc:sldMkLst>
        <pc:spChg chg="mod">
          <ac:chgData name="João Amaral" userId="e1abf507-077e-49f3-964d-7b75ef7b9036" providerId="ADAL" clId="{7C670C31-996F-4932-A4C4-176ECEF6F197}" dt="2022-03-14T09:36:08.261" v="65" actId="20577"/>
          <ac:spMkLst>
            <pc:docMk/>
            <pc:sldMk cId="477211660" sldId="267"/>
            <ac:spMk id="3" creationId="{4D9AF511-B5A7-4FC2-9356-E54EE050829F}"/>
          </ac:spMkLst>
        </pc:spChg>
      </pc:sldChg>
      <pc:sldChg chg="modSp">
        <pc:chgData name="João Amaral" userId="e1abf507-077e-49f3-964d-7b75ef7b9036" providerId="ADAL" clId="{7C670C31-996F-4932-A4C4-176ECEF6F197}" dt="2022-03-14T09:06:25.094" v="10" actId="20577"/>
        <pc:sldMkLst>
          <pc:docMk/>
          <pc:sldMk cId="4275690196" sldId="274"/>
        </pc:sldMkLst>
        <pc:spChg chg="mod">
          <ac:chgData name="João Amaral" userId="e1abf507-077e-49f3-964d-7b75ef7b9036" providerId="ADAL" clId="{7C670C31-996F-4932-A4C4-176ECEF6F197}" dt="2022-03-14T09:06:25.094" v="10" actId="20577"/>
          <ac:spMkLst>
            <pc:docMk/>
            <pc:sldMk cId="4275690196" sldId="274"/>
            <ac:spMk id="22" creationId="{3CE4D578-713F-48A7-AF28-946E9B6B9A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7B2FB-CCB2-4808-BABC-14D6473A8B7E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E7B2B-45CA-47A9-B91C-72D52EE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1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E7B2B-45CA-47A9-B91C-72D52EE53B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83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E7B2B-45CA-47A9-B91C-72D52EE53B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95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E7B2B-45CA-47A9-B91C-72D52EE53B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EE7B-4873-4FCC-9C4A-11F5A324D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A4AF1-46D7-4A4D-B047-C678332F9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16F59-6BA2-4603-BFA8-488B0647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E08E-0737-49FA-8A60-5C4CC484191D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1512E-AA04-4A2D-8DB0-5EF45202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CFF59-FA3C-4615-9506-1F0BD611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2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E6E5-14C9-44E8-9ED8-B9E3A5D0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24D74-0527-4167-8FD7-AB69DC235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29F45-4EF3-4053-B5E5-AB35F817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602B-21F3-4D73-A6FF-32901602FCAC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DC80C-161E-46F8-A1E1-79D9816A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4779-C29A-4CDF-ABE1-800226F9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2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75327-3560-433A-99A5-746D6957B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D08B9-BCB4-4D78-878A-690ED207E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F66E8-CDBB-4020-AD6A-0644FDDF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E521-20AC-464E-B611-3AD43F2E050A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F4C2B-CB4E-42E1-A69C-B780FB56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3C4D0-E38F-403F-A7FD-56AE0132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9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20FFA-7D95-4123-83E2-DA0E8230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7F6B-2E0D-4522-B2BA-4658F8E4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FD75B-D981-41FD-9AED-F1F7979E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6E52-46AC-48BA-84FA-93FF2BF01A23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EE9AF-9EF8-4E12-9F87-258B7D17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B1E3B-F2FD-4FF5-82C0-D3ED185E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1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D7A1-E3B2-439A-8681-D2231D05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968A9-7824-4491-B377-BB50427CF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4DAE8-BCF8-4F79-9E5D-B96EAF74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09C-B411-4BBC-A4FC-1F11C9E2B6EB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0259F-FAC6-49EB-A3CE-A4A8FFA0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A6D58-7775-4B80-A521-FDEA4BAE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5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7EEC-BC16-4779-80B6-8A8570D3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A5B83-8A33-410A-9CDD-88326A59B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ED82A-BEEE-4C25-9D1E-14D431F6B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CF956-5889-418E-988E-1FB12EF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2D86-2972-447A-AED6-A0F2B3370A67}" type="datetime1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491DB-F131-4A75-AADE-9125D17A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6929E-10CF-4817-983D-2EDD9155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3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2C8A-D9B0-4588-AF41-9359CFEF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FD038-1FA5-4658-B69B-C394C118D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F617F-E9A7-4591-B434-821F8429F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F1187-2D92-4305-BBB4-6F67120B0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FD488-A1A6-4A5B-B3B3-67F185137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F35B0-D737-4AC7-99C0-31950CBB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50E-99BE-41D5-B977-8529E7E6929E}" type="datetime1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239DE-7D18-4FD0-B960-0AF547B7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B4E89-9C08-4F5E-8819-6C0133FC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7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D84B-3493-4694-98A8-F3E75822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22D5C-9878-46F5-80EB-EBCCB283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F6EC-70B4-420B-A801-DFAE2F9C2F7A}" type="datetime1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6CD5A-A693-40F1-BF34-C747703F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CED66-DDD7-4CBE-98ED-9D520B48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4A1C3-FF17-4FCE-9367-D045C444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1EB0-59D8-462B-8D55-AFBE1B080C18}" type="datetime1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169D5-6F1C-4298-B881-AB59EA58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15937-6EFA-4FF3-8A74-66027076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6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69C0-91A0-4C5A-9310-4EE65E34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893C2-46E6-47EB-87B7-53F566AC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6803D-135B-45F9-94EB-0178D64B3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1F0B2-0105-4FA7-914A-0119F167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318B-D9CA-4DD6-95D9-43E7CB0D261C}" type="datetime1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14D21-C0AD-4096-8DFE-62EB6F3D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C58C8-FECD-45D5-91FE-C18CCADC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08D17-048F-4060-B954-26E1CD96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C3129-3842-43B0-BACE-10DB5CDFD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EE494-2425-46D5-A13B-B96071E16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AC238-F8F4-4161-8C69-93A66CF8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B3E-C725-444F-9E0B-85931C1514CC}" type="datetime1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D5A57-99B4-4BF1-A1DA-BCA331DD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C3962-104A-44A4-91C9-5C7BA8D6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9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2DDCC-61AF-4CED-A8D7-2D845178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CFA9E-26C2-41D2-9609-476C4C03E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0AA98-51E3-4FA0-8CD4-5F49F7CBC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3EFA3-13C9-4FED-843B-B253C56432FE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EF6D2-04C3-4665-AA10-D54BEF1C6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7F6B-7A86-45BD-ABC0-2B37553A0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8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E062-296C-4BEC-B144-315AA8111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4854"/>
            <a:ext cx="12192000" cy="4152275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b="1" dirty="0"/>
              <a:t>Laboratório de </a:t>
            </a:r>
            <a:r>
              <a:rPr lang="pt-PT" b="1" dirty="0"/>
              <a:t>Computação</a:t>
            </a:r>
            <a:r>
              <a:rPr lang="pt-BR" b="1" dirty="0"/>
              <a:t> e Visualização Científica</a:t>
            </a:r>
            <a:br>
              <a:rPr lang="pt-BR" b="1" dirty="0"/>
            </a:br>
            <a:br>
              <a:rPr lang="pt-BR" dirty="0"/>
            </a:br>
            <a:r>
              <a:rPr lang="en-US" sz="5300" dirty="0"/>
              <a:t>Visualizing Monte-Carlo sampling of the </a:t>
            </a:r>
            <a:r>
              <a:rPr lang="en-US" sz="5300" dirty="0" err="1"/>
              <a:t>Ising</a:t>
            </a:r>
            <a:r>
              <a:rPr lang="en-US" sz="5300" dirty="0"/>
              <a:t> model phase space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56131-48BD-453B-8748-74C44DFFA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31173"/>
            <a:ext cx="9144000" cy="708285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João Amaral (jamaral@ua.pt)</a:t>
            </a:r>
          </a:p>
          <a:p>
            <a:r>
              <a:rPr lang="pt-PT" dirty="0"/>
              <a:t>14/3/2022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97424-A573-4121-9340-7EE51271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2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A6F6-57BA-4970-9005-6F8F5834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17885"/>
            <a:ext cx="11048035" cy="1325563"/>
          </a:xfrm>
        </p:spPr>
        <p:txBody>
          <a:bodyPr/>
          <a:lstStyle/>
          <a:p>
            <a:r>
              <a:rPr lang="en-US" dirty="0"/>
              <a:t>Thermodynamic properties from JDOS (16x16)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C425-1F25-43A4-ADF5-EF43166B0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8259501" cy="18700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system has 1E77 possible configurations</a:t>
            </a:r>
          </a:p>
          <a:p>
            <a:r>
              <a:rPr lang="en-US" dirty="0"/>
              <a:t>The JDOS cannot be computed exactly</a:t>
            </a:r>
          </a:p>
          <a:p>
            <a:r>
              <a:rPr lang="en-US" dirty="0"/>
              <a:t>The simulations start to behave similarly to a real ferromagnet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85208-5114-4245-9AFE-9B7F46739E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3" t="5536" r="8218" b="432"/>
          <a:stretch/>
        </p:blipFill>
        <p:spPr>
          <a:xfrm>
            <a:off x="44010" y="1126842"/>
            <a:ext cx="4175409" cy="3352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A88DAF-F506-4B30-A58A-7DFF74F818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4" t="5752" r="6456"/>
          <a:stretch/>
        </p:blipFill>
        <p:spPr>
          <a:xfrm>
            <a:off x="4229065" y="1217346"/>
            <a:ext cx="4047281" cy="3171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AD5E3B-AA00-43AE-97F8-B84FB5305D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32" t="5806" r="8175"/>
          <a:stretch/>
        </p:blipFill>
        <p:spPr>
          <a:xfrm>
            <a:off x="8234765" y="1217346"/>
            <a:ext cx="3849137" cy="308388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A34DC-5496-4EBB-B67D-CCBF89C9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4" descr="C:\Users\Stitchz\Desktop\Picture1.png">
            <a:extLst>
              <a:ext uri="{FF2B5EF4-FFF2-40B4-BE49-F238E27FC236}">
                <a16:creationId xmlns:a16="http://schemas.microsoft.com/office/drawing/2014/main" id="{12657F82-ABE0-4D17-B397-9AB53F99A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4" t="5561" r="5248" b="6684"/>
          <a:stretch/>
        </p:blipFill>
        <p:spPr bwMode="auto">
          <a:xfrm>
            <a:off x="8750460" y="4312137"/>
            <a:ext cx="2653495" cy="21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A2E880-104A-40D0-843F-D97E865DF7CB}"/>
              </a:ext>
            </a:extLst>
          </p:cNvPr>
          <p:cNvCxnSpPr/>
          <p:nvPr/>
        </p:nvCxnSpPr>
        <p:spPr>
          <a:xfrm flipH="1" flipV="1">
            <a:off x="5253081" y="1536903"/>
            <a:ext cx="341832" cy="26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27803FD-7B3E-41B2-9208-243CDE6C7D99}"/>
              </a:ext>
            </a:extLst>
          </p:cNvPr>
          <p:cNvSpPr txBox="1"/>
          <p:nvPr/>
        </p:nvSpPr>
        <p:spPr>
          <a:xfrm>
            <a:off x="5663280" y="1669363"/>
            <a:ext cx="1808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Low temperature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675C3D-E8FC-4071-971B-40D7CCB1F251}"/>
              </a:ext>
            </a:extLst>
          </p:cNvPr>
          <p:cNvCxnSpPr>
            <a:cxnSpLocks/>
          </p:cNvCxnSpPr>
          <p:nvPr/>
        </p:nvCxnSpPr>
        <p:spPr>
          <a:xfrm flipH="1">
            <a:off x="5684272" y="3113383"/>
            <a:ext cx="330704" cy="236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5B0D02-E611-417A-B50E-2268F69D66E3}"/>
              </a:ext>
            </a:extLst>
          </p:cNvPr>
          <p:cNvSpPr txBox="1"/>
          <p:nvPr/>
        </p:nvSpPr>
        <p:spPr>
          <a:xfrm>
            <a:off x="5503138" y="2682613"/>
            <a:ext cx="185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 temperature</a:t>
            </a:r>
          </a:p>
        </p:txBody>
      </p:sp>
    </p:spTree>
    <p:extLst>
      <p:ext uri="{BB962C8B-B14F-4D97-AF65-F5344CB8AC3E}">
        <p14:creationId xmlns:p14="http://schemas.microsoft.com/office/powerpoint/2010/main" val="321922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8F71-DEE7-4408-A154-E5C531F9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Finite size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F511-B5A7-4FC2-9356-E54EE0508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While we were not considering “large” systems, the results appear to be aiming at the right (exact) Tc result for an infinite lattice</a:t>
            </a:r>
          </a:p>
          <a:p>
            <a:endParaRPr lang="en-US" dirty="0"/>
          </a:p>
          <a:p>
            <a:r>
              <a:rPr lang="en-US" dirty="0"/>
              <a:t>So, by having the JDOS (table of possible magnetization, energy and degeneracy) thermodynamic properties can be calculated</a:t>
            </a:r>
          </a:p>
          <a:p>
            <a:endParaRPr lang="en-US" dirty="0"/>
          </a:p>
          <a:p>
            <a:r>
              <a:rPr lang="en-US" dirty="0"/>
              <a:t>Is it easy to estimate the JDOS of larger systems?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796BE-5BC0-48A9-B410-8DAEFF884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325" y="1176454"/>
            <a:ext cx="6005675" cy="450509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84FBAF-7579-4DB7-8E11-C9B4508460AB}"/>
              </a:ext>
            </a:extLst>
          </p:cNvPr>
          <p:cNvCxnSpPr>
            <a:cxnSpLocks/>
          </p:cNvCxnSpPr>
          <p:nvPr/>
        </p:nvCxnSpPr>
        <p:spPr>
          <a:xfrm flipH="1" flipV="1">
            <a:off x="7048982" y="4861367"/>
            <a:ext cx="858401" cy="103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2570C6-B808-4E64-93AE-0C6975177CB0}"/>
              </a:ext>
            </a:extLst>
          </p:cNvPr>
          <p:cNvSpPr txBox="1"/>
          <p:nvPr/>
        </p:nvSpPr>
        <p:spPr>
          <a:xfrm>
            <a:off x="7895957" y="5854302"/>
            <a:ext cx="246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Exact</a:t>
            </a:r>
            <a:r>
              <a:rPr lang="pt-PT" dirty="0"/>
              <a:t> </a:t>
            </a:r>
            <a:r>
              <a:rPr lang="pt-PT" dirty="0" err="1"/>
              <a:t>solution</a:t>
            </a:r>
            <a:r>
              <a:rPr lang="pt-PT" dirty="0"/>
              <a:t> (</a:t>
            </a:r>
            <a:r>
              <a:rPr lang="pt-PT" dirty="0" err="1"/>
              <a:t>Onsager</a:t>
            </a:r>
            <a:r>
              <a:rPr lang="pt-PT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771CC-E1F7-4772-8410-788689E3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11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2A31-F257-4196-901E-C1AB3768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JDOS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2223-D591-451E-8EF3-1E560231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actually quite difficult, due to the large number of possible configurations when the system size increases:</a:t>
            </a:r>
          </a:p>
          <a:p>
            <a:pPr lvl="1"/>
            <a:r>
              <a:rPr lang="en-US" dirty="0"/>
              <a:t>4x4 (16 spins) : 65x10^3 &lt;- still doable exactly</a:t>
            </a:r>
          </a:p>
          <a:p>
            <a:pPr lvl="1"/>
            <a:r>
              <a:rPr lang="en-US" dirty="0"/>
              <a:t>16x16 (256 spins) : 1E77 configurations &lt;- too big for listing exactly</a:t>
            </a:r>
          </a:p>
          <a:p>
            <a:pPr lvl="2"/>
            <a:endParaRPr lang="en-US" dirty="0"/>
          </a:p>
          <a:p>
            <a:r>
              <a:rPr lang="en-US" dirty="0"/>
              <a:t>Even a Monte-Carlo sampling approach is not trivial</a:t>
            </a:r>
          </a:p>
          <a:p>
            <a:pPr lvl="1"/>
            <a:r>
              <a:rPr lang="en-US" dirty="0"/>
              <a:t>If random spin configurations are generated, they will be biased to low magnetization states, as these are the most probable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50635-B73A-4E43-82E7-07A0DEED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11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CD69-7137-4575-A762-586EA0E3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 sampling 2x2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92FB8-8D70-450E-B2F9-0CD195336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745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a system with just 16 configurations, over 1E4 samples need to be taken for a good JDOS</a:t>
            </a:r>
          </a:p>
          <a:p>
            <a:r>
              <a:rPr lang="en-US" dirty="0"/>
              <a:t>Slow energy calculations (global versus local updates)</a:t>
            </a:r>
          </a:p>
          <a:p>
            <a:r>
              <a:rPr lang="en-US" dirty="0"/>
              <a:t>Sampling is biased in magnetization</a:t>
            </a:r>
          </a:p>
          <a:p>
            <a:pPr lvl="1"/>
            <a:r>
              <a:rPr lang="en-US" dirty="0"/>
              <a:t>For larger systems, this type of sampling will not “see” ordered (high |M| states)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E23027F-2B3D-4FF1-952E-63D1AB8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002127"/>
              </p:ext>
            </p:extLst>
          </p:nvPr>
        </p:nvGraphicFramePr>
        <p:xfrm>
          <a:off x="5252356" y="145201"/>
          <a:ext cx="6656616" cy="3035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574">
                  <a:extLst>
                    <a:ext uri="{9D8B030D-6E8A-4147-A177-3AD203B41FA5}">
                      <a16:colId xmlns:a16="http://schemas.microsoft.com/office/drawing/2014/main" val="1009521705"/>
                    </a:ext>
                  </a:extLst>
                </a:gridCol>
                <a:gridCol w="1090499">
                  <a:extLst>
                    <a:ext uri="{9D8B030D-6E8A-4147-A177-3AD203B41FA5}">
                      <a16:colId xmlns:a16="http://schemas.microsoft.com/office/drawing/2014/main" val="4243207571"/>
                    </a:ext>
                  </a:extLst>
                </a:gridCol>
                <a:gridCol w="1449514">
                  <a:extLst>
                    <a:ext uri="{9D8B030D-6E8A-4147-A177-3AD203B41FA5}">
                      <a16:colId xmlns:a16="http://schemas.microsoft.com/office/drawing/2014/main" val="1741576646"/>
                    </a:ext>
                  </a:extLst>
                </a:gridCol>
                <a:gridCol w="1545771">
                  <a:extLst>
                    <a:ext uri="{9D8B030D-6E8A-4147-A177-3AD203B41FA5}">
                      <a16:colId xmlns:a16="http://schemas.microsoft.com/office/drawing/2014/main" val="1979341333"/>
                    </a:ext>
                  </a:extLst>
                </a:gridCol>
                <a:gridCol w="1404258">
                  <a:extLst>
                    <a:ext uri="{9D8B030D-6E8A-4147-A177-3AD203B41FA5}">
                      <a16:colId xmlns:a16="http://schemas.microsoft.com/office/drawing/2014/main" val="3612370800"/>
                    </a:ext>
                  </a:extLst>
                </a:gridCol>
              </a:tblGrid>
              <a:tr h="577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Ω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exact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Ω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1E4 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Ω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1E5 samples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783305"/>
                  </a:ext>
                </a:extLst>
              </a:tr>
              <a:tr h="416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563965"/>
                  </a:ext>
                </a:extLst>
              </a:tr>
              <a:tr h="416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582664"/>
                  </a:ext>
                </a:extLst>
              </a:tr>
              <a:tr h="35063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343725"/>
                  </a:ext>
                </a:extLst>
              </a:tr>
              <a:tr h="330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899956"/>
                  </a:ext>
                </a:extLst>
              </a:tr>
              <a:tr h="416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473302"/>
                  </a:ext>
                </a:extLst>
              </a:tr>
              <a:tr h="41600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537195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1A9EA-8ADC-4E97-96CA-31873E3F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110CD-52BC-43A6-9855-517EA60E8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931" y="3180809"/>
            <a:ext cx="4889465" cy="3667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EC721-52ED-45EF-A04A-F11C45D9E0DD}"/>
              </a:ext>
            </a:extLst>
          </p:cNvPr>
          <p:cNvSpPr txBox="1"/>
          <p:nvPr/>
        </p:nvSpPr>
        <p:spPr>
          <a:xfrm>
            <a:off x="9019573" y="3636169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1E5 samples</a:t>
            </a:r>
          </a:p>
        </p:txBody>
      </p:sp>
    </p:spTree>
    <p:extLst>
      <p:ext uri="{BB962C8B-B14F-4D97-AF65-F5344CB8AC3E}">
        <p14:creationId xmlns:p14="http://schemas.microsoft.com/office/powerpoint/2010/main" val="1786758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5EF0-3FEB-4EE6-9405-2B93CDCC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sampling for a 2D 16x16 </a:t>
            </a:r>
            <a:r>
              <a:rPr lang="en-US" dirty="0" err="1"/>
              <a:t>Ising</a:t>
            </a:r>
            <a:r>
              <a:rPr lang="en-US" dirty="0"/>
              <a:t>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C0BBD-A4B3-4338-B238-921386FA6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36" y="1825625"/>
            <a:ext cx="5510871" cy="4351338"/>
          </a:xfrm>
        </p:spPr>
        <p:txBody>
          <a:bodyPr anchor="ctr">
            <a:normAutofit/>
          </a:bodyPr>
          <a:lstStyle/>
          <a:p>
            <a:r>
              <a:rPr lang="en-US" dirty="0"/>
              <a:t>1E5 random samples for this system do not observe |M| values above 20% the possible value</a:t>
            </a:r>
          </a:p>
          <a:p>
            <a:r>
              <a:rPr lang="en-US" dirty="0"/>
              <a:t>Many configurations are not seen by the random sampling, including two very important configurations (all spins up, and all spins down)</a:t>
            </a:r>
          </a:p>
          <a:p>
            <a:r>
              <a:rPr lang="en-US" dirty="0"/>
              <a:t>The magnetization range (phase space) is not adequately explored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64294-3C57-4F4B-9821-269A50D9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6995AE-5E87-45B4-807C-FF66D1A1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207" y="1652046"/>
            <a:ext cx="6033222" cy="452491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F21617-F50B-4DAB-A855-F0B1C8DBD399}"/>
              </a:ext>
            </a:extLst>
          </p:cNvPr>
          <p:cNvCxnSpPr/>
          <p:nvPr/>
        </p:nvCxnSpPr>
        <p:spPr>
          <a:xfrm flipH="1">
            <a:off x="6840638" y="4653023"/>
            <a:ext cx="474562" cy="83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4C8D2E-BB62-4666-A396-EC534E5C48EA}"/>
              </a:ext>
            </a:extLst>
          </p:cNvPr>
          <p:cNvSpPr txBox="1"/>
          <p:nvPr/>
        </p:nvSpPr>
        <p:spPr>
          <a:xfrm>
            <a:off x="7077919" y="3914504"/>
            <a:ext cx="119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</a:t>
            </a:r>
          </a:p>
          <a:p>
            <a:r>
              <a:rPr lang="en-US" dirty="0"/>
              <a:t>possible 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0052D8-1AC8-4E6C-B8FE-84BF27A05163}"/>
              </a:ext>
            </a:extLst>
          </p:cNvPr>
          <p:cNvCxnSpPr>
            <a:cxnSpLocks/>
          </p:cNvCxnSpPr>
          <p:nvPr/>
        </p:nvCxnSpPr>
        <p:spPr>
          <a:xfrm>
            <a:off x="10695008" y="4653023"/>
            <a:ext cx="658792" cy="83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732BD2-1661-4B29-B295-54140F0CC327}"/>
              </a:ext>
            </a:extLst>
          </p:cNvPr>
          <p:cNvSpPr txBox="1"/>
          <p:nvPr/>
        </p:nvSpPr>
        <p:spPr>
          <a:xfrm>
            <a:off x="9811474" y="4006692"/>
            <a:ext cx="119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</a:t>
            </a:r>
          </a:p>
          <a:p>
            <a:r>
              <a:rPr lang="en-US" dirty="0"/>
              <a:t>possible 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9A0C0D-CB0D-448A-B06B-D09661AF4755}"/>
              </a:ext>
            </a:extLst>
          </p:cNvPr>
          <p:cNvSpPr txBox="1"/>
          <p:nvPr/>
        </p:nvSpPr>
        <p:spPr>
          <a:xfrm>
            <a:off x="9982200" y="224859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1E5 samples</a:t>
            </a:r>
          </a:p>
        </p:txBody>
      </p:sp>
    </p:spTree>
    <p:extLst>
      <p:ext uri="{BB962C8B-B14F-4D97-AF65-F5344CB8AC3E}">
        <p14:creationId xmlns:p14="http://schemas.microsoft.com/office/powerpoint/2010/main" val="368610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420341-74D3-4392-88EC-A32EAB8C6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933" y="1587957"/>
            <a:ext cx="6204124" cy="46530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B65EF0-3FEB-4EE6-9405-2B93CDCC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sampling for a 2D 16x16 </a:t>
            </a:r>
            <a:r>
              <a:rPr lang="en-US" dirty="0" err="1"/>
              <a:t>Ising</a:t>
            </a:r>
            <a:r>
              <a:rPr lang="en-US" dirty="0"/>
              <a:t>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C0BBD-A4B3-4338-B238-921386FA6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6" y="1825625"/>
            <a:ext cx="5451772" cy="4351338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Much like magnetization, 1E5 random samples for this system is not enough to observe E values near the positive and negative limits</a:t>
            </a:r>
          </a:p>
          <a:p>
            <a:r>
              <a:rPr lang="en-US" dirty="0"/>
              <a:t>Both energy and magnetization phase space are not adequately sampled</a:t>
            </a:r>
          </a:p>
          <a:p>
            <a:pPr lvl="1"/>
            <a:r>
              <a:rPr lang="en-US" dirty="0"/>
              <a:t>E = -512 all spins parallel</a:t>
            </a:r>
          </a:p>
          <a:p>
            <a:pPr lvl="1"/>
            <a:r>
              <a:rPr lang="en-US" dirty="0"/>
              <a:t>E = 512 all spins anti-parallel (checkerboard)</a:t>
            </a:r>
          </a:p>
          <a:p>
            <a:r>
              <a:rPr lang="en-US" dirty="0"/>
              <a:t>A JDOS estimated from these histograms would not accurately describe the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64294-3C57-4F4B-9821-269A50D9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15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F21617-F50B-4DAB-A855-F0B1C8DBD399}"/>
              </a:ext>
            </a:extLst>
          </p:cNvPr>
          <p:cNvCxnSpPr/>
          <p:nvPr/>
        </p:nvCxnSpPr>
        <p:spPr>
          <a:xfrm flipH="1">
            <a:off x="6840638" y="4653023"/>
            <a:ext cx="474562" cy="83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4C8D2E-BB62-4666-A396-EC534E5C48EA}"/>
              </a:ext>
            </a:extLst>
          </p:cNvPr>
          <p:cNvSpPr txBox="1"/>
          <p:nvPr/>
        </p:nvSpPr>
        <p:spPr>
          <a:xfrm>
            <a:off x="7077919" y="3914504"/>
            <a:ext cx="111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</a:t>
            </a:r>
          </a:p>
          <a:p>
            <a:r>
              <a:rPr lang="en-US" dirty="0"/>
              <a:t>possible 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0052D8-1AC8-4E6C-B8FE-84BF27A05163}"/>
              </a:ext>
            </a:extLst>
          </p:cNvPr>
          <p:cNvCxnSpPr>
            <a:cxnSpLocks/>
          </p:cNvCxnSpPr>
          <p:nvPr/>
        </p:nvCxnSpPr>
        <p:spPr>
          <a:xfrm>
            <a:off x="10695008" y="4653023"/>
            <a:ext cx="658792" cy="83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732BD2-1661-4B29-B295-54140F0CC327}"/>
              </a:ext>
            </a:extLst>
          </p:cNvPr>
          <p:cNvSpPr txBox="1"/>
          <p:nvPr/>
        </p:nvSpPr>
        <p:spPr>
          <a:xfrm>
            <a:off x="9811474" y="4006692"/>
            <a:ext cx="1133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</a:t>
            </a:r>
          </a:p>
          <a:p>
            <a:r>
              <a:rPr lang="en-US" dirty="0"/>
              <a:t>possible 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9A0C0D-CB0D-448A-B06B-D09661AF4755}"/>
              </a:ext>
            </a:extLst>
          </p:cNvPr>
          <p:cNvSpPr txBox="1"/>
          <p:nvPr/>
        </p:nvSpPr>
        <p:spPr>
          <a:xfrm>
            <a:off x="9982200" y="224859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1E5 samples</a:t>
            </a:r>
          </a:p>
        </p:txBody>
      </p:sp>
    </p:spTree>
    <p:extLst>
      <p:ext uri="{BB962C8B-B14F-4D97-AF65-F5344CB8AC3E}">
        <p14:creationId xmlns:p14="http://schemas.microsoft.com/office/powerpoint/2010/main" val="4022579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2DC9-FBFE-4AEE-A50C-0EA523E2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000"/>
            <a:ext cx="10515600" cy="1325563"/>
          </a:xfrm>
        </p:spPr>
        <p:txBody>
          <a:bodyPr/>
          <a:lstStyle/>
          <a:p>
            <a:r>
              <a:rPr lang="en-US" dirty="0"/>
              <a:t>Random spin configuration sampling of a 2D, simple square with PBC </a:t>
            </a:r>
            <a:r>
              <a:rPr lang="en-US" dirty="0" err="1"/>
              <a:t>Ising</a:t>
            </a:r>
            <a:r>
              <a:rPr lang="en-US" dirty="0"/>
              <a:t> lattice JDOS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07C3D-01F0-4BFD-B8AA-E0D63B48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2526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First </a:t>
            </a:r>
            <a:r>
              <a:rPr lang="en-US" dirty="0" err="1"/>
              <a:t>Matlab</a:t>
            </a:r>
            <a:r>
              <a:rPr lang="en-US" dirty="0"/>
              <a:t> script: </a:t>
            </a:r>
            <a:r>
              <a:rPr lang="nn-NO" dirty="0"/>
              <a:t>MC_sampling_Ising_2D_SS_no_vis.m</a:t>
            </a:r>
          </a:p>
          <a:p>
            <a:pPr lvl="1"/>
            <a:r>
              <a:rPr lang="nn-NO" dirty="0"/>
              <a:t>Input: linear system size (L) and sampling repetitions (REP)</a:t>
            </a:r>
          </a:p>
          <a:p>
            <a:pPr lvl="1"/>
            <a:r>
              <a:rPr lang="nn-NO" dirty="0"/>
              <a:t>Subfunction: </a:t>
            </a:r>
            <a:r>
              <a:rPr lang="en-US" dirty="0"/>
              <a:t>function_Energy_Ising_2D_SS(L, </a:t>
            </a:r>
            <a:r>
              <a:rPr lang="en-US" dirty="0" err="1"/>
              <a:t>S_vector</a:t>
            </a:r>
            <a:r>
              <a:rPr lang="en-US" dirty="0"/>
              <a:t>): calculates energy of a spin configuration given by a [-1, 1, 1, -1, …] vector for a system size of L</a:t>
            </a:r>
            <a:endParaRPr lang="nn-NO" dirty="0"/>
          </a:p>
          <a:p>
            <a:pPr lvl="1"/>
            <a:r>
              <a:rPr lang="nn-NO" dirty="0"/>
              <a:t>Main outputs:</a:t>
            </a:r>
          </a:p>
          <a:p>
            <a:pPr lvl="2"/>
            <a:r>
              <a:rPr lang="nn-NO" dirty="0"/>
              <a:t>All observed E values (E) and M values (M)</a:t>
            </a:r>
          </a:p>
          <a:p>
            <a:pPr lvl="2"/>
            <a:r>
              <a:rPr lang="en-US" dirty="0"/>
              <a:t>Energy histogram (</a:t>
            </a:r>
            <a:r>
              <a:rPr lang="en-US" dirty="0" err="1"/>
              <a:t>hist_E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Magnetization histogram (</a:t>
            </a:r>
            <a:r>
              <a:rPr lang="en-US" dirty="0" err="1"/>
              <a:t>hist_M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Energy-Magnetization histogram (</a:t>
            </a:r>
            <a:r>
              <a:rPr lang="en-US" dirty="0" err="1"/>
              <a:t>hist_EM</a:t>
            </a:r>
            <a:r>
              <a:rPr lang="en-US" dirty="0"/>
              <a:t>), rows = Energy, columns = Magnetization</a:t>
            </a:r>
          </a:p>
          <a:p>
            <a:pPr lvl="3"/>
            <a:r>
              <a:rPr lang="en-US" dirty="0"/>
              <a:t>Energy value list (</a:t>
            </a:r>
            <a:r>
              <a:rPr lang="en-US" dirty="0" err="1"/>
              <a:t>E_list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Magnetization value list (</a:t>
            </a:r>
            <a:r>
              <a:rPr lang="en-US" dirty="0" err="1"/>
              <a:t>M_list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The normalized Joint Density of States (JDOS)</a:t>
            </a:r>
          </a:p>
          <a:p>
            <a:pPr lvl="2"/>
            <a:endParaRPr lang="en-US" dirty="0"/>
          </a:p>
          <a:p>
            <a:r>
              <a:rPr lang="en-US" dirty="0"/>
              <a:t>Use this script to replicate the histogram figures from the three previous slides [hint: explore </a:t>
            </a:r>
            <a:r>
              <a:rPr lang="en-US" dirty="0" err="1"/>
              <a:t>Matlab</a:t>
            </a:r>
            <a:r>
              <a:rPr lang="en-US" dirty="0"/>
              <a:t> functions hist, histogram and bar]</a:t>
            </a:r>
          </a:p>
          <a:p>
            <a:r>
              <a:rPr lang="en-US" dirty="0"/>
              <a:t>Plot the Energy-Magnetization histogram of the 2x2, 4x4 and 8x8 lattices [hint: explore contour, surf and bar3]. Is the phase space fully explored with 1E5 samples?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CC572-431E-47F3-9EA2-050F1150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28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E8C-F8A3-4558-A958-5081C207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B9227-12BB-4AE6-8A90-1E371334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00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13C6-B828-42B3-8C93-E32009D5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"/>
            <a:ext cx="10515600" cy="1020128"/>
          </a:xfrm>
        </p:spPr>
        <p:txBody>
          <a:bodyPr/>
          <a:lstStyle/>
          <a:p>
            <a:r>
              <a:rPr lang="en-US" dirty="0"/>
              <a:t>Visualizing the magnetization histogram I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CF2B5-A218-4288-97D5-12CC79C7E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305"/>
            <a:ext cx="10515600" cy="89725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Matlab</a:t>
            </a:r>
            <a:r>
              <a:rPr lang="en-US" dirty="0"/>
              <a:t> in-built function “hist” shows a histogram, as it should, but the automatic binning choice is not the best.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5B3E6-C4B9-4BA9-BBC6-73818386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18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9E28F5-A4C5-4A96-817B-C3F0B99E8880}"/>
              </a:ext>
            </a:extLst>
          </p:cNvPr>
          <p:cNvSpPr txBox="1">
            <a:spLocks/>
          </p:cNvSpPr>
          <p:nvPr/>
        </p:nvSpPr>
        <p:spPr>
          <a:xfrm>
            <a:off x="838200" y="4721859"/>
            <a:ext cx="10515600" cy="19996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“The elements in x are sorted into 10 equally spaced bins along the x-axis between the minimum and maximum values of x.”</a:t>
            </a:r>
          </a:p>
          <a:p>
            <a:r>
              <a:rPr lang="en-US" dirty="0"/>
              <a:t>This automatic binning does not work well, even for the smallest lattice, the histogram is not centered, with a maximum at the wrong M value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872033-7F64-421C-B429-456CF6172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526" y="1720848"/>
            <a:ext cx="4001347" cy="30010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F699AC-0B30-4535-9BDB-3D32FE0BB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2768"/>
            <a:ext cx="3676227" cy="27571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E5BFEB-CB0B-47C7-9FD4-20C690E8D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869440"/>
            <a:ext cx="3585636" cy="26892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13FA87-1477-4DC1-8CB1-AC0DC2BDB23A}"/>
              </a:ext>
            </a:extLst>
          </p:cNvPr>
          <p:cNvSpPr txBox="1"/>
          <p:nvPr/>
        </p:nvSpPr>
        <p:spPr>
          <a:xfrm>
            <a:off x="2086406" y="2194439"/>
            <a:ext cx="142218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 = 2; REP = 10^5</a:t>
            </a:r>
            <a:endParaRPr lang="pt-PT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BC187-AEA4-414A-BEC1-0D90464D02C6}"/>
              </a:ext>
            </a:extLst>
          </p:cNvPr>
          <p:cNvSpPr txBox="1"/>
          <p:nvPr/>
        </p:nvSpPr>
        <p:spPr>
          <a:xfrm>
            <a:off x="6119710" y="2216126"/>
            <a:ext cx="142218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 = 4; REP = 10^5</a:t>
            </a:r>
            <a:endParaRPr lang="pt-PT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13A126-61B1-4EB5-91DF-1CEA755315A9}"/>
              </a:ext>
            </a:extLst>
          </p:cNvPr>
          <p:cNvSpPr txBox="1"/>
          <p:nvPr/>
        </p:nvSpPr>
        <p:spPr>
          <a:xfrm>
            <a:off x="10425009" y="2112844"/>
            <a:ext cx="151355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 = 16; REP = 10^5</a:t>
            </a:r>
            <a:endParaRPr lang="pt-PT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F99FCE-88EB-4041-8AE5-139A4D5CBE5A}"/>
              </a:ext>
            </a:extLst>
          </p:cNvPr>
          <p:cNvSpPr txBox="1"/>
          <p:nvPr/>
        </p:nvSpPr>
        <p:spPr>
          <a:xfrm>
            <a:off x="1718647" y="4444859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endParaRPr lang="pt-PT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6078B-143D-40C7-9D1C-DFDB7DB49E2A}"/>
              </a:ext>
            </a:extLst>
          </p:cNvPr>
          <p:cNvSpPr txBox="1"/>
          <p:nvPr/>
        </p:nvSpPr>
        <p:spPr>
          <a:xfrm>
            <a:off x="5520962" y="4444859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endParaRPr lang="pt-PT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F04E88-60B7-4BDD-9627-C250750F188F}"/>
              </a:ext>
            </a:extLst>
          </p:cNvPr>
          <p:cNvSpPr txBox="1"/>
          <p:nvPr/>
        </p:nvSpPr>
        <p:spPr>
          <a:xfrm>
            <a:off x="9910082" y="4558667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989997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13C6-B828-42B3-8C93-E32009D5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"/>
            <a:ext cx="10515600" cy="1020128"/>
          </a:xfrm>
        </p:spPr>
        <p:txBody>
          <a:bodyPr/>
          <a:lstStyle/>
          <a:p>
            <a:r>
              <a:rPr lang="en-US" dirty="0"/>
              <a:t>Visualizing the magnetization histogram II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CF2B5-A218-4288-97D5-12CC79C7E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305"/>
            <a:ext cx="10515600" cy="89725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Matlab</a:t>
            </a:r>
            <a:r>
              <a:rPr lang="en-US" dirty="0"/>
              <a:t> in-built function “histogram” works well for small systems, but its simple use is not enough for larger systems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5B3E6-C4B9-4BA9-BBC6-73818386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95854-E871-45EF-B1BD-20076004A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2084229"/>
            <a:ext cx="3357880" cy="2518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ED0601-EAD7-49C9-8755-ABE48DE1B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860" y="2084229"/>
            <a:ext cx="3591560" cy="2693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272214-1122-4208-BF2B-22CAC3141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240" y="1964214"/>
            <a:ext cx="3751580" cy="281368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9E28F5-A4C5-4A96-817B-C3F0B99E8880}"/>
              </a:ext>
            </a:extLst>
          </p:cNvPr>
          <p:cNvSpPr txBox="1">
            <a:spLocks/>
          </p:cNvSpPr>
          <p:nvPr/>
        </p:nvSpPr>
        <p:spPr>
          <a:xfrm>
            <a:off x="838200" y="4721859"/>
            <a:ext cx="10515600" cy="1999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“The histogram function uses an automatic binning algorithm that returns bins with a uniform width, chosen to cover the range of elements in X and reveal the underlying shape of the distribution.”</a:t>
            </a:r>
          </a:p>
          <a:p>
            <a:r>
              <a:rPr lang="en-US" dirty="0"/>
              <a:t>This automatic binning may not work well, and may need tweaking to accurately show what we want to show</a:t>
            </a:r>
          </a:p>
          <a:p>
            <a:r>
              <a:rPr lang="en-US" dirty="0"/>
              <a:t>The third plot is the magnetization histogram for L=16 and REP = 10^5, and zooming in for M=0, we can see it is not centered </a:t>
            </a:r>
            <a:endParaRPr lang="pt-P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FF2B2-A687-46CF-833E-F11A6CEDDB1A}"/>
              </a:ext>
            </a:extLst>
          </p:cNvPr>
          <p:cNvSpPr txBox="1"/>
          <p:nvPr/>
        </p:nvSpPr>
        <p:spPr>
          <a:xfrm>
            <a:off x="2086406" y="2194439"/>
            <a:ext cx="142218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 = 2; REP = 10^5</a:t>
            </a:r>
            <a:endParaRPr lang="pt-PT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EA07CA-C3FD-467F-9B65-D40E061006B6}"/>
              </a:ext>
            </a:extLst>
          </p:cNvPr>
          <p:cNvSpPr txBox="1"/>
          <p:nvPr/>
        </p:nvSpPr>
        <p:spPr>
          <a:xfrm>
            <a:off x="6119710" y="2216126"/>
            <a:ext cx="142218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 = 4; REP = 10^5</a:t>
            </a:r>
            <a:endParaRPr lang="pt-PT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DCD7A-5C29-454A-89F6-F08E64234234}"/>
              </a:ext>
            </a:extLst>
          </p:cNvPr>
          <p:cNvSpPr txBox="1"/>
          <p:nvPr/>
        </p:nvSpPr>
        <p:spPr>
          <a:xfrm>
            <a:off x="10425009" y="2112844"/>
            <a:ext cx="151355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 = 16; REP = 10^5</a:t>
            </a:r>
            <a:endParaRPr lang="pt-PT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D3870-28E4-4682-95E5-92B9E3043A9E}"/>
              </a:ext>
            </a:extLst>
          </p:cNvPr>
          <p:cNvSpPr txBox="1"/>
          <p:nvPr/>
        </p:nvSpPr>
        <p:spPr>
          <a:xfrm>
            <a:off x="1718647" y="4444859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endParaRPr lang="pt-PT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79B956-F687-4404-A0D9-88E147C9B02A}"/>
              </a:ext>
            </a:extLst>
          </p:cNvPr>
          <p:cNvSpPr txBox="1"/>
          <p:nvPr/>
        </p:nvSpPr>
        <p:spPr>
          <a:xfrm>
            <a:off x="5520962" y="4444859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endParaRPr lang="pt-PT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2A4CFF-44FF-4CF5-9AB6-FB92AAAFADD3}"/>
              </a:ext>
            </a:extLst>
          </p:cNvPr>
          <p:cNvSpPr txBox="1"/>
          <p:nvPr/>
        </p:nvSpPr>
        <p:spPr>
          <a:xfrm>
            <a:off x="9910082" y="4558667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404754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51FE-2B6D-46A5-8AC9-110ABFD1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033"/>
            <a:ext cx="10967977" cy="1325563"/>
          </a:xfrm>
        </p:spPr>
        <p:txBody>
          <a:bodyPr/>
          <a:lstStyle/>
          <a:p>
            <a:r>
              <a:rPr lang="en-US" dirty="0"/>
              <a:t>Ferromagnetic materials for energy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7DF35-18AC-4B50-BB41-418F20B43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2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Ferromagnetic materials have three main applications in energy [1]:</a:t>
            </a:r>
          </a:p>
          <a:p>
            <a:pPr lvl="1"/>
            <a:r>
              <a:rPr lang="en-US" sz="2000" dirty="0"/>
              <a:t>Hard magnets: magnetic motors and generators</a:t>
            </a:r>
          </a:p>
          <a:p>
            <a:pPr lvl="1"/>
            <a:r>
              <a:rPr lang="en-US" sz="2000" dirty="0"/>
              <a:t>Soft magnets: power transformers</a:t>
            </a:r>
          </a:p>
          <a:p>
            <a:pPr lvl="1"/>
            <a:r>
              <a:rPr lang="en-US" sz="2000" dirty="0" err="1"/>
              <a:t>Magnetocalorics</a:t>
            </a:r>
            <a:r>
              <a:rPr lang="en-US" sz="2000" dirty="0"/>
              <a:t>: power generation and heat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207FC-BCB5-4C6D-A417-9349FF26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951236"/>
            <a:ext cx="2743200" cy="365125"/>
          </a:xfrm>
        </p:spPr>
        <p:txBody>
          <a:bodyPr/>
          <a:lstStyle/>
          <a:p>
            <a:fld id="{B419696E-3765-4BCF-8EB8-2F4594981F0F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260BCC3-DB51-42B9-B81C-8307049BB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07" y="2974562"/>
            <a:ext cx="2252405" cy="2638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 descr="C:\Users\Stitchz\Desktop\325px-Transformer3d_col3.svg.png">
            <a:extLst>
              <a:ext uri="{FF2B5EF4-FFF2-40B4-BE49-F238E27FC236}">
                <a16:creationId xmlns:a16="http://schemas.microsoft.com/office/drawing/2014/main" id="{F0247960-BDA4-4591-A3F4-25B292E4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843" y="2876136"/>
            <a:ext cx="3672408" cy="275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22">
            <a:extLst>
              <a:ext uri="{FF2B5EF4-FFF2-40B4-BE49-F238E27FC236}">
                <a16:creationId xmlns:a16="http://schemas.microsoft.com/office/drawing/2014/main" id="{ED11643E-37B0-4941-AF21-5E0768F3A3E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43055" y="2801567"/>
            <a:ext cx="3164538" cy="2841319"/>
            <a:chOff x="798" y="912"/>
            <a:chExt cx="3368" cy="3024"/>
          </a:xfrm>
        </p:grpSpPr>
        <p:sp>
          <p:nvSpPr>
            <p:cNvPr id="8" name="Text Box 23">
              <a:extLst>
                <a:ext uri="{FF2B5EF4-FFF2-40B4-BE49-F238E27FC236}">
                  <a16:creationId xmlns:a16="http://schemas.microsoft.com/office/drawing/2014/main" id="{320E0936-3820-4A47-A33D-BDF479A56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0" y="1609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endParaRPr lang="pt-BR" sz="2400"/>
            </a:p>
          </p:txBody>
        </p:sp>
        <p:sp>
          <p:nvSpPr>
            <p:cNvPr id="9" name="Text Box 24">
              <a:extLst>
                <a:ext uri="{FF2B5EF4-FFF2-40B4-BE49-F238E27FC236}">
                  <a16:creationId xmlns:a16="http://schemas.microsoft.com/office/drawing/2014/main" id="{85C9A57A-750F-4A45-8276-D620661E3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" y="2905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endParaRPr lang="pt-BR" sz="2400"/>
            </a:p>
          </p:txBody>
        </p:sp>
        <p:pic>
          <p:nvPicPr>
            <p:cNvPr id="10" name="Picture 25">
              <a:extLst>
                <a:ext uri="{FF2B5EF4-FFF2-40B4-BE49-F238E27FC236}">
                  <a16:creationId xmlns:a16="http://schemas.microsoft.com/office/drawing/2014/main" id="{6B7F0AA9-3B76-4512-B4AC-589BE3C86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" y="912"/>
              <a:ext cx="3368" cy="3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 Box 26">
              <a:extLst>
                <a:ext uri="{FF2B5EF4-FFF2-40B4-BE49-F238E27FC236}">
                  <a16:creationId xmlns:a16="http://schemas.microsoft.com/office/drawing/2014/main" id="{AB54A481-90CE-4DB6-9F51-1FE2AAF62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4" y="1056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en-US" sz="2400" b="1"/>
                <a:t>T</a:t>
              </a:r>
              <a:endParaRPr lang="en-GB" sz="2400" b="1"/>
            </a:p>
          </p:txBody>
        </p:sp>
        <p:sp>
          <p:nvSpPr>
            <p:cNvPr id="12" name="Text Box 27">
              <a:extLst>
                <a:ext uri="{FF2B5EF4-FFF2-40B4-BE49-F238E27FC236}">
                  <a16:creationId xmlns:a16="http://schemas.microsoft.com/office/drawing/2014/main" id="{75EFEF96-2429-4500-9462-B5E0351C1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1" y="1056"/>
              <a:ext cx="744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en-US" b="1" dirty="0"/>
                <a:t>T+</a:t>
              </a:r>
              <a:r>
                <a:rPr lang="en-US" b="1" dirty="0">
                  <a:cs typeface="Arial" charset="0"/>
                </a:rPr>
                <a:t>ΔT</a:t>
              </a:r>
              <a:endParaRPr lang="en-GB" b="1" dirty="0"/>
            </a:p>
          </p:txBody>
        </p:sp>
        <p:sp>
          <p:nvSpPr>
            <p:cNvPr id="13" name="Text Box 28">
              <a:extLst>
                <a:ext uri="{FF2B5EF4-FFF2-40B4-BE49-F238E27FC236}">
                  <a16:creationId xmlns:a16="http://schemas.microsoft.com/office/drawing/2014/main" id="{1015CB1A-7AC6-4B50-A0A1-391C49338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4" y="2640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en-US" sz="2400" b="1"/>
                <a:t>T</a:t>
              </a:r>
              <a:endParaRPr lang="en-GB" sz="2400" b="1"/>
            </a:p>
          </p:txBody>
        </p:sp>
        <p:sp>
          <p:nvSpPr>
            <p:cNvPr id="14" name="Rectangle 29">
              <a:extLst>
                <a:ext uri="{FF2B5EF4-FFF2-40B4-BE49-F238E27FC236}">
                  <a16:creationId xmlns:a16="http://schemas.microsoft.com/office/drawing/2014/main" id="{A9D3D73E-BFD4-4160-AAAB-A05131B4B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" y="3108"/>
              <a:ext cx="611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en-US" sz="1600" b="1" dirty="0"/>
                <a:t>T-</a:t>
              </a:r>
              <a:r>
                <a:rPr lang="en-US" sz="1600" b="1" dirty="0">
                  <a:cs typeface="Arial" charset="0"/>
                </a:rPr>
                <a:t>ΔT</a:t>
              </a:r>
              <a:endParaRPr lang="en-GB" sz="1600" b="1" dirty="0">
                <a:cs typeface="Arial" charset="0"/>
              </a:endParaRPr>
            </a:p>
          </p:txBody>
        </p:sp>
        <p:sp>
          <p:nvSpPr>
            <p:cNvPr id="15" name="Text Box 30">
              <a:extLst>
                <a:ext uri="{FF2B5EF4-FFF2-40B4-BE49-F238E27FC236}">
                  <a16:creationId xmlns:a16="http://schemas.microsoft.com/office/drawing/2014/main" id="{BD3B009F-1422-426B-9591-E99DF796C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4" y="1754"/>
              <a:ext cx="318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  <a:cs typeface="Arial" charset="0"/>
                </a:rPr>
                <a:t>Q</a:t>
              </a:r>
              <a:endParaRPr lang="en-GB" sz="1400" b="1" dirty="0"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16" name="Text Box 31">
              <a:extLst>
                <a:ext uri="{FF2B5EF4-FFF2-40B4-BE49-F238E27FC236}">
                  <a16:creationId xmlns:a16="http://schemas.microsoft.com/office/drawing/2014/main" id="{27751365-EC95-41F1-8C5A-F9A09527A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8" y="1983"/>
              <a:ext cx="318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  <a:cs typeface="Arial" charset="0"/>
                </a:rPr>
                <a:t>Q</a:t>
              </a:r>
              <a:endParaRPr lang="en-GB" sz="1400" b="1" dirty="0"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17" name="Text Box 32">
              <a:extLst>
                <a:ext uri="{FF2B5EF4-FFF2-40B4-BE49-F238E27FC236}">
                  <a16:creationId xmlns:a16="http://schemas.microsoft.com/office/drawing/2014/main" id="{C8B18C7C-251A-486A-AB88-9D5A6E129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" y="2359"/>
              <a:ext cx="82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None/>
              </a:pPr>
              <a:r>
                <a:rPr lang="en-US" sz="900" b="1" dirty="0"/>
                <a:t>Absorb heat</a:t>
              </a:r>
              <a:endParaRPr lang="en-GB" sz="900" b="1" dirty="0"/>
            </a:p>
          </p:txBody>
        </p:sp>
        <p:sp>
          <p:nvSpPr>
            <p:cNvPr id="18" name="Rectangle 33">
              <a:extLst>
                <a:ext uri="{FF2B5EF4-FFF2-40B4-BE49-F238E27FC236}">
                  <a16:creationId xmlns:a16="http://schemas.microsoft.com/office/drawing/2014/main" id="{0CA3C292-C318-466E-B84A-5BF08290412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324" y="3024"/>
              <a:ext cx="177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endParaRPr lang="pt-BR" sz="2400"/>
            </a:p>
          </p:txBody>
        </p:sp>
        <p:sp>
          <p:nvSpPr>
            <p:cNvPr id="19" name="Rectangle 34">
              <a:extLst>
                <a:ext uri="{FF2B5EF4-FFF2-40B4-BE49-F238E27FC236}">
                  <a16:creationId xmlns:a16="http://schemas.microsoft.com/office/drawing/2014/main" id="{B0EA4E80-857A-4E7D-92F4-449716AAB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5" y="1440"/>
              <a:ext cx="177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endParaRPr lang="pt-BR" sz="2400"/>
            </a:p>
          </p:txBody>
        </p:sp>
        <p:sp>
          <p:nvSpPr>
            <p:cNvPr id="20" name="Rectangle 35">
              <a:extLst>
                <a:ext uri="{FF2B5EF4-FFF2-40B4-BE49-F238E27FC236}">
                  <a16:creationId xmlns:a16="http://schemas.microsoft.com/office/drawing/2014/main" id="{F6F87A07-EF6A-4272-940D-E2D987F0E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1440"/>
              <a:ext cx="177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endParaRPr lang="pt-BR" sz="2400"/>
            </a:p>
          </p:txBody>
        </p:sp>
        <p:sp>
          <p:nvSpPr>
            <p:cNvPr id="21" name="Rectangle 36">
              <a:extLst>
                <a:ext uri="{FF2B5EF4-FFF2-40B4-BE49-F238E27FC236}">
                  <a16:creationId xmlns:a16="http://schemas.microsoft.com/office/drawing/2014/main" id="{F4448026-AAB0-4B94-AEAF-485D50700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5" y="3024"/>
              <a:ext cx="177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endParaRPr lang="pt-BR" sz="240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CE4D578-713F-48A7-AF28-946E9B6B9AE2}"/>
              </a:ext>
            </a:extLst>
          </p:cNvPr>
          <p:cNvSpPr txBox="1"/>
          <p:nvPr/>
        </p:nvSpPr>
        <p:spPr>
          <a:xfrm>
            <a:off x="604683" y="5681909"/>
            <a:ext cx="23321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 wind turbine can have up to 3 tons of hard ferromagnetic material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2A5036-DEEB-473B-87B3-7B5AC4F5E694}"/>
              </a:ext>
            </a:extLst>
          </p:cNvPr>
          <p:cNvSpPr txBox="1"/>
          <p:nvPr/>
        </p:nvSpPr>
        <p:spPr>
          <a:xfrm>
            <a:off x="4432990" y="5610807"/>
            <a:ext cx="2638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All transformers, big and small, employ a “ferrous core” which is a soft ferromagnet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58494-774C-4CF6-8155-D7F1AFE919B3}"/>
              </a:ext>
            </a:extLst>
          </p:cNvPr>
          <p:cNvSpPr txBox="1"/>
          <p:nvPr/>
        </p:nvSpPr>
        <p:spPr>
          <a:xfrm>
            <a:off x="8624055" y="5608152"/>
            <a:ext cx="23321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 ferromagnetic material has a phase transition, which can be used for cooling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2E52C1-5B09-4F8B-AD52-2D9571E73FDB}"/>
              </a:ext>
            </a:extLst>
          </p:cNvPr>
          <p:cNvSpPr txBox="1"/>
          <p:nvPr/>
        </p:nvSpPr>
        <p:spPr>
          <a:xfrm>
            <a:off x="153238" y="6473237"/>
            <a:ext cx="1179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O. </a:t>
            </a:r>
            <a:r>
              <a:rPr lang="en-US" sz="1400" dirty="0" err="1"/>
              <a:t>Gutfleisch</a:t>
            </a:r>
            <a:r>
              <a:rPr lang="en-US" sz="1400" dirty="0"/>
              <a:t> et al., “Magnetic Materials and Devices for the 21st Century: Stronger, Lighter, and More Energy Efficient”. Adv. Mat. 23, 821, 2011</a:t>
            </a:r>
          </a:p>
        </p:txBody>
      </p:sp>
    </p:spTree>
    <p:extLst>
      <p:ext uri="{BB962C8B-B14F-4D97-AF65-F5344CB8AC3E}">
        <p14:creationId xmlns:p14="http://schemas.microsoft.com/office/powerpoint/2010/main" val="4275690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13C6-B828-42B3-8C93-E32009D5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"/>
            <a:ext cx="10515600" cy="1020128"/>
          </a:xfrm>
        </p:spPr>
        <p:txBody>
          <a:bodyPr/>
          <a:lstStyle/>
          <a:p>
            <a:r>
              <a:rPr lang="en-US" dirty="0"/>
              <a:t>Visualizing the magnetization histogram III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CF2B5-A218-4288-97D5-12CC79C7E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305"/>
            <a:ext cx="10515600" cy="897255"/>
          </a:xfrm>
        </p:spPr>
        <p:txBody>
          <a:bodyPr/>
          <a:lstStyle/>
          <a:p>
            <a:r>
              <a:rPr lang="en-US" dirty="0"/>
              <a:t>Instead of letting </a:t>
            </a:r>
            <a:r>
              <a:rPr lang="en-US" dirty="0" err="1"/>
              <a:t>Matlab</a:t>
            </a:r>
            <a:r>
              <a:rPr lang="en-US" dirty="0"/>
              <a:t> choose the binning for the histogram, we can instead use a simple bar plot, and the calculated </a:t>
            </a:r>
            <a:r>
              <a:rPr lang="en-US" dirty="0" err="1"/>
              <a:t>hist_M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5B3E6-C4B9-4BA9-BBC6-73818386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20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9E28F5-A4C5-4A96-817B-C3F0B99E8880}"/>
              </a:ext>
            </a:extLst>
          </p:cNvPr>
          <p:cNvSpPr txBox="1">
            <a:spLocks/>
          </p:cNvSpPr>
          <p:nvPr/>
        </p:nvSpPr>
        <p:spPr>
          <a:xfrm>
            <a:off x="838200" y="4721859"/>
            <a:ext cx="10515600" cy="1999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bar plot forces the x axis binning (or lack of it), preserving the accuracy and symmetry of the data.</a:t>
            </a:r>
          </a:p>
          <a:p>
            <a:r>
              <a:rPr lang="en-US" dirty="0"/>
              <a:t>This should also be the best approach for plotting the energy histograms</a:t>
            </a:r>
          </a:p>
          <a:p>
            <a:endParaRPr lang="pt-P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7A7826-085D-4C55-9EAE-36A2B88A5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860" y="1750693"/>
            <a:ext cx="3817197" cy="28628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CB4A68-09B1-4C07-828E-034A2B81F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8960"/>
            <a:ext cx="3817197" cy="2862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A487E9-A296-4D4E-8223-21035CEF6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720" y="1750693"/>
            <a:ext cx="3916680" cy="29375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A1970F-209C-4FF9-9A86-8378D246A8A7}"/>
              </a:ext>
            </a:extLst>
          </p:cNvPr>
          <p:cNvSpPr txBox="1"/>
          <p:nvPr/>
        </p:nvSpPr>
        <p:spPr>
          <a:xfrm>
            <a:off x="2395013" y="2216125"/>
            <a:ext cx="142218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 = 2; REP = 10^5</a:t>
            </a:r>
            <a:endParaRPr lang="pt-PT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7C795-CCA1-4DF3-8EAD-359E9E2B2A4E}"/>
              </a:ext>
            </a:extLst>
          </p:cNvPr>
          <p:cNvSpPr txBox="1"/>
          <p:nvPr/>
        </p:nvSpPr>
        <p:spPr>
          <a:xfrm>
            <a:off x="6354873" y="2140306"/>
            <a:ext cx="142218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 = 4; REP = 10^5</a:t>
            </a:r>
            <a:endParaRPr lang="pt-PT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E533B-8C74-4F37-B830-96EE079B4785}"/>
              </a:ext>
            </a:extLst>
          </p:cNvPr>
          <p:cNvSpPr txBox="1"/>
          <p:nvPr/>
        </p:nvSpPr>
        <p:spPr>
          <a:xfrm>
            <a:off x="10425009" y="2112844"/>
            <a:ext cx="151355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 = 16; REP = 10^5</a:t>
            </a:r>
            <a:endParaRPr lang="pt-PT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A5F786-2625-425C-BB68-6D6C3105AF2D}"/>
              </a:ext>
            </a:extLst>
          </p:cNvPr>
          <p:cNvSpPr txBox="1"/>
          <p:nvPr/>
        </p:nvSpPr>
        <p:spPr>
          <a:xfrm>
            <a:off x="1807750" y="4529226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endParaRPr lang="pt-PT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78F28F-7781-43B7-AE1B-91A4334E1BE7}"/>
              </a:ext>
            </a:extLst>
          </p:cNvPr>
          <p:cNvSpPr txBox="1"/>
          <p:nvPr/>
        </p:nvSpPr>
        <p:spPr>
          <a:xfrm>
            <a:off x="5767401" y="4500104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endParaRPr lang="pt-PT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300D64-83B6-4D5D-AFBC-5F8D07A817C5}"/>
              </a:ext>
            </a:extLst>
          </p:cNvPr>
          <p:cNvSpPr txBox="1"/>
          <p:nvPr/>
        </p:nvSpPr>
        <p:spPr>
          <a:xfrm>
            <a:off x="9824144" y="4529226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857201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13C6-B828-42B3-8C93-E32009D5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020128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the joint energy-magnetization histogram (I)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CF2B5-A218-4288-97D5-12CC79C7E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15678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While looking independently at the magnetization and energy histograms will tell us if the phase space is being accurately sampled, the joint E-M histogram should show this clearly</a:t>
            </a:r>
          </a:p>
          <a:p>
            <a:r>
              <a:rPr lang="en-US" dirty="0"/>
              <a:t>Now we are dealing with a 3D plot, and that brings added difficulties. Let’s try the </a:t>
            </a:r>
            <a:r>
              <a:rPr lang="en-US" dirty="0" err="1"/>
              <a:t>Matlab</a:t>
            </a:r>
            <a:r>
              <a:rPr lang="en-US" dirty="0"/>
              <a:t> function contour.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5B3E6-C4B9-4BA9-BBC6-73818386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21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6CC2D7B-E119-4B3B-8FF7-E764BCF77D54}"/>
              </a:ext>
            </a:extLst>
          </p:cNvPr>
          <p:cNvSpPr txBox="1">
            <a:spLocks/>
          </p:cNvSpPr>
          <p:nvPr/>
        </p:nvSpPr>
        <p:spPr>
          <a:xfrm>
            <a:off x="269240" y="3488909"/>
            <a:ext cx="5420360" cy="2722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plots looks nice, using increased plot detail:</a:t>
            </a:r>
          </a:p>
          <a:p>
            <a:pPr lvl="1"/>
            <a:r>
              <a:rPr lang="pt-PT" dirty="0" err="1"/>
              <a:t>contour</a:t>
            </a:r>
            <a:r>
              <a:rPr lang="pt-PT" dirty="0"/>
              <a:t>(-E_list,M_list,hist_EM,100)</a:t>
            </a:r>
          </a:p>
          <a:p>
            <a:pPr lvl="1"/>
            <a:endParaRPr lang="en-US" dirty="0"/>
          </a:p>
          <a:p>
            <a:r>
              <a:rPr lang="en-US" dirty="0"/>
              <a:t>Still, the data seems odd, and it would be nice to see this in 3D…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9FDC1-2D72-44CE-8925-CA136A067826}"/>
              </a:ext>
            </a:extLst>
          </p:cNvPr>
          <p:cNvSpPr txBox="1"/>
          <p:nvPr/>
        </p:nvSpPr>
        <p:spPr>
          <a:xfrm>
            <a:off x="7640319" y="2881412"/>
            <a:ext cx="151355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 = 16; REP = 10^5</a:t>
            </a:r>
            <a:endParaRPr lang="pt-PT" sz="1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29189A6-4942-4590-B137-8E668C197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754" y="3042285"/>
            <a:ext cx="4816687" cy="361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13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13C6-B828-42B3-8C93-E32009D5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020128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the joint energy-magnetization histogram (II)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CF2B5-A218-4288-97D5-12CC79C7E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1567815"/>
          </a:xfrm>
        </p:spPr>
        <p:txBody>
          <a:bodyPr>
            <a:normAutofit/>
          </a:bodyPr>
          <a:lstStyle/>
          <a:p>
            <a:r>
              <a:rPr lang="en-US" dirty="0"/>
              <a:t>Now let’s try the </a:t>
            </a:r>
            <a:r>
              <a:rPr lang="en-US" dirty="0" err="1"/>
              <a:t>Matlab</a:t>
            </a:r>
            <a:r>
              <a:rPr lang="en-US" dirty="0"/>
              <a:t> function surf. This is a “real” 3D plot, which allows side views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5B3E6-C4B9-4BA9-BBC6-73818386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22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6CC2D7B-E119-4B3B-8FF7-E764BCF77D54}"/>
              </a:ext>
            </a:extLst>
          </p:cNvPr>
          <p:cNvSpPr txBox="1">
            <a:spLocks/>
          </p:cNvSpPr>
          <p:nvPr/>
        </p:nvSpPr>
        <p:spPr>
          <a:xfrm>
            <a:off x="137160" y="2773680"/>
            <a:ext cx="3591560" cy="36125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plots look colorful and nice, with some tricks:</a:t>
            </a:r>
          </a:p>
          <a:p>
            <a:pPr lvl="1"/>
            <a:r>
              <a:rPr lang="pt-PT" dirty="0" err="1"/>
              <a:t>hist_EM</a:t>
            </a:r>
            <a:r>
              <a:rPr lang="pt-PT" dirty="0"/>
              <a:t>(</a:t>
            </a:r>
            <a:r>
              <a:rPr lang="pt-PT" dirty="0" err="1"/>
              <a:t>hist_EM</a:t>
            </a:r>
            <a:r>
              <a:rPr lang="pt-PT" dirty="0"/>
              <a:t>==0)=</a:t>
            </a:r>
            <a:r>
              <a:rPr lang="pt-PT" dirty="0" err="1"/>
              <a:t>nan</a:t>
            </a:r>
            <a:r>
              <a:rPr lang="pt-PT" dirty="0"/>
              <a:t>;</a:t>
            </a:r>
          </a:p>
          <a:p>
            <a:pPr lvl="1"/>
            <a:r>
              <a:rPr lang="pt-PT" dirty="0" err="1"/>
              <a:t>Colorbar</a:t>
            </a:r>
            <a:endParaRPr lang="pt-PT" dirty="0"/>
          </a:p>
          <a:p>
            <a:pPr lvl="1"/>
            <a:r>
              <a:rPr lang="pt-PT" dirty="0" err="1"/>
              <a:t>View</a:t>
            </a:r>
            <a:r>
              <a:rPr lang="pt-PT" dirty="0"/>
              <a:t>(2)</a:t>
            </a:r>
          </a:p>
          <a:p>
            <a:pPr lvl="1"/>
            <a:r>
              <a:rPr lang="pt-PT" dirty="0" err="1"/>
              <a:t>view</a:t>
            </a:r>
            <a:r>
              <a:rPr lang="pt-PT" dirty="0"/>
              <a:t>(-45,45)</a:t>
            </a:r>
            <a:endParaRPr lang="en-US" dirty="0"/>
          </a:p>
          <a:p>
            <a:r>
              <a:rPr lang="en-US" dirty="0"/>
              <a:t>The plot is not centered, and what are those squiggly lines?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0BEDC-65D3-4994-84EC-E1FCBB8A6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640" y="3284537"/>
            <a:ext cx="3591560" cy="26936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79B300-FE77-4F28-9FE6-0149D2AC1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089" y="2866866"/>
            <a:ext cx="4466591" cy="33499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B29FDC1-2D72-44CE-8925-CA136A067826}"/>
              </a:ext>
            </a:extLst>
          </p:cNvPr>
          <p:cNvSpPr txBox="1"/>
          <p:nvPr/>
        </p:nvSpPr>
        <p:spPr>
          <a:xfrm>
            <a:off x="6096000" y="2866866"/>
            <a:ext cx="151355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 = 16; REP = 10^5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135642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13C6-B828-42B3-8C93-E32009D5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020128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the joint energy-magnetization histogram (III)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CF2B5-A218-4288-97D5-12CC79C7E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29895"/>
          </a:xfrm>
        </p:spPr>
        <p:txBody>
          <a:bodyPr>
            <a:normAutofit/>
          </a:bodyPr>
          <a:lstStyle/>
          <a:p>
            <a:r>
              <a:rPr lang="en-US" sz="2400" dirty="0"/>
              <a:t>It seems we still don’t have the kind of plot we want. What about bar3?</a:t>
            </a:r>
            <a:endParaRPr lang="pt-PT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5B3E6-C4B9-4BA9-BBC6-73818386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23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6CC2D7B-E119-4B3B-8FF7-E764BCF77D54}"/>
              </a:ext>
            </a:extLst>
          </p:cNvPr>
          <p:cNvSpPr txBox="1">
            <a:spLocks/>
          </p:cNvSpPr>
          <p:nvPr/>
        </p:nvSpPr>
        <p:spPr>
          <a:xfrm>
            <a:off x="137160" y="2773680"/>
            <a:ext cx="3591560" cy="36125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bar3 directly will not work</a:t>
            </a:r>
          </a:p>
          <a:p>
            <a:pPr lvl="1"/>
            <a:r>
              <a:rPr lang="en-US" dirty="0"/>
              <a:t>You cannot define the axis tick values via input</a:t>
            </a:r>
          </a:p>
          <a:p>
            <a:pPr lvl="1"/>
            <a:r>
              <a:rPr lang="en-US" dirty="0"/>
              <a:t>The color bar shows the wrong axis</a:t>
            </a:r>
          </a:p>
          <a:p>
            <a:pPr lvl="1"/>
            <a:r>
              <a:rPr lang="en-US" dirty="0"/>
              <a:t>Even with </a:t>
            </a:r>
            <a:r>
              <a:rPr lang="en-US" dirty="0" err="1"/>
              <a:t>NaNs</a:t>
            </a:r>
            <a:r>
              <a:rPr lang="en-US" dirty="0"/>
              <a:t>, the plot color is not good</a:t>
            </a:r>
          </a:p>
          <a:p>
            <a:pPr lvl="1"/>
            <a:r>
              <a:rPr lang="en-US" dirty="0"/>
              <a:t>The 2D (top view) does not show any information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D4FFD6-F2E3-4BB4-A719-F45636945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19" y="2477770"/>
            <a:ext cx="4816687" cy="36125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B29FDC1-2D72-44CE-8925-CA136A067826}"/>
              </a:ext>
            </a:extLst>
          </p:cNvPr>
          <p:cNvSpPr txBox="1"/>
          <p:nvPr/>
        </p:nvSpPr>
        <p:spPr>
          <a:xfrm>
            <a:off x="7767604" y="2169993"/>
            <a:ext cx="142218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 = 8; REP = 10^5</a:t>
            </a:r>
            <a:endParaRPr lang="pt-PT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E548B5-DE92-4F52-8941-A6D431AF5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163" y="2694622"/>
            <a:ext cx="4111837" cy="308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23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13C6-B828-42B3-8C93-E32009D5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020128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the joint energy-magnetization histogram (IV)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CF2B5-A218-4288-97D5-12CC79C7E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2989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The bar plots were the best solution for the 2D histograms, so we dig a little deeper.</a:t>
            </a:r>
            <a:endParaRPr lang="pt-PT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5B3E6-C4B9-4BA9-BBC6-73818386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24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6CC2D7B-E119-4B3B-8FF7-E764BCF77D54}"/>
              </a:ext>
            </a:extLst>
          </p:cNvPr>
          <p:cNvSpPr txBox="1">
            <a:spLocks/>
          </p:cNvSpPr>
          <p:nvPr/>
        </p:nvSpPr>
        <p:spPr>
          <a:xfrm>
            <a:off x="137160" y="2146618"/>
            <a:ext cx="3591560" cy="42395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These look better, the plots are centered, without any weird artifacts</a:t>
            </a:r>
          </a:p>
          <a:p>
            <a:r>
              <a:rPr lang="en-US" dirty="0"/>
              <a:t>Tricks:</a:t>
            </a:r>
          </a:p>
          <a:p>
            <a:pPr lvl="1"/>
            <a:r>
              <a:rPr lang="en-US" dirty="0"/>
              <a:t>Log scale for better color visibility</a:t>
            </a:r>
          </a:p>
          <a:p>
            <a:pPr lvl="1"/>
            <a:r>
              <a:rPr lang="en-US" dirty="0"/>
              <a:t>White color for 0 z value</a:t>
            </a:r>
          </a:p>
          <a:p>
            <a:pPr lvl="1"/>
            <a:r>
              <a:rPr lang="en-US" dirty="0"/>
              <a:t>Manually defined scales and tick values</a:t>
            </a:r>
          </a:p>
          <a:p>
            <a:pPr lvl="1"/>
            <a:r>
              <a:rPr lang="en-US" dirty="0"/>
              <a:t>50 lines of code!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C5F86D-EB62-493D-8D72-EB20E31B0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140" y="2496185"/>
            <a:ext cx="3855720" cy="2891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CB64CA-901D-4654-9CB1-D0383D7C1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566" y="2395855"/>
            <a:ext cx="4123267" cy="309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B1015A-A7E4-404D-96E3-22F8EB81E2B0}"/>
              </a:ext>
            </a:extLst>
          </p:cNvPr>
          <p:cNvSpPr txBox="1"/>
          <p:nvPr/>
        </p:nvSpPr>
        <p:spPr>
          <a:xfrm>
            <a:off x="7041098" y="5657889"/>
            <a:ext cx="142218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 = 8; REP = 10^5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614943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0EA2-D678-46AF-9CB0-E0A3DB32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Valuable lessons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81F1A-B9B3-4D3A-A333-F34D1C8AC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plot types are excellent when they do exactly what you want</a:t>
            </a:r>
          </a:p>
          <a:p>
            <a:r>
              <a:rPr lang="en-US" dirty="0"/>
              <a:t>For more complex data plots, you will invariably need to start looking “under the hood”</a:t>
            </a:r>
          </a:p>
          <a:p>
            <a:r>
              <a:rPr lang="en-US" dirty="0"/>
              <a:t>Most of the times, someone else already solved your technical issue, and looking for the solutions online (instead of working them out by yourself) is the pragmatic approach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B807A-42AD-40C4-9F70-665FA7C9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6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CF21-F046-4EB2-8DCA-F95656C8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convergence and accuracy of random configuration sampling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845B-B5A2-47C6-A63C-A638CF1EC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29" y="1910612"/>
            <a:ext cx="4953000" cy="4351338"/>
          </a:xfrm>
        </p:spPr>
        <p:txBody>
          <a:bodyPr/>
          <a:lstStyle/>
          <a:p>
            <a:r>
              <a:rPr lang="en-US" dirty="0"/>
              <a:t>Using the small 2x2 lattice as an example, we previously saw how the random configuration sampling converged to the correct value for high sampling counts</a:t>
            </a:r>
          </a:p>
          <a:p>
            <a:r>
              <a:rPr lang="en-US" dirty="0"/>
              <a:t>When we don’t know the exact value, how can we show the method is converging?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4DF8C-E52D-4D30-8CFA-1C6DB47C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9C7CA95-2E58-4743-9EBB-ACA60C3CB5D9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197521"/>
          <a:ext cx="5633719" cy="330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311">
                  <a:extLst>
                    <a:ext uri="{9D8B030D-6E8A-4147-A177-3AD203B41FA5}">
                      <a16:colId xmlns:a16="http://schemas.microsoft.com/office/drawing/2014/main" val="1009521705"/>
                    </a:ext>
                  </a:extLst>
                </a:gridCol>
                <a:gridCol w="922926">
                  <a:extLst>
                    <a:ext uri="{9D8B030D-6E8A-4147-A177-3AD203B41FA5}">
                      <a16:colId xmlns:a16="http://schemas.microsoft.com/office/drawing/2014/main" val="4243207571"/>
                    </a:ext>
                  </a:extLst>
                </a:gridCol>
                <a:gridCol w="1226773">
                  <a:extLst>
                    <a:ext uri="{9D8B030D-6E8A-4147-A177-3AD203B41FA5}">
                      <a16:colId xmlns:a16="http://schemas.microsoft.com/office/drawing/2014/main" val="1741576646"/>
                    </a:ext>
                  </a:extLst>
                </a:gridCol>
                <a:gridCol w="1308238">
                  <a:extLst>
                    <a:ext uri="{9D8B030D-6E8A-4147-A177-3AD203B41FA5}">
                      <a16:colId xmlns:a16="http://schemas.microsoft.com/office/drawing/2014/main" val="1979341333"/>
                    </a:ext>
                  </a:extLst>
                </a:gridCol>
                <a:gridCol w="1188471">
                  <a:extLst>
                    <a:ext uri="{9D8B030D-6E8A-4147-A177-3AD203B41FA5}">
                      <a16:colId xmlns:a16="http://schemas.microsoft.com/office/drawing/2014/main" val="3612370800"/>
                    </a:ext>
                  </a:extLst>
                </a:gridCol>
              </a:tblGrid>
              <a:tr h="577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Ω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exact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Ω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1E4 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Ω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1E5 samples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783305"/>
                  </a:ext>
                </a:extLst>
              </a:tr>
              <a:tr h="416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563965"/>
                  </a:ext>
                </a:extLst>
              </a:tr>
              <a:tr h="416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582664"/>
                  </a:ext>
                </a:extLst>
              </a:tr>
              <a:tr h="35063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343725"/>
                  </a:ext>
                </a:extLst>
              </a:tr>
              <a:tr h="330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899956"/>
                  </a:ext>
                </a:extLst>
              </a:tr>
              <a:tr h="416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473302"/>
                  </a:ext>
                </a:extLst>
              </a:tr>
              <a:tr h="41600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537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907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37DB-E419-4ECC-BF0F-23496B71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for the 4x4 lattice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ECF1-4713-4437-8481-F2C56800D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We can take as reference the simulation with the highest number of samplings we can reasonably do, and check the trend of deviations</a:t>
            </a:r>
          </a:p>
          <a:p>
            <a:pPr lvl="1"/>
            <a:r>
              <a:rPr lang="en-US" dirty="0"/>
              <a:t>Deviation = abs(JDOS -JDOS[1E7])/JDOS[1E7]</a:t>
            </a:r>
          </a:p>
          <a:p>
            <a:r>
              <a:rPr lang="en-US" dirty="0"/>
              <a:t>Logarithmic scale is useful as convergence is slow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1EBBE-CE4A-4D46-A257-7CB5DFDC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8951A-8D78-4ABF-BAC1-0FC1C0460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280" y="1367790"/>
            <a:ext cx="6233160" cy="46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47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0DCD-FA14-495D-A203-9C6AAC5D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5694"/>
          </a:xfrm>
        </p:spPr>
        <p:txBody>
          <a:bodyPr/>
          <a:lstStyle/>
          <a:p>
            <a:r>
              <a:rPr lang="en-US" dirty="0"/>
              <a:t>Is the phase space properly sampled?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7D37B-B79F-44E3-AFF7-2CAACE709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46" y="1737716"/>
            <a:ext cx="4813354" cy="47551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 we have seen from the simulation of larger systems using this Monte-Carlo approach, the phase space sampling is denser near M=0 and E=0</a:t>
            </a:r>
          </a:p>
          <a:p>
            <a:r>
              <a:rPr lang="en-US" dirty="0"/>
              <a:t>Only with large sampling it is possible to get data for the following states/configurations</a:t>
            </a:r>
          </a:p>
          <a:p>
            <a:pPr lvl="1"/>
            <a:r>
              <a:rPr lang="en-US" dirty="0"/>
              <a:t>All spins up (M=16,E=-32)</a:t>
            </a:r>
          </a:p>
          <a:p>
            <a:pPr lvl="1"/>
            <a:r>
              <a:rPr lang="en-US" dirty="0"/>
              <a:t>All spins down (M=-16, E=-32)</a:t>
            </a:r>
          </a:p>
          <a:p>
            <a:pPr lvl="1"/>
            <a:r>
              <a:rPr lang="en-US" dirty="0"/>
              <a:t>Checkerboard (M=0, E=32)</a:t>
            </a:r>
          </a:p>
          <a:p>
            <a:r>
              <a:rPr lang="en-US" dirty="0"/>
              <a:t>This evolution of phase space sampling would be nice to see in a video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52C9E-FD57-4B94-A38F-A4B4099C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E36AC-2E25-45AE-AF2B-6AC0B4C6C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73" t="6303" r="10093"/>
          <a:stretch/>
        </p:blipFill>
        <p:spPr>
          <a:xfrm>
            <a:off x="8447418" y="2457133"/>
            <a:ext cx="3660815" cy="3162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9A6B3D-AF74-4AE7-AA0A-657655AFD53A}"/>
              </a:ext>
            </a:extLst>
          </p:cNvPr>
          <p:cNvSpPr txBox="1"/>
          <p:nvPr/>
        </p:nvSpPr>
        <p:spPr>
          <a:xfrm>
            <a:off x="9697828" y="2053173"/>
            <a:ext cx="142218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 = 4; REP = 10^6</a:t>
            </a:r>
            <a:endParaRPr lang="pt-PT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E7B88-E665-4331-9280-4139EA4CCD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38" t="5428" r="10381"/>
          <a:stretch/>
        </p:blipFill>
        <p:spPr>
          <a:xfrm>
            <a:off x="4771485" y="2457133"/>
            <a:ext cx="3584493" cy="3162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429A08-1898-40BD-BF87-E07358964487}"/>
              </a:ext>
            </a:extLst>
          </p:cNvPr>
          <p:cNvSpPr txBox="1"/>
          <p:nvPr/>
        </p:nvSpPr>
        <p:spPr>
          <a:xfrm>
            <a:off x="5649178" y="2053173"/>
            <a:ext cx="142218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 = 4; REP = 10^4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4175381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0EA2-D678-46AF-9CB0-E0A3DB32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a picture is worth a thousand words…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81F1A-B9B3-4D3A-A333-F34D1C8AC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Visualizing the histograms at the end of the sampling run allows us to assess the final result, but a </a:t>
            </a:r>
            <a:r>
              <a:rPr lang="en-US" dirty="0">
                <a:solidFill>
                  <a:schemeClr val="accent6"/>
                </a:solidFill>
              </a:rPr>
              <a:t>video</a:t>
            </a:r>
            <a:r>
              <a:rPr lang="en-US" dirty="0"/>
              <a:t> would allow us to visualize the dynamics of the phase space exploration</a:t>
            </a:r>
          </a:p>
          <a:p>
            <a:endParaRPr lang="en-US" dirty="0"/>
          </a:p>
          <a:p>
            <a:r>
              <a:rPr lang="en-US" dirty="0"/>
              <a:t>Videos can be easily made in </a:t>
            </a:r>
            <a:r>
              <a:rPr lang="en-US" dirty="0" err="1"/>
              <a:t>Matlab</a:t>
            </a:r>
            <a:r>
              <a:rPr lang="en-US" dirty="0"/>
              <a:t> via the ‘</a:t>
            </a:r>
            <a:r>
              <a:rPr lang="en-US" dirty="0" err="1"/>
              <a:t>getframe</a:t>
            </a:r>
            <a:r>
              <a:rPr lang="en-US" dirty="0"/>
              <a:t>’ command</a:t>
            </a:r>
          </a:p>
          <a:p>
            <a:endParaRPr lang="en-US" dirty="0"/>
          </a:p>
          <a:p>
            <a:r>
              <a:rPr lang="en-US" dirty="0"/>
              <a:t>We can start by making simple videos of the 2D magnetization and energy histograms, which highlight the biased sampling of both values</a:t>
            </a:r>
          </a:p>
          <a:p>
            <a:endParaRPr lang="en-US" dirty="0"/>
          </a:p>
          <a:p>
            <a:r>
              <a:rPr lang="en-US" dirty="0"/>
              <a:t>We then move on to making videos of the 3D energy-magnetization histogram 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B807A-42AD-40C4-9F70-665FA7C9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2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18CB-0FB8-4A43-BC30-23B041B6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81"/>
            <a:ext cx="10515600" cy="1325563"/>
          </a:xfrm>
        </p:spPr>
        <p:txBody>
          <a:bodyPr/>
          <a:lstStyle/>
          <a:p>
            <a:r>
              <a:rPr lang="en-US" dirty="0"/>
              <a:t>Modeling the performance of a ferromagnet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FA6EB-9FB1-4AE6-91EB-B4D07866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433"/>
            <a:ext cx="10515600" cy="51820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these three major applications, the material’s applicability depends on the temperature at which the ferromagnet transforms into a paramagnet: its </a:t>
            </a:r>
            <a:r>
              <a:rPr lang="en-US" b="1" dirty="0">
                <a:solidFill>
                  <a:schemeClr val="accent6"/>
                </a:solidFill>
              </a:rPr>
              <a:t>Curie temperature (Tc)</a:t>
            </a:r>
          </a:p>
          <a:p>
            <a:endParaRPr lang="en-US" dirty="0"/>
          </a:p>
          <a:p>
            <a:r>
              <a:rPr lang="en-US" dirty="0"/>
              <a:t>A ferromagnet’s Curie temperature establishes its working temperature limit, below which it is useful in motors and transformers. In the case of </a:t>
            </a:r>
            <a:r>
              <a:rPr lang="en-US" dirty="0" err="1"/>
              <a:t>magnetocalorics</a:t>
            </a:r>
            <a:r>
              <a:rPr lang="en-US" dirty="0"/>
              <a:t>, it defines the operational temperature.</a:t>
            </a:r>
          </a:p>
          <a:p>
            <a:endParaRPr lang="en-US" dirty="0"/>
          </a:p>
          <a:p>
            <a:r>
              <a:rPr lang="en-US" dirty="0"/>
              <a:t>Materials currently used for these applications have been found through extensive experimental studies. With modern computational tools, it is possible to computationally search for new ferromagnetic materials for applications: </a:t>
            </a:r>
            <a:r>
              <a:rPr lang="en-US" b="1" dirty="0">
                <a:solidFill>
                  <a:schemeClr val="accent2"/>
                </a:solidFill>
              </a:rPr>
              <a:t>Computational materials design</a:t>
            </a:r>
          </a:p>
          <a:p>
            <a:endParaRPr lang="en-US" dirty="0"/>
          </a:p>
          <a:p>
            <a:r>
              <a:rPr lang="en-US" dirty="0"/>
              <a:t>To predict the Curie temperature of an atomic structure, we need a model that describes magnetic interactions, and their thermodynamic properties.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3BA1B-C95B-44EC-AFD8-C0CD649B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37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E8C-F8A3-4558-A958-5081C207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B9227-12BB-4AE6-8A90-1E371334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64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0BD3-C2E5-4D07-B9A6-7620086D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conclusions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B7CD5-5849-432C-AEE1-6F24A6E0F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 Monte-Carlo approach of generating random spin configurations to explore the phase space works, since</a:t>
            </a:r>
          </a:p>
          <a:p>
            <a:pPr lvl="1"/>
            <a:r>
              <a:rPr lang="en-US" dirty="0"/>
              <a:t>It can sample the whole Energy-Magnetization phase space</a:t>
            </a:r>
          </a:p>
          <a:p>
            <a:pPr lvl="1"/>
            <a:r>
              <a:rPr lang="en-US" dirty="0"/>
              <a:t>It smoothly converges to an accurate value</a:t>
            </a:r>
          </a:p>
          <a:p>
            <a:r>
              <a:rPr lang="en-US" dirty="0"/>
              <a:t>But…</a:t>
            </a:r>
          </a:p>
          <a:p>
            <a:pPr lvl="1"/>
            <a:r>
              <a:rPr lang="en-US" dirty="0"/>
              <a:t>The number of samples must be larger than the number of possible states, which is not efficient, and makes this approach worse than just listing all the spin configurations/states sequentially</a:t>
            </a:r>
          </a:p>
          <a:p>
            <a:pPr lvl="1"/>
            <a:r>
              <a:rPr lang="en-US" dirty="0"/>
              <a:t>There are, thankfully, much more efficient Monte-Carlo approaches for estimating the JDOS of the Ising model, which we will discuss in the next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E9DB9-591A-4E4B-804A-7FFA0BE4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D0C7-82FF-4F72-9184-964046EA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780"/>
            <a:ext cx="10515600" cy="1325563"/>
          </a:xfrm>
        </p:spPr>
        <p:txBody>
          <a:bodyPr/>
          <a:lstStyle/>
          <a:p>
            <a:r>
              <a:rPr lang="en-US" dirty="0"/>
              <a:t>Ferromagnets – a simplified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CBBBE-54CC-4105-A2BD-16240C88D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2038"/>
            <a:ext cx="10515600" cy="13175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we consider a free energy F = E – T.S, the energy term dominates for low T, while the entropy term dominates for high temperature</a:t>
            </a:r>
          </a:p>
          <a:p>
            <a:r>
              <a:rPr lang="en-US" dirty="0"/>
              <a:t>Build the simplest model to reproduce this behavior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C00EEA-4957-4918-9F83-B074960E704E}"/>
              </a:ext>
            </a:extLst>
          </p:cNvPr>
          <p:cNvSpPr/>
          <p:nvPr/>
        </p:nvSpPr>
        <p:spPr>
          <a:xfrm>
            <a:off x="838200" y="1910007"/>
            <a:ext cx="2325188" cy="219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B17B9-D06C-4504-A5E1-B27D3C2DBAD8}"/>
              </a:ext>
            </a:extLst>
          </p:cNvPr>
          <p:cNvSpPr txBox="1"/>
          <p:nvPr/>
        </p:nvSpPr>
        <p:spPr>
          <a:xfrm>
            <a:off x="1274409" y="4305402"/>
            <a:ext cx="1452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T &lt; </a:t>
            </a:r>
            <a:r>
              <a:rPr lang="pt-PT" dirty="0" err="1"/>
              <a:t>Tc</a:t>
            </a:r>
            <a:endParaRPr lang="pt-PT" dirty="0"/>
          </a:p>
          <a:p>
            <a:pPr algn="ctr"/>
            <a:r>
              <a:rPr lang="pt-PT" dirty="0"/>
              <a:t>(</a:t>
            </a:r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entropy</a:t>
            </a:r>
            <a:r>
              <a:rPr lang="pt-PT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52E10B-58D0-4B9C-9957-EA9F4F41786A}"/>
              </a:ext>
            </a:extLst>
          </p:cNvPr>
          <p:cNvCxnSpPr/>
          <p:nvPr/>
        </p:nvCxnSpPr>
        <p:spPr>
          <a:xfrm flipV="1">
            <a:off x="1082040" y="2075470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DD64E7-7D9F-4637-941E-F5EDE39F087B}"/>
              </a:ext>
            </a:extLst>
          </p:cNvPr>
          <p:cNvCxnSpPr/>
          <p:nvPr/>
        </p:nvCxnSpPr>
        <p:spPr>
          <a:xfrm flipV="1">
            <a:off x="1417320" y="2075470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6B222D-A78F-4421-98CB-D1ACBD4C3D4F}"/>
              </a:ext>
            </a:extLst>
          </p:cNvPr>
          <p:cNvCxnSpPr/>
          <p:nvPr/>
        </p:nvCxnSpPr>
        <p:spPr>
          <a:xfrm flipV="1">
            <a:off x="1761309" y="2075469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369CE3-634C-4ED3-9160-3D287BB258FE}"/>
              </a:ext>
            </a:extLst>
          </p:cNvPr>
          <p:cNvCxnSpPr/>
          <p:nvPr/>
        </p:nvCxnSpPr>
        <p:spPr>
          <a:xfrm flipV="1">
            <a:off x="2131423" y="2075469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70E0D3-D7DD-4966-B5C8-087A9FFBF0D4}"/>
              </a:ext>
            </a:extLst>
          </p:cNvPr>
          <p:cNvCxnSpPr/>
          <p:nvPr/>
        </p:nvCxnSpPr>
        <p:spPr>
          <a:xfrm flipV="1">
            <a:off x="2466703" y="2075469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37B805-76EF-4D8B-ACC3-477B52AC9BB2}"/>
              </a:ext>
            </a:extLst>
          </p:cNvPr>
          <p:cNvCxnSpPr/>
          <p:nvPr/>
        </p:nvCxnSpPr>
        <p:spPr>
          <a:xfrm flipV="1">
            <a:off x="2810692" y="2075468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398A86-C7D1-40F9-A6D6-1CC0CC089DCB}"/>
              </a:ext>
            </a:extLst>
          </p:cNvPr>
          <p:cNvCxnSpPr/>
          <p:nvPr/>
        </p:nvCxnSpPr>
        <p:spPr>
          <a:xfrm flipV="1">
            <a:off x="1082040" y="3035590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D678CC-1A0E-4550-9F26-738EBACAF6A5}"/>
              </a:ext>
            </a:extLst>
          </p:cNvPr>
          <p:cNvCxnSpPr/>
          <p:nvPr/>
        </p:nvCxnSpPr>
        <p:spPr>
          <a:xfrm flipV="1">
            <a:off x="1417320" y="3035590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3709FA-EE5C-434F-BDA3-F1D3D35E35ED}"/>
              </a:ext>
            </a:extLst>
          </p:cNvPr>
          <p:cNvCxnSpPr/>
          <p:nvPr/>
        </p:nvCxnSpPr>
        <p:spPr>
          <a:xfrm flipV="1">
            <a:off x="1761309" y="3035589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C5912F-5771-4E30-AF2F-889EC91AFFEF}"/>
              </a:ext>
            </a:extLst>
          </p:cNvPr>
          <p:cNvCxnSpPr/>
          <p:nvPr/>
        </p:nvCxnSpPr>
        <p:spPr>
          <a:xfrm flipV="1">
            <a:off x="2131423" y="3035589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C99602-BF7A-4E24-930D-137FB5114EB4}"/>
              </a:ext>
            </a:extLst>
          </p:cNvPr>
          <p:cNvCxnSpPr/>
          <p:nvPr/>
        </p:nvCxnSpPr>
        <p:spPr>
          <a:xfrm flipV="1">
            <a:off x="2466703" y="3035589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84AE99-81C3-453D-B44D-667D719657DF}"/>
              </a:ext>
            </a:extLst>
          </p:cNvPr>
          <p:cNvCxnSpPr/>
          <p:nvPr/>
        </p:nvCxnSpPr>
        <p:spPr>
          <a:xfrm flipV="1">
            <a:off x="2810692" y="3035588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E40C495-2E87-471F-A3D2-759CBB83DA9D}"/>
              </a:ext>
            </a:extLst>
          </p:cNvPr>
          <p:cNvSpPr/>
          <p:nvPr/>
        </p:nvSpPr>
        <p:spPr>
          <a:xfrm>
            <a:off x="3489961" y="1910007"/>
            <a:ext cx="2325188" cy="219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56FD28-EFD0-4E44-A089-18C0964A86DC}"/>
              </a:ext>
            </a:extLst>
          </p:cNvPr>
          <p:cNvSpPr txBox="1"/>
          <p:nvPr/>
        </p:nvSpPr>
        <p:spPr>
          <a:xfrm>
            <a:off x="3892739" y="4296915"/>
            <a:ext cx="1519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T &gt; </a:t>
            </a:r>
            <a:r>
              <a:rPr lang="pt-PT" dirty="0" err="1"/>
              <a:t>Tc</a:t>
            </a:r>
            <a:endParaRPr lang="pt-PT" dirty="0"/>
          </a:p>
          <a:p>
            <a:pPr algn="ctr"/>
            <a:r>
              <a:rPr lang="pt-PT" dirty="0"/>
              <a:t>(</a:t>
            </a:r>
            <a:r>
              <a:rPr lang="pt-PT" dirty="0" err="1"/>
              <a:t>high</a:t>
            </a:r>
            <a:r>
              <a:rPr lang="pt-PT" dirty="0"/>
              <a:t> </a:t>
            </a:r>
            <a:r>
              <a:rPr lang="pt-PT" dirty="0" err="1"/>
              <a:t>entropy</a:t>
            </a:r>
            <a:r>
              <a:rPr lang="pt-PT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21FC91-D2D1-44C4-9FBF-FC2148537AA7}"/>
              </a:ext>
            </a:extLst>
          </p:cNvPr>
          <p:cNvCxnSpPr>
            <a:cxnSpLocks/>
          </p:cNvCxnSpPr>
          <p:nvPr/>
        </p:nvCxnSpPr>
        <p:spPr>
          <a:xfrm>
            <a:off x="3533501" y="2260558"/>
            <a:ext cx="452845" cy="26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7D7547-0D07-44A0-850C-17B249807B76}"/>
              </a:ext>
            </a:extLst>
          </p:cNvPr>
          <p:cNvCxnSpPr>
            <a:cxnSpLocks/>
          </p:cNvCxnSpPr>
          <p:nvPr/>
        </p:nvCxnSpPr>
        <p:spPr>
          <a:xfrm flipH="1" flipV="1">
            <a:off x="3999412" y="2122306"/>
            <a:ext cx="209007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2B61AB-0060-4938-8E57-7B185C47A298}"/>
              </a:ext>
            </a:extLst>
          </p:cNvPr>
          <p:cNvCxnSpPr>
            <a:cxnSpLocks/>
          </p:cNvCxnSpPr>
          <p:nvPr/>
        </p:nvCxnSpPr>
        <p:spPr>
          <a:xfrm flipV="1">
            <a:off x="4256317" y="2165909"/>
            <a:ext cx="439781" cy="37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DE7A39-B943-4EB5-9D79-684806C7608B}"/>
              </a:ext>
            </a:extLst>
          </p:cNvPr>
          <p:cNvCxnSpPr>
            <a:cxnSpLocks/>
          </p:cNvCxnSpPr>
          <p:nvPr/>
        </p:nvCxnSpPr>
        <p:spPr>
          <a:xfrm flipH="1">
            <a:off x="4628606" y="3327327"/>
            <a:ext cx="444139" cy="383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9583DD-2919-4851-B1E9-7D16A305CA08}"/>
              </a:ext>
            </a:extLst>
          </p:cNvPr>
          <p:cNvCxnSpPr>
            <a:cxnSpLocks/>
          </p:cNvCxnSpPr>
          <p:nvPr/>
        </p:nvCxnSpPr>
        <p:spPr>
          <a:xfrm>
            <a:off x="5044435" y="2108124"/>
            <a:ext cx="343989" cy="55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71C18B-9732-4F55-8846-20C4866D7C1C}"/>
              </a:ext>
            </a:extLst>
          </p:cNvPr>
          <p:cNvCxnSpPr>
            <a:cxnSpLocks/>
          </p:cNvCxnSpPr>
          <p:nvPr/>
        </p:nvCxnSpPr>
        <p:spPr>
          <a:xfrm>
            <a:off x="5610498" y="2108124"/>
            <a:ext cx="0" cy="59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9E7497-1065-4272-925A-670052BACA6A}"/>
              </a:ext>
            </a:extLst>
          </p:cNvPr>
          <p:cNvCxnSpPr>
            <a:cxnSpLocks/>
          </p:cNvCxnSpPr>
          <p:nvPr/>
        </p:nvCxnSpPr>
        <p:spPr>
          <a:xfrm flipV="1">
            <a:off x="3609702" y="3547190"/>
            <a:ext cx="522516" cy="7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0B5F42-0271-4295-A7AD-C0CE791F7940}"/>
              </a:ext>
            </a:extLst>
          </p:cNvPr>
          <p:cNvCxnSpPr>
            <a:cxnSpLocks/>
          </p:cNvCxnSpPr>
          <p:nvPr/>
        </p:nvCxnSpPr>
        <p:spPr>
          <a:xfrm flipH="1" flipV="1">
            <a:off x="3657603" y="3076231"/>
            <a:ext cx="574767" cy="25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D0CC23-82E0-4C67-A91A-3B9231C7A441}"/>
              </a:ext>
            </a:extLst>
          </p:cNvPr>
          <p:cNvCxnSpPr>
            <a:cxnSpLocks/>
          </p:cNvCxnSpPr>
          <p:nvPr/>
        </p:nvCxnSpPr>
        <p:spPr>
          <a:xfrm flipV="1">
            <a:off x="4354289" y="3119044"/>
            <a:ext cx="169814" cy="52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D1021E-181C-435E-BFA5-FBDC8E44070B}"/>
              </a:ext>
            </a:extLst>
          </p:cNvPr>
          <p:cNvCxnSpPr>
            <a:cxnSpLocks/>
          </p:cNvCxnSpPr>
          <p:nvPr/>
        </p:nvCxnSpPr>
        <p:spPr>
          <a:xfrm flipH="1">
            <a:off x="4702632" y="2091083"/>
            <a:ext cx="242466" cy="57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47FD7C9-82B3-4AFA-B446-978F84C4D41C}"/>
              </a:ext>
            </a:extLst>
          </p:cNvPr>
          <p:cNvCxnSpPr>
            <a:cxnSpLocks/>
          </p:cNvCxnSpPr>
          <p:nvPr/>
        </p:nvCxnSpPr>
        <p:spPr>
          <a:xfrm flipV="1">
            <a:off x="5118464" y="3547190"/>
            <a:ext cx="570410" cy="18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377C17-C494-43DD-8A72-49B4C6242580}"/>
              </a:ext>
            </a:extLst>
          </p:cNvPr>
          <p:cNvCxnSpPr>
            <a:cxnSpLocks/>
          </p:cNvCxnSpPr>
          <p:nvPr/>
        </p:nvCxnSpPr>
        <p:spPr>
          <a:xfrm flipH="1" flipV="1">
            <a:off x="5101053" y="3202504"/>
            <a:ext cx="567664" cy="185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B6D36A-BCBE-43FB-B629-5E6960F663EB}"/>
              </a:ext>
            </a:extLst>
          </p:cNvPr>
          <p:cNvSpPr txBox="1"/>
          <p:nvPr/>
        </p:nvSpPr>
        <p:spPr>
          <a:xfrm>
            <a:off x="1066564" y="1479351"/>
            <a:ext cx="186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 = 1 (</a:t>
            </a:r>
            <a:r>
              <a:rPr lang="pt-PT" dirty="0" err="1"/>
              <a:t>saturation</a:t>
            </a:r>
            <a:r>
              <a:rPr lang="pt-PT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FAF6685-C6AC-40AC-9B94-BB148C6DE730}"/>
              </a:ext>
            </a:extLst>
          </p:cNvPr>
          <p:cNvSpPr txBox="1"/>
          <p:nvPr/>
        </p:nvSpPr>
        <p:spPr>
          <a:xfrm>
            <a:off x="3740565" y="1492780"/>
            <a:ext cx="192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 ~ 0 (</a:t>
            </a:r>
            <a:r>
              <a:rPr lang="pt-PT" dirty="0" err="1"/>
              <a:t>disordered</a:t>
            </a:r>
            <a:r>
              <a:rPr lang="pt-PT" dirty="0"/>
              <a:t>)</a:t>
            </a:r>
          </a:p>
        </p:txBody>
      </p:sp>
      <p:pic>
        <p:nvPicPr>
          <p:cNvPr id="49" name="Picture 4" descr="C:\Users\Stitchz\Desktop\Picture1.png">
            <a:extLst>
              <a:ext uri="{FF2B5EF4-FFF2-40B4-BE49-F238E27FC236}">
                <a16:creationId xmlns:a16="http://schemas.microsoft.com/office/drawing/2014/main" id="{93423BA2-2836-4D88-9BAB-0C2F9CDA35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4" t="5561" r="5248" b="6684"/>
          <a:stretch/>
        </p:blipFill>
        <p:spPr bwMode="auto">
          <a:xfrm>
            <a:off x="6779872" y="1399329"/>
            <a:ext cx="4248472" cy="345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8997D-C26E-4A77-8A73-A6A62BCC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4</a:t>
            </a:fld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6E59A8-AEF6-4B5D-AB18-F2DEB58E77C5}"/>
              </a:ext>
            </a:extLst>
          </p:cNvPr>
          <p:cNvSpPr txBox="1"/>
          <p:nvPr/>
        </p:nvSpPr>
        <p:spPr>
          <a:xfrm>
            <a:off x="8904108" y="1015573"/>
            <a:ext cx="20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(experimental data)</a:t>
            </a:r>
          </a:p>
        </p:txBody>
      </p:sp>
    </p:spTree>
    <p:extLst>
      <p:ext uri="{BB962C8B-B14F-4D97-AF65-F5344CB8AC3E}">
        <p14:creationId xmlns:p14="http://schemas.microsoft.com/office/powerpoint/2010/main" val="341181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8AFF-65E0-4539-8AD8-19D92168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Ising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94DF-5DAF-47F6-995A-66EAB273C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58194"/>
            <a:ext cx="10515599" cy="25509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each spin pair, an interaction energy is defined</a:t>
            </a:r>
          </a:p>
          <a:p>
            <a:r>
              <a:rPr lang="en-US" dirty="0"/>
              <a:t>If J &gt; 0, the system will be ferromagnetic for T = 0</a:t>
            </a:r>
          </a:p>
          <a:p>
            <a:r>
              <a:rPr lang="en-US" dirty="0"/>
              <a:t>To model large systems, a lattice should be as large as possible, and use periodic boundary conditions (PBC).</a:t>
            </a:r>
          </a:p>
          <a:p>
            <a:r>
              <a:rPr lang="en-US" dirty="0"/>
              <a:t>Nearest neighbor interactions should be dominant</a:t>
            </a:r>
          </a:p>
          <a:p>
            <a:r>
              <a:rPr lang="en-US" dirty="0"/>
              <a:t>Does this work for a VERY small 2x2 lattice with PBC?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C98ACD24-C916-400B-84FF-C58111CE7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736504"/>
            <a:ext cx="25146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52E85FA-B0A8-4C73-8004-0695B91370E9}"/>
              </a:ext>
            </a:extLst>
          </p:cNvPr>
          <p:cNvSpPr/>
          <p:nvPr/>
        </p:nvSpPr>
        <p:spPr>
          <a:xfrm>
            <a:off x="6115595" y="848174"/>
            <a:ext cx="2325188" cy="219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E8346F-7219-445F-9D3E-EFB5ED38A23A}"/>
              </a:ext>
            </a:extLst>
          </p:cNvPr>
          <p:cNvSpPr txBox="1"/>
          <p:nvPr/>
        </p:nvSpPr>
        <p:spPr>
          <a:xfrm>
            <a:off x="6551804" y="3243569"/>
            <a:ext cx="1452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T &lt; Tc</a:t>
            </a:r>
          </a:p>
          <a:p>
            <a:pPr algn="ctr"/>
            <a:r>
              <a:rPr lang="en-US"/>
              <a:t>(low entropy)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A31ACE-78D9-4E40-B557-82FC5FBB7D21}"/>
              </a:ext>
            </a:extLst>
          </p:cNvPr>
          <p:cNvCxnSpPr/>
          <p:nvPr/>
        </p:nvCxnSpPr>
        <p:spPr>
          <a:xfrm flipV="1">
            <a:off x="6359435" y="1013637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996513-CB1E-4088-B779-D73C847D2F06}"/>
              </a:ext>
            </a:extLst>
          </p:cNvPr>
          <p:cNvCxnSpPr/>
          <p:nvPr/>
        </p:nvCxnSpPr>
        <p:spPr>
          <a:xfrm flipV="1">
            <a:off x="6694715" y="1013637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C4E840-4117-4407-A35F-AF455F2EC97C}"/>
              </a:ext>
            </a:extLst>
          </p:cNvPr>
          <p:cNvCxnSpPr/>
          <p:nvPr/>
        </p:nvCxnSpPr>
        <p:spPr>
          <a:xfrm flipV="1">
            <a:off x="7038704" y="1013636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090F84-4023-4CBC-8A4E-132BA5FB1164}"/>
              </a:ext>
            </a:extLst>
          </p:cNvPr>
          <p:cNvCxnSpPr/>
          <p:nvPr/>
        </p:nvCxnSpPr>
        <p:spPr>
          <a:xfrm flipV="1">
            <a:off x="7408818" y="1013636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6778F2-2A07-4088-9039-DD94D8138ECC}"/>
              </a:ext>
            </a:extLst>
          </p:cNvPr>
          <p:cNvCxnSpPr/>
          <p:nvPr/>
        </p:nvCxnSpPr>
        <p:spPr>
          <a:xfrm flipV="1">
            <a:off x="7744098" y="1013636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96D5C2-6810-491E-9095-5A155F64BC02}"/>
              </a:ext>
            </a:extLst>
          </p:cNvPr>
          <p:cNvCxnSpPr/>
          <p:nvPr/>
        </p:nvCxnSpPr>
        <p:spPr>
          <a:xfrm flipV="1">
            <a:off x="8088087" y="1013635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90C346-79DF-4D58-ADD3-1808AD468518}"/>
              </a:ext>
            </a:extLst>
          </p:cNvPr>
          <p:cNvCxnSpPr/>
          <p:nvPr/>
        </p:nvCxnSpPr>
        <p:spPr>
          <a:xfrm flipV="1">
            <a:off x="6359435" y="1973757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D6BF4C-3F62-453F-9778-A7CD2ABE8B64}"/>
              </a:ext>
            </a:extLst>
          </p:cNvPr>
          <p:cNvCxnSpPr/>
          <p:nvPr/>
        </p:nvCxnSpPr>
        <p:spPr>
          <a:xfrm flipV="1">
            <a:off x="6694715" y="1973757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B5E627-8BD2-4106-B3AE-FFAB8EA64599}"/>
              </a:ext>
            </a:extLst>
          </p:cNvPr>
          <p:cNvCxnSpPr/>
          <p:nvPr/>
        </p:nvCxnSpPr>
        <p:spPr>
          <a:xfrm flipV="1">
            <a:off x="7038704" y="1973756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1D9370-440C-481B-8529-61DBE8FE7405}"/>
              </a:ext>
            </a:extLst>
          </p:cNvPr>
          <p:cNvCxnSpPr/>
          <p:nvPr/>
        </p:nvCxnSpPr>
        <p:spPr>
          <a:xfrm flipV="1">
            <a:off x="7408818" y="1973756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931C55-4A50-4C9C-90E7-98AF87273A6E}"/>
              </a:ext>
            </a:extLst>
          </p:cNvPr>
          <p:cNvCxnSpPr/>
          <p:nvPr/>
        </p:nvCxnSpPr>
        <p:spPr>
          <a:xfrm flipV="1">
            <a:off x="7744098" y="1973756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7B9CDB-1ACA-446A-A45C-AD121B3E8A5D}"/>
              </a:ext>
            </a:extLst>
          </p:cNvPr>
          <p:cNvCxnSpPr/>
          <p:nvPr/>
        </p:nvCxnSpPr>
        <p:spPr>
          <a:xfrm flipV="1">
            <a:off x="8088087" y="1973755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D1D26B-F0C7-4FDC-9885-8A11595AF624}"/>
              </a:ext>
            </a:extLst>
          </p:cNvPr>
          <p:cNvSpPr txBox="1"/>
          <p:nvPr/>
        </p:nvSpPr>
        <p:spPr>
          <a:xfrm>
            <a:off x="9170134" y="3235082"/>
            <a:ext cx="1519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T &gt; Tc</a:t>
            </a:r>
          </a:p>
          <a:p>
            <a:pPr algn="ctr"/>
            <a:r>
              <a:rPr lang="en-US"/>
              <a:t>(high entropy)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8F7B5F0-872E-4AE3-BE25-22DA4199AEAD}"/>
              </a:ext>
            </a:extLst>
          </p:cNvPr>
          <p:cNvCxnSpPr/>
          <p:nvPr/>
        </p:nvCxnSpPr>
        <p:spPr>
          <a:xfrm flipH="1" flipV="1">
            <a:off x="3039291" y="2265494"/>
            <a:ext cx="209006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75339D3-4CB7-4F29-8051-A25918874EA1}"/>
              </a:ext>
            </a:extLst>
          </p:cNvPr>
          <p:cNvSpPr txBox="1"/>
          <p:nvPr/>
        </p:nvSpPr>
        <p:spPr>
          <a:xfrm>
            <a:off x="2744193" y="3105834"/>
            <a:ext cx="1209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Interaction</a:t>
            </a:r>
          </a:p>
          <a:p>
            <a:r>
              <a:rPr lang="en-US" dirty="0"/>
              <a:t> strength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B574B3-BABB-4EF1-8B90-CD0C618CAC20}"/>
              </a:ext>
            </a:extLst>
          </p:cNvPr>
          <p:cNvSpPr/>
          <p:nvPr/>
        </p:nvSpPr>
        <p:spPr>
          <a:xfrm>
            <a:off x="8763001" y="848174"/>
            <a:ext cx="2325188" cy="219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C04BC3D-EE6C-4722-B145-8E4FA7F7AE48}"/>
              </a:ext>
            </a:extLst>
          </p:cNvPr>
          <p:cNvCxnSpPr/>
          <p:nvPr/>
        </p:nvCxnSpPr>
        <p:spPr>
          <a:xfrm flipV="1">
            <a:off x="9082648" y="1039821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70B63F-A1D9-4815-84C9-C82F2F6A49E1}"/>
              </a:ext>
            </a:extLst>
          </p:cNvPr>
          <p:cNvCxnSpPr/>
          <p:nvPr/>
        </p:nvCxnSpPr>
        <p:spPr>
          <a:xfrm flipV="1">
            <a:off x="9761917" y="1039820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E48E06-A3A2-4076-B38B-DAD6F402B1F6}"/>
              </a:ext>
            </a:extLst>
          </p:cNvPr>
          <p:cNvCxnSpPr/>
          <p:nvPr/>
        </p:nvCxnSpPr>
        <p:spPr>
          <a:xfrm flipV="1">
            <a:off x="10811300" y="1039819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8E37FA9-4148-4B06-9301-AEAF30451AF3}"/>
              </a:ext>
            </a:extLst>
          </p:cNvPr>
          <p:cNvCxnSpPr/>
          <p:nvPr/>
        </p:nvCxnSpPr>
        <p:spPr>
          <a:xfrm flipV="1">
            <a:off x="9761917" y="1999940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13B81D-8989-4963-AA79-BEF7CE01E64F}"/>
              </a:ext>
            </a:extLst>
          </p:cNvPr>
          <p:cNvCxnSpPr/>
          <p:nvPr/>
        </p:nvCxnSpPr>
        <p:spPr>
          <a:xfrm flipV="1">
            <a:off x="10132031" y="1999940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9B231E-5292-405B-AB0C-B06B2A26D274}"/>
              </a:ext>
            </a:extLst>
          </p:cNvPr>
          <p:cNvCxnSpPr/>
          <p:nvPr/>
        </p:nvCxnSpPr>
        <p:spPr>
          <a:xfrm flipV="1">
            <a:off x="10467311" y="1999940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49219A-4D84-4566-9C78-0ED2D7BF051B}"/>
              </a:ext>
            </a:extLst>
          </p:cNvPr>
          <p:cNvCxnSpPr>
            <a:cxnSpLocks/>
          </p:cNvCxnSpPr>
          <p:nvPr/>
        </p:nvCxnSpPr>
        <p:spPr>
          <a:xfrm>
            <a:off x="9414930" y="1065994"/>
            <a:ext cx="0" cy="67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D6B4EB8-10F5-4239-AC70-1EF2C00E11C0}"/>
              </a:ext>
            </a:extLst>
          </p:cNvPr>
          <p:cNvCxnSpPr>
            <a:cxnSpLocks/>
          </p:cNvCxnSpPr>
          <p:nvPr/>
        </p:nvCxnSpPr>
        <p:spPr>
          <a:xfrm>
            <a:off x="10128855" y="1066003"/>
            <a:ext cx="0" cy="67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A2B30BA-E805-41B7-8987-3443D73E445A}"/>
              </a:ext>
            </a:extLst>
          </p:cNvPr>
          <p:cNvCxnSpPr>
            <a:cxnSpLocks/>
          </p:cNvCxnSpPr>
          <p:nvPr/>
        </p:nvCxnSpPr>
        <p:spPr>
          <a:xfrm>
            <a:off x="10467311" y="1064866"/>
            <a:ext cx="0" cy="66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62BF36-42DC-4AF6-AB04-980E06F46F79}"/>
              </a:ext>
            </a:extLst>
          </p:cNvPr>
          <p:cNvCxnSpPr>
            <a:cxnSpLocks/>
          </p:cNvCxnSpPr>
          <p:nvPr/>
        </p:nvCxnSpPr>
        <p:spPr>
          <a:xfrm>
            <a:off x="9080018" y="2036613"/>
            <a:ext cx="0" cy="68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8A19770-1332-44D4-8DA7-A8B4AE4B0580}"/>
              </a:ext>
            </a:extLst>
          </p:cNvPr>
          <p:cNvCxnSpPr>
            <a:cxnSpLocks/>
          </p:cNvCxnSpPr>
          <p:nvPr/>
        </p:nvCxnSpPr>
        <p:spPr>
          <a:xfrm>
            <a:off x="9414930" y="2026124"/>
            <a:ext cx="0" cy="67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620F350-58BC-414E-97EE-39D751E28740}"/>
              </a:ext>
            </a:extLst>
          </p:cNvPr>
          <p:cNvCxnSpPr>
            <a:cxnSpLocks/>
          </p:cNvCxnSpPr>
          <p:nvPr/>
        </p:nvCxnSpPr>
        <p:spPr>
          <a:xfrm>
            <a:off x="10807803" y="2045549"/>
            <a:ext cx="0" cy="67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lide Number Placeholder 72">
            <a:extLst>
              <a:ext uri="{FF2B5EF4-FFF2-40B4-BE49-F238E27FC236}">
                <a16:creationId xmlns:a16="http://schemas.microsoft.com/office/drawing/2014/main" id="{62411D19-E42B-4843-B525-8943672A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5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64ED2E-734F-4250-BB15-2C0D8E292E5C}"/>
              </a:ext>
            </a:extLst>
          </p:cNvPr>
          <p:cNvCxnSpPr/>
          <p:nvPr/>
        </p:nvCxnSpPr>
        <p:spPr>
          <a:xfrm flipH="1" flipV="1">
            <a:off x="3689873" y="2265494"/>
            <a:ext cx="527125" cy="40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2A5E4D-7D9E-4C0A-9D25-78F5D408592C}"/>
              </a:ext>
            </a:extLst>
          </p:cNvPr>
          <p:cNvSpPr txBox="1"/>
          <p:nvPr/>
        </p:nvSpPr>
        <p:spPr>
          <a:xfrm>
            <a:off x="4266722" y="2498517"/>
            <a:ext cx="1065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Magnetic</a:t>
            </a:r>
          </a:p>
          <a:p>
            <a:r>
              <a:rPr lang="en-US" dirty="0"/>
              <a:t> moment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87098C-E1A6-4960-A8DF-D651F0645615}"/>
              </a:ext>
            </a:extLst>
          </p:cNvPr>
          <p:cNvCxnSpPr/>
          <p:nvPr/>
        </p:nvCxnSpPr>
        <p:spPr>
          <a:xfrm flipV="1">
            <a:off x="1914861" y="2654114"/>
            <a:ext cx="419548" cy="45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E7AC38F-AA77-4ECD-89E8-CF3CE55EE7E7}"/>
              </a:ext>
            </a:extLst>
          </p:cNvPr>
          <p:cNvSpPr txBox="1"/>
          <p:nvPr/>
        </p:nvSpPr>
        <p:spPr>
          <a:xfrm>
            <a:off x="1077012" y="3136309"/>
            <a:ext cx="140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over</a:t>
            </a:r>
          </a:p>
          <a:p>
            <a:r>
              <a:rPr lang="en-US" dirty="0"/>
              <a:t>Pairs of spins</a:t>
            </a:r>
          </a:p>
        </p:txBody>
      </p:sp>
    </p:spTree>
    <p:extLst>
      <p:ext uri="{BB962C8B-B14F-4D97-AF65-F5344CB8AC3E}">
        <p14:creationId xmlns:p14="http://schemas.microsoft.com/office/powerpoint/2010/main" val="57830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4C4271C0-55AC-4F2A-8B54-5333ACC59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3026"/>
            <a:ext cx="25146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893B204-C98F-4145-97FE-7CCF3628B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831982"/>
              </p:ext>
            </p:extLst>
          </p:nvPr>
        </p:nvGraphicFramePr>
        <p:xfrm>
          <a:off x="3037120" y="2204175"/>
          <a:ext cx="8483069" cy="3745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574">
                  <a:extLst>
                    <a:ext uri="{9D8B030D-6E8A-4147-A177-3AD203B41FA5}">
                      <a16:colId xmlns:a16="http://schemas.microsoft.com/office/drawing/2014/main" val="1009521705"/>
                    </a:ext>
                  </a:extLst>
                </a:gridCol>
                <a:gridCol w="1090499">
                  <a:extLst>
                    <a:ext uri="{9D8B030D-6E8A-4147-A177-3AD203B41FA5}">
                      <a16:colId xmlns:a16="http://schemas.microsoft.com/office/drawing/2014/main" val="4243207571"/>
                    </a:ext>
                  </a:extLst>
                </a:gridCol>
                <a:gridCol w="1001739">
                  <a:extLst>
                    <a:ext uri="{9D8B030D-6E8A-4147-A177-3AD203B41FA5}">
                      <a16:colId xmlns:a16="http://schemas.microsoft.com/office/drawing/2014/main" val="1741576646"/>
                    </a:ext>
                  </a:extLst>
                </a:gridCol>
                <a:gridCol w="2946039">
                  <a:extLst>
                    <a:ext uri="{9D8B030D-6E8A-4147-A177-3AD203B41FA5}">
                      <a16:colId xmlns:a16="http://schemas.microsoft.com/office/drawing/2014/main" val="1979341333"/>
                    </a:ext>
                  </a:extLst>
                </a:gridCol>
                <a:gridCol w="2278218">
                  <a:extLst>
                    <a:ext uri="{9D8B030D-6E8A-4147-A177-3AD203B41FA5}">
                      <a16:colId xmlns:a16="http://schemas.microsoft.com/office/drawing/2014/main" val="3612370800"/>
                    </a:ext>
                  </a:extLst>
                </a:gridCol>
              </a:tblGrid>
              <a:tr h="602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Ω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783305"/>
                  </a:ext>
                </a:extLst>
              </a:tr>
              <a:tr h="602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30000" dirty="0"/>
                        <a:t>8J/</a:t>
                      </a:r>
                      <a:r>
                        <a:rPr lang="en-US" baseline="30000" dirty="0" err="1"/>
                        <a:t>kBT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563965"/>
                  </a:ext>
                </a:extLst>
              </a:tr>
              <a:tr h="602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-kB.T.log(4)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582664"/>
                  </a:ext>
                </a:extLst>
              </a:tr>
              <a:tr h="30135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 + 2*e</a:t>
                      </a:r>
                      <a:r>
                        <a:rPr lang="en-US" baseline="30000" dirty="0"/>
                        <a:t>-8J/</a:t>
                      </a:r>
                      <a:r>
                        <a:rPr lang="en-US" baseline="30000" dirty="0" err="1"/>
                        <a:t>kBT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-kB.T.log(4 + 2*e</a:t>
                      </a:r>
                      <a:r>
                        <a:rPr lang="en-US" baseline="30000" dirty="0"/>
                        <a:t>-8J/</a:t>
                      </a:r>
                      <a:r>
                        <a:rPr lang="en-US" baseline="30000" dirty="0" err="1"/>
                        <a:t>kBT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343725"/>
                  </a:ext>
                </a:extLst>
              </a:tr>
              <a:tr h="3013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96373"/>
                  </a:ext>
                </a:extLst>
              </a:tr>
              <a:tr h="602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-kB.T.log(4)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473302"/>
                  </a:ext>
                </a:extLst>
              </a:tr>
              <a:tr h="602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30000" dirty="0"/>
                        <a:t>8J/</a:t>
                      </a:r>
                      <a:r>
                        <a:rPr lang="en-US" baseline="30000" dirty="0" err="1"/>
                        <a:t>kBT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-8J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5371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D14A9B-3760-4F3C-83C0-A40FD5505AEA}"/>
              </a:ext>
            </a:extLst>
          </p:cNvPr>
          <p:cNvSpPr txBox="1"/>
          <p:nvPr/>
        </p:nvSpPr>
        <p:spPr>
          <a:xfrm>
            <a:off x="460419" y="539443"/>
            <a:ext cx="515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2x2 simple square with periodic boundary conditions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F4AFA5-110E-4B0F-A728-2FF49027C0D3}"/>
              </a:ext>
            </a:extLst>
          </p:cNvPr>
          <p:cNvCxnSpPr/>
          <p:nvPr/>
        </p:nvCxnSpPr>
        <p:spPr>
          <a:xfrm flipV="1">
            <a:off x="1193075" y="2863334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36E4F3-65D7-4186-9C44-DDDEDA8D911C}"/>
              </a:ext>
            </a:extLst>
          </p:cNvPr>
          <p:cNvCxnSpPr/>
          <p:nvPr/>
        </p:nvCxnSpPr>
        <p:spPr>
          <a:xfrm flipV="1">
            <a:off x="1759132" y="3853934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D5CEC2-6BD5-40E4-A2DA-2D20403B7256}"/>
              </a:ext>
            </a:extLst>
          </p:cNvPr>
          <p:cNvCxnSpPr/>
          <p:nvPr/>
        </p:nvCxnSpPr>
        <p:spPr>
          <a:xfrm flipV="1">
            <a:off x="1770018" y="2863334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282013-6DB3-4A85-9382-B7D93E5D5C50}"/>
              </a:ext>
            </a:extLst>
          </p:cNvPr>
          <p:cNvCxnSpPr/>
          <p:nvPr/>
        </p:nvCxnSpPr>
        <p:spPr>
          <a:xfrm flipV="1">
            <a:off x="1193075" y="3853934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A627CD-C059-4BB7-B5D9-6AC47001607A}"/>
              </a:ext>
            </a:extLst>
          </p:cNvPr>
          <p:cNvSpPr txBox="1"/>
          <p:nvPr/>
        </p:nvSpPr>
        <p:spPr>
          <a:xfrm>
            <a:off x="906931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8C43EC-E2DF-4B27-B2E9-6FADECCA3E0C}"/>
              </a:ext>
            </a:extLst>
          </p:cNvPr>
          <p:cNvSpPr txBox="1"/>
          <p:nvPr/>
        </p:nvSpPr>
        <p:spPr>
          <a:xfrm>
            <a:off x="1513417" y="4012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2FA6C-40D5-48A1-951A-C0C2B74FC6CE}"/>
              </a:ext>
            </a:extLst>
          </p:cNvPr>
          <p:cNvSpPr txBox="1"/>
          <p:nvPr/>
        </p:nvSpPr>
        <p:spPr>
          <a:xfrm>
            <a:off x="1513417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7FC480-61C7-4715-9823-041904CF102E}"/>
              </a:ext>
            </a:extLst>
          </p:cNvPr>
          <p:cNvSpPr txBox="1"/>
          <p:nvPr/>
        </p:nvSpPr>
        <p:spPr>
          <a:xfrm>
            <a:off x="906931" y="4012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380C8109-3D50-4BD1-B518-C0A731E80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313026"/>
            <a:ext cx="1762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7C954B72-28EB-4EA5-B96D-B7811860F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569" y="1501170"/>
            <a:ext cx="36861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B384837-77AA-4CCE-A130-44E5FA22005C}"/>
              </a:ext>
            </a:extLst>
          </p:cNvPr>
          <p:cNvSpPr txBox="1"/>
          <p:nvPr/>
        </p:nvSpPr>
        <p:spPr>
          <a:xfrm>
            <a:off x="5299231" y="5995484"/>
            <a:ext cx="9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total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19213E-27BB-4508-83D5-D51B3EAED1DA}"/>
              </a:ext>
            </a:extLst>
          </p:cNvPr>
          <p:cNvSpPr txBox="1"/>
          <p:nvPr/>
        </p:nvSpPr>
        <p:spPr>
          <a:xfrm>
            <a:off x="6569484" y="5995484"/>
            <a:ext cx="237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+ 2*e</a:t>
            </a:r>
            <a:r>
              <a:rPr lang="en-US" baseline="30000" dirty="0"/>
              <a:t>-8J/kBT</a:t>
            </a:r>
            <a:r>
              <a:rPr lang="en-US" dirty="0"/>
              <a:t>+2*e</a:t>
            </a:r>
            <a:r>
              <a:rPr lang="en-US" baseline="30000" dirty="0"/>
              <a:t>8J/</a:t>
            </a:r>
            <a:r>
              <a:rPr lang="en-US" baseline="30000" dirty="0" err="1"/>
              <a:t>kBT</a:t>
            </a:r>
            <a:endParaRPr lang="en-US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43D4B623-BBAD-4DCE-82B5-A4284D15C14C}"/>
              </a:ext>
            </a:extLst>
          </p:cNvPr>
          <p:cNvSpPr/>
          <p:nvPr/>
        </p:nvSpPr>
        <p:spPr>
          <a:xfrm rot="5400000">
            <a:off x="4430554" y="259881"/>
            <a:ext cx="468089" cy="31678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00B618-FD4C-4705-B2BB-CB29C3055B1E}"/>
              </a:ext>
            </a:extLst>
          </p:cNvPr>
          <p:cNvSpPr txBox="1"/>
          <p:nvPr/>
        </p:nvSpPr>
        <p:spPr>
          <a:xfrm>
            <a:off x="3073906" y="1230516"/>
            <a:ext cx="318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joint density of states, JDOS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D5E002-EF4E-4944-BCED-5F23B4128EC3}"/>
              </a:ext>
            </a:extLst>
          </p:cNvPr>
          <p:cNvSpPr/>
          <p:nvPr/>
        </p:nvSpPr>
        <p:spPr>
          <a:xfrm>
            <a:off x="809896" y="2778034"/>
            <a:ext cx="1297577" cy="18790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5D7429-2F84-4DBC-BCE8-D62E0C52B7AB}"/>
              </a:ext>
            </a:extLst>
          </p:cNvPr>
          <p:cNvCxnSpPr/>
          <p:nvPr/>
        </p:nvCxnSpPr>
        <p:spPr>
          <a:xfrm flipV="1">
            <a:off x="1161992" y="4841727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32678CB-F292-41AC-8F03-EF671A15E4B4}"/>
              </a:ext>
            </a:extLst>
          </p:cNvPr>
          <p:cNvSpPr txBox="1"/>
          <p:nvPr/>
        </p:nvSpPr>
        <p:spPr>
          <a:xfrm>
            <a:off x="875848" y="5038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FDC8E6-EE56-452B-B821-3D4B49372842}"/>
              </a:ext>
            </a:extLst>
          </p:cNvPr>
          <p:cNvCxnSpPr/>
          <p:nvPr/>
        </p:nvCxnSpPr>
        <p:spPr>
          <a:xfrm flipV="1">
            <a:off x="1193075" y="1948934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81EE08-C06B-42DC-87CB-C5CB908E34AB}"/>
              </a:ext>
            </a:extLst>
          </p:cNvPr>
          <p:cNvSpPr txBox="1"/>
          <p:nvPr/>
        </p:nvSpPr>
        <p:spPr>
          <a:xfrm>
            <a:off x="906931" y="2107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2EFCBD-0F98-46A3-BB98-396F444E20B7}"/>
              </a:ext>
            </a:extLst>
          </p:cNvPr>
          <p:cNvCxnSpPr/>
          <p:nvPr/>
        </p:nvCxnSpPr>
        <p:spPr>
          <a:xfrm flipV="1">
            <a:off x="1782013" y="1948934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0D887B4-8BC6-46A9-BADC-AEE0D8195DA2}"/>
              </a:ext>
            </a:extLst>
          </p:cNvPr>
          <p:cNvSpPr txBox="1"/>
          <p:nvPr/>
        </p:nvSpPr>
        <p:spPr>
          <a:xfrm>
            <a:off x="1536298" y="2107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7875CC-ECF5-46CC-94CB-D01709E2849C}"/>
              </a:ext>
            </a:extLst>
          </p:cNvPr>
          <p:cNvCxnSpPr/>
          <p:nvPr/>
        </p:nvCxnSpPr>
        <p:spPr>
          <a:xfrm flipV="1">
            <a:off x="1724933" y="4885662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4A4FACD-E0C1-4D5D-8CE3-C4D218776039}"/>
              </a:ext>
            </a:extLst>
          </p:cNvPr>
          <p:cNvSpPr txBox="1"/>
          <p:nvPr/>
        </p:nvSpPr>
        <p:spPr>
          <a:xfrm>
            <a:off x="1468332" y="5081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85ECC1-882C-4B94-A97E-C033D0FBCE27}"/>
              </a:ext>
            </a:extLst>
          </p:cNvPr>
          <p:cNvCxnSpPr/>
          <p:nvPr/>
        </p:nvCxnSpPr>
        <p:spPr>
          <a:xfrm flipV="1">
            <a:off x="591887" y="2867773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8BD1D1D-353C-46E5-8945-91B712F0AEEE}"/>
              </a:ext>
            </a:extLst>
          </p:cNvPr>
          <p:cNvSpPr txBox="1"/>
          <p:nvPr/>
        </p:nvSpPr>
        <p:spPr>
          <a:xfrm>
            <a:off x="335286" y="3064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1D9CA2-11F4-489A-9E80-FF2222F5AF5B}"/>
              </a:ext>
            </a:extLst>
          </p:cNvPr>
          <p:cNvCxnSpPr/>
          <p:nvPr/>
        </p:nvCxnSpPr>
        <p:spPr>
          <a:xfrm flipV="1">
            <a:off x="584427" y="3853934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EF7456-E142-4ADE-9320-954C3B67203D}"/>
              </a:ext>
            </a:extLst>
          </p:cNvPr>
          <p:cNvSpPr txBox="1"/>
          <p:nvPr/>
        </p:nvSpPr>
        <p:spPr>
          <a:xfrm>
            <a:off x="338712" y="4012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653CBE-01EB-495C-BEB5-54ADA68999E8}"/>
              </a:ext>
            </a:extLst>
          </p:cNvPr>
          <p:cNvCxnSpPr/>
          <p:nvPr/>
        </p:nvCxnSpPr>
        <p:spPr>
          <a:xfrm flipV="1">
            <a:off x="2381164" y="2863334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2FE1796-0929-4412-9987-5B96726920EA}"/>
              </a:ext>
            </a:extLst>
          </p:cNvPr>
          <p:cNvSpPr txBox="1"/>
          <p:nvPr/>
        </p:nvSpPr>
        <p:spPr>
          <a:xfrm>
            <a:off x="2095020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0BEA38-1631-4C9F-9C13-44B16B21A1D0}"/>
              </a:ext>
            </a:extLst>
          </p:cNvPr>
          <p:cNvCxnSpPr/>
          <p:nvPr/>
        </p:nvCxnSpPr>
        <p:spPr>
          <a:xfrm flipV="1">
            <a:off x="2365485" y="3853934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2123A3C-ED63-427A-B57E-8A14D9E03914}"/>
              </a:ext>
            </a:extLst>
          </p:cNvPr>
          <p:cNvSpPr txBox="1"/>
          <p:nvPr/>
        </p:nvSpPr>
        <p:spPr>
          <a:xfrm>
            <a:off x="2079341" y="4012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9E657-4A29-4507-8758-46A4C0F9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9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CEEB-F8EA-4624-8C52-A73DCC41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67"/>
            <a:ext cx="10515600" cy="1325563"/>
          </a:xfrm>
        </p:spPr>
        <p:txBody>
          <a:bodyPr/>
          <a:lstStyle/>
          <a:p>
            <a:r>
              <a:rPr lang="en-US" dirty="0"/>
              <a:t>Pen-and-paper JDOS calculation of a 2x2 </a:t>
            </a:r>
            <a:r>
              <a:rPr lang="en-US" dirty="0" err="1"/>
              <a:t>Ising</a:t>
            </a:r>
            <a:r>
              <a:rPr lang="en-US" dirty="0"/>
              <a:t> lattice with periodic boundary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BC47-4D1B-47AA-AC7C-C1499778B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4258" y="1292269"/>
            <a:ext cx="4767806" cy="271309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such a small system, it is possible to explore by hand all possible (2^4 = 16) spin configurations</a:t>
            </a:r>
          </a:p>
          <a:p>
            <a:r>
              <a:rPr lang="en-US" dirty="0"/>
              <a:t>Energy is estimated from the Hamiltonian formula</a:t>
            </a:r>
          </a:p>
          <a:p>
            <a:r>
              <a:rPr lang="en-US" dirty="0"/>
              <a:t>Degeneracy is the sum of configurations with the same M and E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D0697-2036-4FC6-B557-E493103E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2F012-664F-461F-8E88-910294F3C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0" y="1345611"/>
            <a:ext cx="6771189" cy="5489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B1327C-20A1-433E-A342-05C90B2DC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284" y="4005366"/>
            <a:ext cx="3593766" cy="2837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6A7265-D5F5-41B3-AEAD-1015AF05418D}"/>
              </a:ext>
            </a:extLst>
          </p:cNvPr>
          <p:cNvSpPr txBox="1"/>
          <p:nvPr/>
        </p:nvSpPr>
        <p:spPr>
          <a:xfrm>
            <a:off x="838200" y="1828801"/>
            <a:ext cx="8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 =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3ADE15-F566-41B7-9387-4BAA5BEE3342}"/>
              </a:ext>
            </a:extLst>
          </p:cNvPr>
          <p:cNvSpPr txBox="1"/>
          <p:nvPr/>
        </p:nvSpPr>
        <p:spPr>
          <a:xfrm>
            <a:off x="838200" y="2619768"/>
            <a:ext cx="8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C887F1-488F-4DB6-883B-C92322EC5F76}"/>
              </a:ext>
            </a:extLst>
          </p:cNvPr>
          <p:cNvSpPr txBox="1"/>
          <p:nvPr/>
        </p:nvSpPr>
        <p:spPr>
          <a:xfrm>
            <a:off x="762474" y="4090511"/>
            <a:ext cx="8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 =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108327-9AD5-43CE-B9DE-85EBEF8A3493}"/>
              </a:ext>
            </a:extLst>
          </p:cNvPr>
          <p:cNvSpPr txBox="1"/>
          <p:nvPr/>
        </p:nvSpPr>
        <p:spPr>
          <a:xfrm>
            <a:off x="585486" y="5564672"/>
            <a:ext cx="8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 = 0</a:t>
            </a:r>
          </a:p>
        </p:txBody>
      </p:sp>
    </p:spTree>
    <p:extLst>
      <p:ext uri="{BB962C8B-B14F-4D97-AF65-F5344CB8AC3E}">
        <p14:creationId xmlns:p14="http://schemas.microsoft.com/office/powerpoint/2010/main" val="80649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A6F6-57BA-4970-9005-6F8F5834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Thermodynamic properties from JDOS (2x2)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C425-1F25-43A4-ADF5-EF43166B0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29192"/>
            <a:ext cx="10515600" cy="13255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transition is observed in both calculations of average absolute magnetization and magnetization from free energy minima</a:t>
            </a:r>
          </a:p>
          <a:p>
            <a:r>
              <a:rPr lang="en-US" dirty="0"/>
              <a:t>Larger system?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2AE91-D5AE-41EF-9BBA-9507F5D18C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2" t="3960" r="7602" b="-121"/>
          <a:stretch/>
        </p:blipFill>
        <p:spPr>
          <a:xfrm>
            <a:off x="0" y="1463969"/>
            <a:ext cx="4024134" cy="3274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1211B2-8EB2-41BB-9490-6AD2D4E055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95" t="5676" r="8182"/>
          <a:stretch/>
        </p:blipFill>
        <p:spPr>
          <a:xfrm>
            <a:off x="4024134" y="1612559"/>
            <a:ext cx="3961627" cy="31953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C3C09F-C61F-4B9C-93EE-A9C7A32C2C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28" t="6163" r="7130"/>
          <a:stretch/>
        </p:blipFill>
        <p:spPr>
          <a:xfrm>
            <a:off x="8040551" y="1569153"/>
            <a:ext cx="4024133" cy="319193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BFD57-91D1-4C6B-8611-D747B0CE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8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07057B-616F-4772-85D0-C40D8D2FBC42}"/>
              </a:ext>
            </a:extLst>
          </p:cNvPr>
          <p:cNvCxnSpPr/>
          <p:nvPr/>
        </p:nvCxnSpPr>
        <p:spPr>
          <a:xfrm flipH="1" flipV="1">
            <a:off x="5161660" y="1939895"/>
            <a:ext cx="341832" cy="26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1B1F33-EF96-487B-B58E-5E76738C822B}"/>
              </a:ext>
            </a:extLst>
          </p:cNvPr>
          <p:cNvSpPr txBox="1"/>
          <p:nvPr/>
        </p:nvSpPr>
        <p:spPr>
          <a:xfrm>
            <a:off x="5503492" y="2072355"/>
            <a:ext cx="1808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Low temperature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96E913-DC55-4310-84E3-AAE25C745C81}"/>
              </a:ext>
            </a:extLst>
          </p:cNvPr>
          <p:cNvCxnSpPr>
            <a:cxnSpLocks/>
          </p:cNvCxnSpPr>
          <p:nvPr/>
        </p:nvCxnSpPr>
        <p:spPr>
          <a:xfrm flipH="1">
            <a:off x="5332576" y="3429000"/>
            <a:ext cx="330704" cy="236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B906BD-3428-405A-92EE-5EFD033F0F36}"/>
              </a:ext>
            </a:extLst>
          </p:cNvPr>
          <p:cNvSpPr txBox="1"/>
          <p:nvPr/>
        </p:nvSpPr>
        <p:spPr>
          <a:xfrm>
            <a:off x="5423997" y="2998402"/>
            <a:ext cx="185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 temperature</a:t>
            </a:r>
          </a:p>
        </p:txBody>
      </p:sp>
    </p:spTree>
    <p:extLst>
      <p:ext uri="{BB962C8B-B14F-4D97-AF65-F5344CB8AC3E}">
        <p14:creationId xmlns:p14="http://schemas.microsoft.com/office/powerpoint/2010/main" val="404230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A6F6-57BA-4970-9005-6F8F5834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Thermodynamic properties from JDOS (4x4)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C425-1F25-43A4-ADF5-EF43166B0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526" y="5395911"/>
            <a:ext cx="10515600" cy="13255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a 4x4 system of 16 spins, there are ~65k possible spin configurations</a:t>
            </a:r>
          </a:p>
          <a:p>
            <a:r>
              <a:rPr lang="en-US" dirty="0"/>
              <a:t>Still tractable exactly (in a computer)</a:t>
            </a:r>
          </a:p>
          <a:p>
            <a:r>
              <a:rPr lang="en-US" dirty="0"/>
              <a:t>Larger system?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7D4F10-CC4F-4378-AA20-7EC926E48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1" t="4573" r="7697"/>
          <a:stretch/>
        </p:blipFill>
        <p:spPr>
          <a:xfrm>
            <a:off x="23647" y="1546845"/>
            <a:ext cx="3984915" cy="32840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64DEB4-BD4D-4756-A683-93EDB1AAA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3" t="3957" r="8227"/>
          <a:stretch/>
        </p:blipFill>
        <p:spPr>
          <a:xfrm>
            <a:off x="3954689" y="1576096"/>
            <a:ext cx="3984916" cy="3222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B01497-FD57-4405-87B1-B9AA27B02B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10" t="4531" r="7815"/>
          <a:stretch/>
        </p:blipFill>
        <p:spPr>
          <a:xfrm>
            <a:off x="8029605" y="1576095"/>
            <a:ext cx="3984917" cy="327369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44087-E17F-45CE-BB89-C8ECA425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9</a:t>
            </a:fld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6AFB33-730A-4262-A8BE-371D5468D18F}"/>
              </a:ext>
            </a:extLst>
          </p:cNvPr>
          <p:cNvCxnSpPr/>
          <p:nvPr/>
        </p:nvCxnSpPr>
        <p:spPr>
          <a:xfrm flipH="1" flipV="1">
            <a:off x="5156096" y="2023043"/>
            <a:ext cx="341832" cy="26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52815D-C619-4DFE-A88D-3A2C8A94EB47}"/>
              </a:ext>
            </a:extLst>
          </p:cNvPr>
          <p:cNvSpPr txBox="1"/>
          <p:nvPr/>
        </p:nvSpPr>
        <p:spPr>
          <a:xfrm>
            <a:off x="5363912" y="2255741"/>
            <a:ext cx="1808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Low temperature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8B74F4-44A3-4DE0-BFE0-4F198D2575E9}"/>
              </a:ext>
            </a:extLst>
          </p:cNvPr>
          <p:cNvCxnSpPr>
            <a:cxnSpLocks/>
          </p:cNvCxnSpPr>
          <p:nvPr/>
        </p:nvCxnSpPr>
        <p:spPr>
          <a:xfrm flipH="1">
            <a:off x="5332576" y="3429000"/>
            <a:ext cx="330704" cy="236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5C3E44-0648-4B88-A5E7-D11848B50F63}"/>
              </a:ext>
            </a:extLst>
          </p:cNvPr>
          <p:cNvSpPr txBox="1"/>
          <p:nvPr/>
        </p:nvSpPr>
        <p:spPr>
          <a:xfrm>
            <a:off x="5206248" y="3045043"/>
            <a:ext cx="185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 temperature</a:t>
            </a:r>
          </a:p>
        </p:txBody>
      </p:sp>
    </p:spTree>
    <p:extLst>
      <p:ext uri="{BB962C8B-B14F-4D97-AF65-F5344CB8AC3E}">
        <p14:creationId xmlns:p14="http://schemas.microsoft.com/office/powerpoint/2010/main" val="210333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9BEBC041A7014F8897463C74D6A35A" ma:contentTypeVersion="14" ma:contentTypeDescription="Create a new document." ma:contentTypeScope="" ma:versionID="a26e61459e39e9b32c0a2a6638e5999e">
  <xsd:schema xmlns:xsd="http://www.w3.org/2001/XMLSchema" xmlns:xs="http://www.w3.org/2001/XMLSchema" xmlns:p="http://schemas.microsoft.com/office/2006/metadata/properties" xmlns:ns3="1534968b-f4e1-4063-9588-9c8724eff644" xmlns:ns4="bb956633-0167-42c7-a250-6017c865ff60" targetNamespace="http://schemas.microsoft.com/office/2006/metadata/properties" ma:root="true" ma:fieldsID="8871301f66f126b6fa4f0c4884fb8632" ns3:_="" ns4:_="">
    <xsd:import namespace="1534968b-f4e1-4063-9588-9c8724eff644"/>
    <xsd:import namespace="bb956633-0167-42c7-a250-6017c865ff6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4968b-f4e1-4063-9588-9c8724eff6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956633-0167-42c7-a250-6017c865ff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43FC08-E7E1-4C18-B8E6-A7AC48CE5D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34968b-f4e1-4063-9588-9c8724eff644"/>
    <ds:schemaRef ds:uri="bb956633-0167-42c7-a250-6017c865ff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4375AA-AE96-402F-A846-B1D67D5D7D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78DEB5-DA62-4BA9-864A-BF459C047B35}">
  <ds:schemaRefs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bb956633-0167-42c7-a250-6017c865ff60"/>
    <ds:schemaRef ds:uri="1534968b-f4e1-4063-9588-9c8724eff644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3439</TotalTime>
  <Words>2567</Words>
  <Application>Microsoft Office PowerPoint</Application>
  <PresentationFormat>Widescreen</PresentationFormat>
  <Paragraphs>391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Narrow</vt:lpstr>
      <vt:lpstr>Calibri</vt:lpstr>
      <vt:lpstr>Calibri Light</vt:lpstr>
      <vt:lpstr>Office Theme</vt:lpstr>
      <vt:lpstr>   Laboratório de Computação e Visualização Científica  Visualizing Monte-Carlo sampling of the Ising model phase space</vt:lpstr>
      <vt:lpstr>Ferromagnetic materials for energy applications</vt:lpstr>
      <vt:lpstr>Modeling the performance of a ferromagnet</vt:lpstr>
      <vt:lpstr>Ferromagnets – a simplified view</vt:lpstr>
      <vt:lpstr>The Ising model</vt:lpstr>
      <vt:lpstr>PowerPoint Presentation</vt:lpstr>
      <vt:lpstr>Pen-and-paper JDOS calculation of a 2x2 Ising lattice with periodic boundary conditions</vt:lpstr>
      <vt:lpstr>Thermodynamic properties from JDOS (2x2)</vt:lpstr>
      <vt:lpstr>Thermodynamic properties from JDOS (4x4)</vt:lpstr>
      <vt:lpstr>Thermodynamic properties from JDOS (16x16)</vt:lpstr>
      <vt:lpstr>Finite size effects</vt:lpstr>
      <vt:lpstr>Estimating JDOS</vt:lpstr>
      <vt:lpstr>MC sampling 2x2</vt:lpstr>
      <vt:lpstr>Random sampling for a 2D 16x16 Ising system</vt:lpstr>
      <vt:lpstr>Random sampling for a 2D 16x16 Ising system</vt:lpstr>
      <vt:lpstr>Random spin configuration sampling of a 2D, simple square with PBC Ising lattice JDOS</vt:lpstr>
      <vt:lpstr>WORK!</vt:lpstr>
      <vt:lpstr>Visualizing the magnetization histogram I</vt:lpstr>
      <vt:lpstr>Visualizing the magnetization histogram II</vt:lpstr>
      <vt:lpstr>Visualizing the magnetization histogram III</vt:lpstr>
      <vt:lpstr>Visualizing the joint energy-magnetization histogram (I)</vt:lpstr>
      <vt:lpstr>Visualizing the joint energy-magnetization histogram (II)</vt:lpstr>
      <vt:lpstr>Visualizing the joint energy-magnetization histogram (III)</vt:lpstr>
      <vt:lpstr>Visualizing the joint energy-magnetization histogram (IV)</vt:lpstr>
      <vt:lpstr>Valuable lessons</vt:lpstr>
      <vt:lpstr>Numerical convergence and accuracy of random configuration sampling</vt:lpstr>
      <vt:lpstr>Convergence for the 4x4 lattice</vt:lpstr>
      <vt:lpstr>Is the phase space properly sampled?</vt:lpstr>
      <vt:lpstr>If a picture is worth a thousand words…</vt:lpstr>
      <vt:lpstr>WORK!</vt:lpstr>
      <vt:lpstr>Main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Stitchz</dc:creator>
  <cp:lastModifiedBy>João Amaral</cp:lastModifiedBy>
  <cp:revision>93</cp:revision>
  <dcterms:created xsi:type="dcterms:W3CDTF">2019-11-17T15:35:25Z</dcterms:created>
  <dcterms:modified xsi:type="dcterms:W3CDTF">2022-03-14T09:36:50Z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0x010100B19BEBC041A7014F8897463C74D6A35A</vt:lpwstr>
  </property>
</Properties>
</file>