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avi" ContentType="video/x-msvide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61" r:id="rId2"/>
    <p:sldId id="307" r:id="rId3"/>
    <p:sldId id="326" r:id="rId4"/>
    <p:sldId id="327" r:id="rId5"/>
    <p:sldId id="271" r:id="rId6"/>
    <p:sldId id="272" r:id="rId7"/>
    <p:sldId id="278" r:id="rId8"/>
    <p:sldId id="328" r:id="rId9"/>
    <p:sldId id="269" r:id="rId10"/>
    <p:sldId id="270" r:id="rId11"/>
    <p:sldId id="308" r:id="rId12"/>
    <p:sldId id="310" r:id="rId13"/>
    <p:sldId id="309" r:id="rId14"/>
    <p:sldId id="311" r:id="rId15"/>
    <p:sldId id="313" r:id="rId16"/>
    <p:sldId id="312" r:id="rId17"/>
    <p:sldId id="314" r:id="rId18"/>
    <p:sldId id="315" r:id="rId19"/>
    <p:sldId id="323" r:id="rId20"/>
    <p:sldId id="318" r:id="rId21"/>
    <p:sldId id="324" r:id="rId22"/>
    <p:sldId id="316" r:id="rId23"/>
    <p:sldId id="319" r:id="rId24"/>
    <p:sldId id="320" r:id="rId25"/>
    <p:sldId id="325" r:id="rId26"/>
    <p:sldId id="32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6" autoAdjust="0"/>
    <p:restoredTop sz="90689" autoAdjust="0"/>
  </p:normalViewPr>
  <p:slideViewPr>
    <p:cSldViewPr snapToGrid="0">
      <p:cViewPr varScale="1">
        <p:scale>
          <a:sx n="92" d="100"/>
          <a:sy n="92" d="100"/>
        </p:scale>
        <p:origin x="5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ão Amaral" userId="e1abf507-077e-49f3-964d-7b75ef7b9036" providerId="ADAL" clId="{02C48FD4-BA92-43B6-8F87-22AB56B4988A}"/>
  </pc:docChgLst>
  <pc:docChgLst>
    <pc:chgData name="João Amaral" userId="e1abf507-077e-49f3-964d-7b75ef7b9036" providerId="ADAL" clId="{AB9677D3-7FFF-46BD-BE1D-75ACB3991F7E}"/>
  </pc:docChgLst>
  <pc:docChgLst>
    <pc:chgData name="João Amaral" userId="e1abf507-077e-49f3-964d-7b75ef7b9036" providerId="ADAL" clId="{749BFC22-B4D9-4E6D-A38F-5353AC76B349}"/>
  </pc:docChgLst>
  <pc:docChgLst>
    <pc:chgData name="João Amaral" userId="e1abf507-077e-49f3-964d-7b75ef7b9036" providerId="ADAL" clId="{5B5D13F6-E7FD-4B62-86DC-3D08E0329F29}"/>
    <pc:docChg chg="undo custSel addSld modSld">
      <pc:chgData name="João Amaral" userId="e1abf507-077e-49f3-964d-7b75ef7b9036" providerId="ADAL" clId="{5B5D13F6-E7FD-4B62-86DC-3D08E0329F29}" dt="2022-03-21T13:41:39.160" v="51" actId="20577"/>
      <pc:docMkLst>
        <pc:docMk/>
      </pc:docMkLst>
      <pc:sldChg chg="modSp">
        <pc:chgData name="João Amaral" userId="e1abf507-077e-49f3-964d-7b75ef7b9036" providerId="ADAL" clId="{5B5D13F6-E7FD-4B62-86DC-3D08E0329F29}" dt="2022-03-21T10:13:08.786" v="1" actId="20577"/>
        <pc:sldMkLst>
          <pc:docMk/>
          <pc:sldMk cId="3330925716" sldId="261"/>
        </pc:sldMkLst>
        <pc:spChg chg="mod">
          <ac:chgData name="João Amaral" userId="e1abf507-077e-49f3-964d-7b75ef7b9036" providerId="ADAL" clId="{5B5D13F6-E7FD-4B62-86DC-3D08E0329F29}" dt="2022-03-21T10:13:08.786" v="1" actId="20577"/>
          <ac:spMkLst>
            <pc:docMk/>
            <pc:sldMk cId="3330925716" sldId="261"/>
            <ac:spMk id="3" creationId="{CC156131-48BD-453B-8748-74C44DFFAFA5}"/>
          </ac:spMkLst>
        </pc:spChg>
      </pc:sldChg>
      <pc:sldChg chg="modSp">
        <pc:chgData name="João Amaral" userId="e1abf507-077e-49f3-964d-7b75ef7b9036" providerId="ADAL" clId="{5B5D13F6-E7FD-4B62-86DC-3D08E0329F29}" dt="2022-03-21T13:37:00.106" v="46" actId="20577"/>
        <pc:sldMkLst>
          <pc:docMk/>
          <pc:sldMk cId="799796427" sldId="278"/>
        </pc:sldMkLst>
        <pc:spChg chg="mod">
          <ac:chgData name="João Amaral" userId="e1abf507-077e-49f3-964d-7b75ef7b9036" providerId="ADAL" clId="{5B5D13F6-E7FD-4B62-86DC-3D08E0329F29}" dt="2022-03-21T13:37:00.106" v="46" actId="20577"/>
          <ac:spMkLst>
            <pc:docMk/>
            <pc:sldMk cId="799796427" sldId="278"/>
            <ac:spMk id="2" creationId="{4B5236C7-A0DA-4C1C-88E2-CA1908396F18}"/>
          </ac:spMkLst>
        </pc:spChg>
      </pc:sldChg>
      <pc:sldChg chg="modSp">
        <pc:chgData name="João Amaral" userId="e1abf507-077e-49f3-964d-7b75ef7b9036" providerId="ADAL" clId="{5B5D13F6-E7FD-4B62-86DC-3D08E0329F29}" dt="2022-03-21T13:33:00.194" v="2" actId="20577"/>
        <pc:sldMkLst>
          <pc:docMk/>
          <pc:sldMk cId="2113816008" sldId="307"/>
        </pc:sldMkLst>
        <pc:spChg chg="mod">
          <ac:chgData name="João Amaral" userId="e1abf507-077e-49f3-964d-7b75ef7b9036" providerId="ADAL" clId="{5B5D13F6-E7FD-4B62-86DC-3D08E0329F29}" dt="2022-03-21T13:33:00.194" v="2" actId="20577"/>
          <ac:spMkLst>
            <pc:docMk/>
            <pc:sldMk cId="2113816008" sldId="307"/>
            <ac:spMk id="3" creationId="{33C4B821-A7A0-43CA-8F56-840D6E11DAD6}"/>
          </ac:spMkLst>
        </pc:spChg>
      </pc:sldChg>
      <pc:sldChg chg="modSp">
        <pc:chgData name="João Amaral" userId="e1abf507-077e-49f3-964d-7b75ef7b9036" providerId="ADAL" clId="{5B5D13F6-E7FD-4B62-86DC-3D08E0329F29}" dt="2022-03-21T13:41:39.160" v="51" actId="20577"/>
        <pc:sldMkLst>
          <pc:docMk/>
          <pc:sldMk cId="1608690032" sldId="314"/>
        </pc:sldMkLst>
        <pc:spChg chg="mod">
          <ac:chgData name="João Amaral" userId="e1abf507-077e-49f3-964d-7b75ef7b9036" providerId="ADAL" clId="{5B5D13F6-E7FD-4B62-86DC-3D08E0329F29}" dt="2022-03-21T13:41:39.160" v="51" actId="20577"/>
          <ac:spMkLst>
            <pc:docMk/>
            <pc:sldMk cId="1608690032" sldId="314"/>
            <ac:spMk id="3" creationId="{8BAE8F88-9EAD-4AC0-9CA0-1CCCC6776789}"/>
          </ac:spMkLst>
        </pc:spChg>
      </pc:sldChg>
      <pc:sldChg chg="modSp">
        <pc:chgData name="João Amaral" userId="e1abf507-077e-49f3-964d-7b75ef7b9036" providerId="ADAL" clId="{5B5D13F6-E7FD-4B62-86DC-3D08E0329F29}" dt="2022-03-21T13:33:45.800" v="16" actId="20577"/>
        <pc:sldMkLst>
          <pc:docMk/>
          <pc:sldMk cId="3385682306" sldId="326"/>
        </pc:sldMkLst>
        <pc:spChg chg="mod">
          <ac:chgData name="João Amaral" userId="e1abf507-077e-49f3-964d-7b75ef7b9036" providerId="ADAL" clId="{5B5D13F6-E7FD-4B62-86DC-3D08E0329F29}" dt="2022-03-21T13:33:45.800" v="16" actId="20577"/>
          <ac:spMkLst>
            <pc:docMk/>
            <pc:sldMk cId="3385682306" sldId="326"/>
            <ac:spMk id="3" creationId="{0BA7D37B-B79F-44E3-AFF7-2CAACE709F78}"/>
          </ac:spMkLst>
        </pc:spChg>
      </pc:sldChg>
      <pc:sldChg chg="addSp delSp modSp add">
        <pc:chgData name="João Amaral" userId="e1abf507-077e-49f3-964d-7b75ef7b9036" providerId="ADAL" clId="{5B5D13F6-E7FD-4B62-86DC-3D08E0329F29}" dt="2022-03-21T13:38:23.778" v="50" actId="1076"/>
        <pc:sldMkLst>
          <pc:docMk/>
          <pc:sldMk cId="942386588" sldId="328"/>
        </pc:sldMkLst>
        <pc:spChg chg="mod">
          <ac:chgData name="João Amaral" userId="e1abf507-077e-49f3-964d-7b75ef7b9036" providerId="ADAL" clId="{5B5D13F6-E7FD-4B62-86DC-3D08E0329F29}" dt="2022-03-21T13:36:39.476" v="38" actId="20577"/>
          <ac:spMkLst>
            <pc:docMk/>
            <pc:sldMk cId="942386588" sldId="328"/>
            <ac:spMk id="2" creationId="{4B5236C7-A0DA-4C1C-88E2-CA1908396F18}"/>
          </ac:spMkLst>
        </pc:spChg>
        <pc:spChg chg="add mod">
          <ac:chgData name="João Amaral" userId="e1abf507-077e-49f3-964d-7b75ef7b9036" providerId="ADAL" clId="{5B5D13F6-E7FD-4B62-86DC-3D08E0329F29}" dt="2022-03-21T13:38:16.578" v="49" actId="1076"/>
          <ac:spMkLst>
            <pc:docMk/>
            <pc:sldMk cId="942386588" sldId="328"/>
            <ac:spMk id="6" creationId="{C1EA0F86-08DC-4CC2-8891-A91C4678261B}"/>
          </ac:spMkLst>
        </pc:spChg>
        <pc:picChg chg="add del mod">
          <ac:chgData name="João Amaral" userId="e1abf507-077e-49f3-964d-7b75ef7b9036" providerId="ADAL" clId="{5B5D13F6-E7FD-4B62-86DC-3D08E0329F29}" dt="2022-03-21T13:38:23.778" v="50" actId="1076"/>
          <ac:picMkLst>
            <pc:docMk/>
            <pc:sldMk cId="942386588" sldId="328"/>
            <ac:picMk id="3" creationId="{3E903964-1FEE-4C47-9DDB-72B6A6D07FA1}"/>
          </ac:picMkLst>
        </pc:picChg>
        <pc:picChg chg="del">
          <ac:chgData name="João Amaral" userId="e1abf507-077e-49f3-964d-7b75ef7b9036" providerId="ADAL" clId="{5B5D13F6-E7FD-4B62-86DC-3D08E0329F29}" dt="2022-03-21T13:36:41.453" v="39" actId="478"/>
          <ac:picMkLst>
            <pc:docMk/>
            <pc:sldMk cId="942386588" sldId="328"/>
            <ac:picMk id="5" creationId="{1020AA27-92AF-479A-A9A5-BFEEAB18EF0B}"/>
          </ac:picMkLst>
        </pc:picChg>
        <pc:picChg chg="del">
          <ac:chgData name="João Amaral" userId="e1abf507-077e-49f3-964d-7b75ef7b9036" providerId="ADAL" clId="{5B5D13F6-E7FD-4B62-86DC-3D08E0329F29}" dt="2022-03-21T13:36:50.773" v="44" actId="478"/>
          <ac:picMkLst>
            <pc:docMk/>
            <pc:sldMk cId="942386588" sldId="328"/>
            <ac:picMk id="7" creationId="{6AECE53E-473D-4662-AAE2-7B65BA84EC52}"/>
          </ac:picMkLst>
        </pc:picChg>
        <pc:picChg chg="del">
          <ac:chgData name="João Amaral" userId="e1abf507-077e-49f3-964d-7b75ef7b9036" providerId="ADAL" clId="{5B5D13F6-E7FD-4B62-86DC-3D08E0329F29}" dt="2022-03-21T13:36:49.085" v="43" actId="478"/>
          <ac:picMkLst>
            <pc:docMk/>
            <pc:sldMk cId="942386588" sldId="328"/>
            <ac:picMk id="8" creationId="{F715A1DF-DE84-45E3-93AF-7A52479CFF42}"/>
          </ac:picMkLst>
        </pc:picChg>
      </pc:sldChg>
    </pc:docChg>
  </pc:docChgLst>
  <pc:docChgLst>
    <pc:chgData name="João Amaral" userId="e1abf507-077e-49f3-964d-7b75ef7b9036" providerId="ADAL" clId="{EDD6D12D-A2D3-4655-B7B9-E8ABD446AE62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17B2FB-CCB2-4808-BABC-14D6473A8B7E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9E7B2B-45CA-47A9-B91C-72D52EE53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15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E7B2B-45CA-47A9-B91C-72D52EE53B3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489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E7B2B-45CA-47A9-B91C-72D52EE53B3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92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E7B2B-45CA-47A9-B91C-72D52EE53B3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142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E7B2B-45CA-47A9-B91C-72D52EE53B3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740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EE7B-4873-4FCC-9C4A-11F5A324D3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9A4AF1-46D7-4A4D-B047-C678332F9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16F59-6BA2-4603-BFA8-488B06472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DE08E-0737-49FA-8A60-5C4CC484191D}" type="datetime1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1512E-AA04-4A2D-8DB0-5EF452029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CFF59-FA3C-4615-9506-1F0BD6111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96E-3765-4BCF-8EB8-2F459498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24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7E6E5-14C9-44E8-9ED8-B9E3A5D0C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324D74-0527-4167-8FD7-AB69DC235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29F45-4EF3-4053-B5E5-AB35F8178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8602B-21F3-4D73-A6FF-32901602FCAC}" type="datetime1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DC80C-161E-46F8-A1E1-79D9816AF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84779-C29A-4CDF-ABE1-800226F91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96E-3765-4BCF-8EB8-2F459498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922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275327-3560-433A-99A5-746D6957B6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FD08B9-BCB4-4D78-878A-690ED207E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F66E8-CDBB-4020-AD6A-0644FDDFD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FE521-20AC-464E-B611-3AD43F2E050A}" type="datetime1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F4C2B-CB4E-42E1-A69C-B780FB56D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3C4D0-E38F-403F-A7FD-56AE01321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96E-3765-4BCF-8EB8-2F459498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59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20FFA-7D95-4123-83E2-DA0E8230E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C7F6B-2E0D-4522-B2BA-4658F8E48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FD75B-D981-41FD-9AED-F1F7979EA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26E52-46AC-48BA-84FA-93FF2BF01A23}" type="datetime1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EE9AF-9EF8-4E12-9F87-258B7D179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B1E3B-F2FD-4FF5-82C0-D3ED185E8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96E-3765-4BCF-8EB8-2F459498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11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8D7A1-E3B2-439A-8681-D2231D05C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A968A9-7824-4491-B377-BB50427CF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4DAE8-BCF8-4F79-9E5D-B96EAF743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109C-B411-4BBC-A4FC-1F11C9E2B6EB}" type="datetime1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0259F-FAC6-49EB-A3CE-A4A8FFA00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A6D58-7775-4B80-A521-FDEA4BAE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96E-3765-4BCF-8EB8-2F459498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53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7EEC-BC16-4779-80B6-8A8570D39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A5B83-8A33-410A-9CDD-88326A59BC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DED82A-BEEE-4C25-9D1E-14D431F6B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CF956-5889-418E-988E-1FB12EF95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82D86-2972-447A-AED6-A0F2B3370A67}" type="datetime1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B491DB-F131-4A75-AADE-9125D17A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C6929E-10CF-4817-983D-2EDD9155D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96E-3765-4BCF-8EB8-2F459498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38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82C8A-D9B0-4588-AF41-9359CFEF2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FD038-1FA5-4658-B69B-C394C118D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7F617F-E9A7-4591-B434-821F8429F0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7F1187-2D92-4305-BBB4-6F67120B0A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CFD488-A1A6-4A5B-B3B3-67F1851371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8F35B0-D737-4AC7-99C0-31950CBB1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50E-99BE-41D5-B977-8529E7E6929E}" type="datetime1">
              <a:rPr lang="en-US" smtClean="0"/>
              <a:t>3/21/2022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D239DE-7D18-4FD0-B960-0AF547B73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0B4E89-9C08-4F5E-8819-6C0133FCD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96E-3765-4BCF-8EB8-2F459498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076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DD84B-3493-4694-98A8-F3E758226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022D5C-9878-46F5-80EB-EBCCB283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9F6EC-70B4-420B-A801-DFAE2F9C2F7A}" type="datetime1">
              <a:rPr lang="en-US" smtClean="0"/>
              <a:t>3/21/2022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86CD5A-A693-40F1-BF34-C747703F4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1CED66-DDD7-4CBE-98ED-9D520B48E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96E-3765-4BCF-8EB8-2F459498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90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E4A1C3-FF17-4FCE-9367-D045C4444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81EB0-59D8-462B-8D55-AFBE1B080C18}" type="datetime1">
              <a:rPr lang="en-US" smtClean="0"/>
              <a:t>3/21/2022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6169D5-6F1C-4298-B881-AB59EA588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15937-6EFA-4FF3-8A74-660270766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96E-3765-4BCF-8EB8-2F459498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68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E69C0-91A0-4C5A-9310-4EE65E340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893C2-46E6-47EB-87B7-53F566AC3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E6803D-135B-45F9-94EB-0178D64B3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1F0B2-0105-4FA7-914A-0119F167D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E318B-D9CA-4DD6-95D9-43E7CB0D261C}" type="datetime1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014D21-C0AD-4096-8DFE-62EB6F3DE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3C58C8-FECD-45D5-91FE-C18CCADC5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96E-3765-4BCF-8EB8-2F459498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8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08D17-048F-4060-B954-26E1CD965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0C3129-3842-43B0-BACE-10DB5CDFD4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EE494-2425-46D5-A13B-B96071E16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1AC238-F8F4-4161-8C69-93A66CF8B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0EB3E-C725-444F-9E0B-85931C1514CC}" type="datetime1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BD5A57-99B4-4BF1-A1DA-BCA331DD5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C3962-104A-44A4-91C9-5C7BA8D63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96E-3765-4BCF-8EB8-2F459498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897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32DDCC-61AF-4CED-A8D7-2D8451780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CFA9E-26C2-41D2-9609-476C4C03E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0AA98-51E3-4FA0-8CD4-5F49F7CBCE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3EFA3-13C9-4FED-843B-B253C56432FE}" type="datetime1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EF6D2-04C3-4665-AA10-D54BEF1C61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37F6B-7A86-45BD-ABC0-2B37553A0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9696E-3765-4BCF-8EB8-2F459498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980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media" Target="../media/media2.avi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6" Type="http://schemas.openxmlformats.org/officeDocument/2006/relationships/image" Target="../media/image15.png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2.avi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6E062-296C-4BEC-B144-315AA8111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4854"/>
            <a:ext cx="12192000" cy="4152275"/>
          </a:xfrm>
        </p:spPr>
        <p:txBody>
          <a:bodyPr>
            <a:normAutofit fontScale="90000"/>
          </a:bodyPr>
          <a:lstStyle/>
          <a:p>
            <a:br>
              <a:rPr lang="pt-BR" dirty="0"/>
            </a:br>
            <a:br>
              <a:rPr lang="pt-BR" dirty="0"/>
            </a:br>
            <a:br>
              <a:rPr lang="pt-BR" dirty="0"/>
            </a:br>
            <a:r>
              <a:rPr lang="pt-BR" b="1" dirty="0"/>
              <a:t>Laboratório de </a:t>
            </a:r>
            <a:r>
              <a:rPr lang="pt-PT" b="1" dirty="0"/>
              <a:t>Computação</a:t>
            </a:r>
            <a:r>
              <a:rPr lang="pt-BR" b="1" dirty="0"/>
              <a:t> e Visualização Científica</a:t>
            </a:r>
            <a:br>
              <a:rPr lang="pt-BR" b="1" dirty="0"/>
            </a:br>
            <a:br>
              <a:rPr lang="pt-BR" dirty="0"/>
            </a:br>
            <a:r>
              <a:rPr lang="en-US" sz="5300" dirty="0"/>
              <a:t>Visualizing Monte-Carlo sampling of the </a:t>
            </a:r>
            <a:r>
              <a:rPr lang="en-US" sz="5300" dirty="0" err="1"/>
              <a:t>Ising</a:t>
            </a:r>
            <a:r>
              <a:rPr lang="en-US" sz="5300" dirty="0"/>
              <a:t> model phase space</a:t>
            </a:r>
            <a:endParaRPr lang="pt-P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156131-48BD-453B-8748-74C44DFFAF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31173"/>
            <a:ext cx="9144000" cy="708285"/>
          </a:xfrm>
        </p:spPr>
        <p:txBody>
          <a:bodyPr>
            <a:normAutofit fontScale="92500" lnSpcReduction="20000"/>
          </a:bodyPr>
          <a:lstStyle/>
          <a:p>
            <a:r>
              <a:rPr lang="pt-PT" dirty="0"/>
              <a:t>João Amaral (jamaral@ua.pt)</a:t>
            </a:r>
          </a:p>
          <a:p>
            <a:r>
              <a:rPr lang="pt-PT" dirty="0"/>
              <a:t>21/3/2022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797424-A573-4121-9340-7EE512719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96E-3765-4BCF-8EB8-2F4594981F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25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8B687-60CD-4F37-8C89-F6492C6D0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109"/>
            <a:ext cx="10515600" cy="1325563"/>
          </a:xfrm>
        </p:spPr>
        <p:txBody>
          <a:bodyPr/>
          <a:lstStyle/>
          <a:p>
            <a:r>
              <a:rPr lang="en-US" dirty="0"/>
              <a:t>Random Path Sampling: Validation [1]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33894A-59AB-4E04-B13F-D3442BB5B2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4"/>
          <a:stretch/>
        </p:blipFill>
        <p:spPr>
          <a:xfrm>
            <a:off x="0" y="1329939"/>
            <a:ext cx="6127880" cy="48619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DF2F00-C7AF-43E5-A23E-03FBFAAD8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546" y="1516852"/>
            <a:ext cx="5870454" cy="467507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0C9A65E-5DF3-4F97-8649-400EBF17CDD9}"/>
              </a:ext>
            </a:extLst>
          </p:cNvPr>
          <p:cNvSpPr/>
          <p:nvPr/>
        </p:nvSpPr>
        <p:spPr>
          <a:xfrm>
            <a:off x="164122" y="6416638"/>
            <a:ext cx="77238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[1] J. S. Amaral et al., IEEE Trans. Magn. 50 1002204  (2014)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FB4F21-600F-4F1F-9E39-A17006F30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96E-3765-4BCF-8EB8-2F4594981F0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764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8B687-60CD-4F37-8C89-F6492C6D0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109"/>
            <a:ext cx="10515600" cy="1325563"/>
          </a:xfrm>
        </p:spPr>
        <p:txBody>
          <a:bodyPr/>
          <a:lstStyle/>
          <a:p>
            <a:r>
              <a:rPr lang="en-US" dirty="0"/>
              <a:t>Random Path Sampling: Implementation (I)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FB4F21-600F-4F1F-9E39-A17006F30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96E-3765-4BCF-8EB8-2F4594981F0F}" type="slidenum">
              <a:rPr lang="en-US" smtClean="0"/>
              <a:t>11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E522EEC-7ACA-409B-BC38-F06EBA98E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125" y="1561464"/>
            <a:ext cx="5336275" cy="48901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previous random configuration method: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pt-PT" sz="1700" dirty="0"/>
              <a:t>for k = 1:REP</a:t>
            </a:r>
          </a:p>
          <a:p>
            <a:pPr marL="0" indent="0">
              <a:buNone/>
            </a:pPr>
            <a:r>
              <a:rPr lang="pt-PT" sz="1700" dirty="0"/>
              <a:t>    %</a:t>
            </a:r>
          </a:p>
          <a:p>
            <a:pPr marL="0" indent="0">
              <a:buNone/>
            </a:pPr>
            <a:r>
              <a:rPr lang="pt-PT" sz="1700" dirty="0"/>
              <a:t>    </a:t>
            </a:r>
            <a:r>
              <a:rPr lang="pt-PT" sz="1700" dirty="0" err="1"/>
              <a:t>S_vector</a:t>
            </a:r>
            <a:r>
              <a:rPr lang="pt-PT" sz="1700" dirty="0"/>
              <a:t>(:,1) = </a:t>
            </a:r>
            <a:r>
              <a:rPr lang="pt-PT" sz="1700" dirty="0" err="1"/>
              <a:t>randsample</a:t>
            </a:r>
            <a:r>
              <a:rPr lang="pt-PT" sz="1700" dirty="0"/>
              <a:t>([-1, 1],</a:t>
            </a:r>
            <a:r>
              <a:rPr lang="pt-PT" sz="1700" dirty="0" err="1"/>
              <a:t>N_atm,true</a:t>
            </a:r>
            <a:r>
              <a:rPr lang="pt-PT" sz="1700" dirty="0"/>
              <a:t>,[0.5,0.5]);</a:t>
            </a:r>
          </a:p>
          <a:p>
            <a:pPr marL="0" indent="0">
              <a:buNone/>
            </a:pPr>
            <a:r>
              <a:rPr lang="pt-PT" sz="1700" dirty="0"/>
              <a:t>    M(k,1) = sum(</a:t>
            </a:r>
            <a:r>
              <a:rPr lang="pt-PT" sz="1700" dirty="0" err="1"/>
              <a:t>S_vector</a:t>
            </a:r>
            <a:r>
              <a:rPr lang="pt-PT" sz="1700" dirty="0"/>
              <a:t>(:,1));</a:t>
            </a:r>
          </a:p>
          <a:p>
            <a:pPr marL="0" indent="0">
              <a:buNone/>
            </a:pPr>
            <a:r>
              <a:rPr lang="en-US" sz="1700" dirty="0"/>
              <a:t>    E(k,1) = function_Energy_Ising_2D_SS(L, </a:t>
            </a:r>
            <a:r>
              <a:rPr lang="en-US" sz="1700" dirty="0" err="1"/>
              <a:t>S_vector</a:t>
            </a:r>
            <a:r>
              <a:rPr lang="en-US" sz="1700" dirty="0"/>
              <a:t>);</a:t>
            </a:r>
          </a:p>
          <a:p>
            <a:pPr marL="0" indent="0">
              <a:buNone/>
            </a:pPr>
            <a:r>
              <a:rPr lang="pt-PT" sz="1700" dirty="0"/>
              <a:t>    %</a:t>
            </a:r>
          </a:p>
          <a:p>
            <a:pPr marL="0" indent="0">
              <a:buNone/>
            </a:pPr>
            <a:r>
              <a:rPr lang="pt-PT" sz="1700" dirty="0" err="1"/>
              <a:t>end</a:t>
            </a:r>
            <a:endParaRPr lang="pt-PT" sz="17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D75E122-FF4A-4020-8A71-B59DB0F173C5}"/>
              </a:ext>
            </a:extLst>
          </p:cNvPr>
          <p:cNvSpPr txBox="1">
            <a:spLocks/>
          </p:cNvSpPr>
          <p:nvPr/>
        </p:nvSpPr>
        <p:spPr>
          <a:xfrm>
            <a:off x="5704764" y="1643023"/>
            <a:ext cx="6487236" cy="48901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RPS method: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for k = 1:REP % loop through all requested RPS loops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PT" sz="1600" dirty="0"/>
              <a:t>    %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</a:t>
            </a:r>
            <a:r>
              <a:rPr lang="en-US" sz="1600" dirty="0" err="1"/>
              <a:t>S_vector</a:t>
            </a:r>
            <a:r>
              <a:rPr lang="en-US" sz="1600" dirty="0"/>
              <a:t> = ones(</a:t>
            </a:r>
            <a:r>
              <a:rPr lang="en-US" sz="1600" dirty="0" err="1"/>
              <a:t>N_atm</a:t>
            </a:r>
            <a:r>
              <a:rPr lang="en-US" sz="1600" dirty="0"/>
              <a:t>, 1); % vector with up spins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SFV(:,1) = </a:t>
            </a:r>
            <a:r>
              <a:rPr lang="en-US" sz="1600" dirty="0" err="1"/>
              <a:t>randperm</a:t>
            </a:r>
            <a:r>
              <a:rPr lang="en-US" sz="1600" dirty="0"/>
              <a:t>(</a:t>
            </a:r>
            <a:r>
              <a:rPr lang="en-US" sz="1600" dirty="0" err="1"/>
              <a:t>N_atm</a:t>
            </a:r>
            <a:r>
              <a:rPr lang="en-US" sz="1600" dirty="0"/>
              <a:t>); % spin flip vector (sequence of spins to flip)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PT" sz="1600" dirty="0"/>
              <a:t>    %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for q = 2:N_atm % loop through magnetization values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PT" sz="1600" dirty="0"/>
              <a:t>        %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</a:t>
            </a:r>
            <a:r>
              <a:rPr lang="en-US" sz="1600" dirty="0" err="1"/>
              <a:t>S_vector</a:t>
            </a:r>
            <a:r>
              <a:rPr lang="en-US" sz="1600" dirty="0"/>
              <a:t>(SFV(q-1)) = -1; % flip the spin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PT" sz="1600" dirty="0"/>
              <a:t>        %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PT" sz="1600" dirty="0"/>
              <a:t>        </a:t>
            </a:r>
            <a:r>
              <a:rPr lang="pt-PT" sz="1600" dirty="0" err="1"/>
              <a:t>E_new</a:t>
            </a:r>
            <a:r>
              <a:rPr lang="pt-PT" sz="1600" dirty="0"/>
              <a:t> = - </a:t>
            </a:r>
            <a:r>
              <a:rPr lang="pt-PT" sz="1600" dirty="0" err="1"/>
              <a:t>S_vector</a:t>
            </a:r>
            <a:r>
              <a:rPr lang="pt-PT" sz="1600" dirty="0"/>
              <a:t>(SFV(q-1)) .* ( 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PT" sz="1600" dirty="0"/>
              <a:t>            </a:t>
            </a:r>
            <a:r>
              <a:rPr lang="pt-PT" sz="1600" dirty="0" err="1"/>
              <a:t>S_vector</a:t>
            </a:r>
            <a:r>
              <a:rPr lang="pt-PT" sz="1600" dirty="0"/>
              <a:t>(</a:t>
            </a:r>
            <a:r>
              <a:rPr lang="pt-PT" sz="1600" dirty="0" err="1"/>
              <a:t>nnxpos</a:t>
            </a:r>
            <a:r>
              <a:rPr lang="pt-PT" sz="1600" dirty="0"/>
              <a:t>((SFV(q-1)))) + 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PT" sz="1600" dirty="0"/>
              <a:t>            </a:t>
            </a:r>
            <a:r>
              <a:rPr lang="pt-PT" sz="1600" dirty="0" err="1"/>
              <a:t>S_vector</a:t>
            </a:r>
            <a:r>
              <a:rPr lang="pt-PT" sz="1600" dirty="0"/>
              <a:t>(</a:t>
            </a:r>
            <a:r>
              <a:rPr lang="pt-PT" sz="1600" dirty="0" err="1"/>
              <a:t>nnxneg</a:t>
            </a:r>
            <a:r>
              <a:rPr lang="pt-PT" sz="1600" dirty="0"/>
              <a:t>((SFV(q-1)))) + 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PT" sz="1600" dirty="0"/>
              <a:t>            </a:t>
            </a:r>
            <a:r>
              <a:rPr lang="pt-PT" sz="1600" dirty="0" err="1"/>
              <a:t>S_vector</a:t>
            </a:r>
            <a:r>
              <a:rPr lang="pt-PT" sz="1600" dirty="0"/>
              <a:t>(</a:t>
            </a:r>
            <a:r>
              <a:rPr lang="pt-PT" sz="1600" dirty="0" err="1"/>
              <a:t>nnypos</a:t>
            </a:r>
            <a:r>
              <a:rPr lang="pt-PT" sz="1600" dirty="0"/>
              <a:t>((SFV(q-1)))) + 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S_vector</a:t>
            </a:r>
            <a:r>
              <a:rPr lang="en-US" sz="1600" dirty="0"/>
              <a:t>(</a:t>
            </a:r>
            <a:r>
              <a:rPr lang="en-US" sz="1600" dirty="0" err="1"/>
              <a:t>nnyneg</a:t>
            </a:r>
            <a:r>
              <a:rPr lang="en-US" sz="1600" dirty="0"/>
              <a:t>((SFV(q-1))))); % energy of bonds to NN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PT" sz="1600" dirty="0"/>
              <a:t>        %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</a:t>
            </a:r>
            <a:r>
              <a:rPr lang="en-US" sz="1600" dirty="0" err="1"/>
              <a:t>E_all</a:t>
            </a:r>
            <a:r>
              <a:rPr lang="en-US" sz="1600" dirty="0"/>
              <a:t>(k, q) = </a:t>
            </a:r>
            <a:r>
              <a:rPr lang="en-US" sz="1600" dirty="0" err="1"/>
              <a:t>E_all</a:t>
            </a:r>
            <a:r>
              <a:rPr lang="en-US" sz="1600" dirty="0"/>
              <a:t>(k, q-1) + 2*</a:t>
            </a:r>
            <a:r>
              <a:rPr lang="en-US" sz="1600" dirty="0" err="1"/>
              <a:t>E_new</a:t>
            </a:r>
            <a:r>
              <a:rPr lang="en-US" sz="1600" dirty="0"/>
              <a:t>; % build the energy matrix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PT" sz="1600" dirty="0"/>
              <a:t>        %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PT" sz="1600" dirty="0"/>
              <a:t>    </a:t>
            </a:r>
            <a:r>
              <a:rPr lang="pt-PT" sz="1600" dirty="0" err="1"/>
              <a:t>end</a:t>
            </a:r>
            <a:endParaRPr lang="pt-PT" sz="1600" dirty="0"/>
          </a:p>
          <a:p>
            <a:pPr marL="0" indent="0">
              <a:spcBef>
                <a:spcPts val="0"/>
              </a:spcBef>
              <a:buNone/>
            </a:pPr>
            <a:r>
              <a:rPr lang="pt-PT" sz="1600" dirty="0"/>
              <a:t>    %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PT" sz="1600" dirty="0" err="1"/>
              <a:t>end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713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8B687-60CD-4F37-8C89-F6492C6D0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109"/>
            <a:ext cx="10515600" cy="1325563"/>
          </a:xfrm>
        </p:spPr>
        <p:txBody>
          <a:bodyPr/>
          <a:lstStyle/>
          <a:p>
            <a:r>
              <a:rPr lang="en-US" dirty="0"/>
              <a:t>Random Path Sampling: Implementation (II)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FB4F21-600F-4F1F-9E39-A17006F30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96E-3765-4BCF-8EB8-2F4594981F0F}" type="slidenum">
              <a:rPr lang="en-US" smtClean="0"/>
              <a:t>12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41FF40-1688-40A1-B1DE-335B97703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each RPS sweep, there are N_atm+1 (the number of possible magnetization values) configurations sampled</a:t>
            </a:r>
          </a:p>
          <a:p>
            <a:r>
              <a:rPr lang="en-US" dirty="0"/>
              <a:t>We can easily benchmark both methods, taking this in mind:</a:t>
            </a:r>
          </a:p>
          <a:p>
            <a:pPr lvl="1"/>
            <a:r>
              <a:rPr lang="en-US" dirty="0"/>
              <a:t>RPS: L = 8, REP = 1E6 (65*1E6 sampled configurations)</a:t>
            </a:r>
          </a:p>
          <a:p>
            <a:pPr lvl="2"/>
            <a:r>
              <a:rPr lang="en-US" dirty="0"/>
              <a:t>RPS time 12.8726 seconds</a:t>
            </a:r>
          </a:p>
          <a:p>
            <a:pPr lvl="2"/>
            <a:r>
              <a:rPr lang="en-US" dirty="0"/>
              <a:t>(E,M) histogram time 43.3236 seconds</a:t>
            </a:r>
          </a:p>
          <a:p>
            <a:pPr lvl="2"/>
            <a:r>
              <a:rPr lang="en-US" dirty="0"/>
              <a:t>RPS + histogram time 56.1962 seconds</a:t>
            </a:r>
          </a:p>
          <a:p>
            <a:pPr lvl="1"/>
            <a:r>
              <a:rPr lang="en-US" dirty="0"/>
              <a:t>MC: L = 8, REP = 1E6 (1E6 sampled configurations)</a:t>
            </a:r>
          </a:p>
          <a:p>
            <a:pPr lvl="2"/>
            <a:r>
              <a:rPr lang="en-US" dirty="0"/>
              <a:t>MC time 35.4572 seconds</a:t>
            </a:r>
          </a:p>
          <a:p>
            <a:pPr lvl="2"/>
            <a:r>
              <a:rPr lang="en-US" dirty="0"/>
              <a:t>(E,M) histogram time 12.5676 seconds</a:t>
            </a:r>
          </a:p>
          <a:p>
            <a:pPr lvl="2"/>
            <a:r>
              <a:rPr lang="en-US" dirty="0"/>
              <a:t>MC + histogram time 48.0247 seconds</a:t>
            </a:r>
          </a:p>
          <a:p>
            <a:pPr lvl="1"/>
            <a:r>
              <a:rPr lang="en-US" dirty="0"/>
              <a:t>The RPS method is ~ 50 times faster, per sampled configuration</a:t>
            </a:r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66213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8B687-60CD-4F37-8C89-F6492C6D0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109"/>
            <a:ext cx="10515600" cy="1325563"/>
          </a:xfrm>
        </p:spPr>
        <p:txBody>
          <a:bodyPr/>
          <a:lstStyle/>
          <a:p>
            <a:r>
              <a:rPr lang="en-US" dirty="0"/>
              <a:t>Random Path Sampling: Implementation (III)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FB4F21-600F-4F1F-9E39-A17006F30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96E-3765-4BCF-8EB8-2F4594981F0F}" type="slidenum">
              <a:rPr lang="en-US" smtClean="0"/>
              <a:t>13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41FF40-1688-40A1-B1DE-335B97703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differences between both methods are simple in terms of outputs and building the histograms</a:t>
            </a:r>
          </a:p>
          <a:p>
            <a:pPr lvl="1"/>
            <a:r>
              <a:rPr lang="en-US" dirty="0"/>
              <a:t>The main RPS cycle builds an “</a:t>
            </a:r>
            <a:r>
              <a:rPr lang="en-US" dirty="0" err="1"/>
              <a:t>E_all</a:t>
            </a:r>
            <a:r>
              <a:rPr lang="en-US" dirty="0"/>
              <a:t>” matrix, which lists all observed energy values. Each column represents magnetization values between all spins up and all spins down</a:t>
            </a:r>
          </a:p>
          <a:p>
            <a:pPr lvl="1"/>
            <a:r>
              <a:rPr lang="en-US" dirty="0"/>
              <a:t>The magnetization histogram is flat, due to the method itself (by construction)</a:t>
            </a:r>
          </a:p>
          <a:p>
            <a:pPr lvl="1"/>
            <a:r>
              <a:rPr lang="en-US" dirty="0"/>
              <a:t>The sampling of the energy-magnetization phase space should be very different compared to the previous MC method</a:t>
            </a:r>
          </a:p>
          <a:p>
            <a:pPr lvl="1"/>
            <a:r>
              <a:rPr lang="en-US" dirty="0"/>
              <a:t>We should also be able to show how the JDOS estimate converges, and also that it converges to the exact value.</a:t>
            </a:r>
          </a:p>
          <a:p>
            <a:r>
              <a:rPr lang="en-US" dirty="0"/>
              <a:t>The method itself has a simple concept and implementation, but still has difficulties coping with “large” systems like 8x8 and larger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91666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8B687-60CD-4F37-8C89-F6492C6D0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109"/>
            <a:ext cx="10515600" cy="1325563"/>
          </a:xfrm>
        </p:spPr>
        <p:txBody>
          <a:bodyPr/>
          <a:lstStyle/>
          <a:p>
            <a:r>
              <a:rPr lang="en-US" dirty="0"/>
              <a:t>Random Path Sampling: Phase space sampling performance comparison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FB4F21-600F-4F1F-9E39-A17006F30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96E-3765-4BCF-8EB8-2F4594981F0F}" type="slidenum">
              <a:rPr lang="en-US" smtClean="0"/>
              <a:t>14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E60C5A-E777-49F9-9300-ABF44BD97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3613"/>
            <a:ext cx="10515600" cy="1060406"/>
          </a:xfrm>
        </p:spPr>
        <p:txBody>
          <a:bodyPr/>
          <a:lstStyle/>
          <a:p>
            <a:r>
              <a:rPr lang="en-US" dirty="0"/>
              <a:t>We can compare the (E,M) sampling histograms for both the simple MC and RPS methods, for the 8x8 system and REP=1E6</a:t>
            </a:r>
            <a:endParaRPr lang="pt-PT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E12AF4E-0833-49E2-9C2A-B53787F0A057}"/>
              </a:ext>
            </a:extLst>
          </p:cNvPr>
          <p:cNvSpPr txBox="1">
            <a:spLocks/>
          </p:cNvSpPr>
          <p:nvPr/>
        </p:nvSpPr>
        <p:spPr>
          <a:xfrm>
            <a:off x="150125" y="6155143"/>
            <a:ext cx="5336275" cy="66589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MC method, as expected, samples the region near E=0,M=0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81E74D7-40D7-4C19-A4F1-9B8FF593EBD7}"/>
              </a:ext>
            </a:extLst>
          </p:cNvPr>
          <p:cNvSpPr txBox="1">
            <a:spLocks/>
          </p:cNvSpPr>
          <p:nvPr/>
        </p:nvSpPr>
        <p:spPr>
          <a:xfrm>
            <a:off x="5704764" y="6002955"/>
            <a:ext cx="6337111" cy="71852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RPS method extends the phase space sampling, but does not sample all possible states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8E7A13-6498-4506-9A27-9DAEF0D9AA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42" t="5223" r="12448"/>
          <a:stretch/>
        </p:blipFill>
        <p:spPr>
          <a:xfrm>
            <a:off x="764274" y="2411694"/>
            <a:ext cx="4107976" cy="35912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23714C-C190-46D1-8F1B-ECAB039931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77" t="4121" r="14093"/>
          <a:stretch/>
        </p:blipFill>
        <p:spPr>
          <a:xfrm>
            <a:off x="6556612" y="2353779"/>
            <a:ext cx="4107976" cy="370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272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8B687-60CD-4F37-8C89-F6492C6D0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25"/>
            <a:ext cx="10515600" cy="1325563"/>
          </a:xfrm>
        </p:spPr>
        <p:txBody>
          <a:bodyPr/>
          <a:lstStyle/>
          <a:p>
            <a:r>
              <a:rPr lang="en-US" dirty="0"/>
              <a:t>Random Path Sampling: Phase space sampling performance comparison (videos)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FB4F21-600F-4F1F-9E39-A17006F30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96E-3765-4BCF-8EB8-2F4594981F0F}" type="slidenum">
              <a:rPr lang="en-US" smtClean="0"/>
              <a:t>15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E60C5A-E777-49F9-9300-ABF44BD97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8894"/>
            <a:ext cx="10515600" cy="1060406"/>
          </a:xfrm>
        </p:spPr>
        <p:txBody>
          <a:bodyPr/>
          <a:lstStyle/>
          <a:p>
            <a:r>
              <a:rPr lang="en-US" dirty="0"/>
              <a:t>The previous result becomes clearer if we compare the phase space sampling throughout</a:t>
            </a:r>
            <a:endParaRPr lang="pt-PT" dirty="0"/>
          </a:p>
        </p:txBody>
      </p:sp>
      <p:pic>
        <p:nvPicPr>
          <p:cNvPr id="4" name="RPS_L8_R1E6">
            <a:hlinkClick r:id="" action="ppaction://media"/>
            <a:extLst>
              <a:ext uri="{FF2B5EF4-FFF2-40B4-BE49-F238E27FC236}">
                <a16:creationId xmlns:a16="http://schemas.microsoft.com/office/drawing/2014/main" id="{8A354FCE-54D6-4E7A-8D0F-7F3F225557A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6383077" y="2628308"/>
            <a:ext cx="4970723" cy="3728042"/>
          </a:xfrm>
          <a:prstGeom prst="rect">
            <a:avLst/>
          </a:prstGeom>
        </p:spPr>
      </p:pic>
      <p:pic>
        <p:nvPicPr>
          <p:cNvPr id="5" name="MC_L8_R1E6">
            <a:hlinkClick r:id="" action="ppaction://media"/>
            <a:extLst>
              <a:ext uri="{FF2B5EF4-FFF2-40B4-BE49-F238E27FC236}">
                <a16:creationId xmlns:a16="http://schemas.microsoft.com/office/drawing/2014/main" id="{8A095EC7-38BA-4A5D-BD33-CA48C35DBE0F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14493" y="2938843"/>
            <a:ext cx="4970723" cy="37280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803F04-2122-4CED-ABB2-3E5B823BE7CB}"/>
              </a:ext>
            </a:extLst>
          </p:cNvPr>
          <p:cNvSpPr txBox="1"/>
          <p:nvPr/>
        </p:nvSpPr>
        <p:spPr>
          <a:xfrm>
            <a:off x="1315698" y="2443642"/>
            <a:ext cx="300473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MC method, L = 8; REP = 10^6</a:t>
            </a:r>
            <a:endParaRPr lang="pt-PT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C7F3BC-9076-4B63-A48F-8CBE16B6A4A3}"/>
              </a:ext>
            </a:extLst>
          </p:cNvPr>
          <p:cNvSpPr txBox="1"/>
          <p:nvPr/>
        </p:nvSpPr>
        <p:spPr>
          <a:xfrm>
            <a:off x="7366071" y="2119374"/>
            <a:ext cx="303358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RPS method, L = 8; REP = 10^6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4062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3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83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8B687-60CD-4F37-8C89-F6492C6D0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109"/>
            <a:ext cx="10515600" cy="1325563"/>
          </a:xfrm>
        </p:spPr>
        <p:txBody>
          <a:bodyPr/>
          <a:lstStyle/>
          <a:p>
            <a:r>
              <a:rPr lang="en-US" dirty="0"/>
              <a:t>Making videos from plots in </a:t>
            </a:r>
            <a:r>
              <a:rPr lang="en-US" dirty="0" err="1"/>
              <a:t>Matlab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FB4F21-600F-4F1F-9E39-A17006F30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96E-3765-4BCF-8EB8-2F4594981F0F}" type="slidenum">
              <a:rPr lang="en-US" smtClean="0"/>
              <a:t>16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41FF40-1688-40A1-B1DE-335B97703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8672"/>
            <a:ext cx="10515600" cy="510590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One quick way to make videos in </a:t>
            </a:r>
            <a:r>
              <a:rPr lang="en-US" dirty="0" err="1"/>
              <a:t>Matlab</a:t>
            </a:r>
            <a:r>
              <a:rPr lang="en-US" dirty="0"/>
              <a:t> is by saving plots as video frames, easily done by using </a:t>
            </a:r>
            <a:r>
              <a:rPr lang="en-US" dirty="0" err="1"/>
              <a:t>getframe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plot(…)</a:t>
            </a:r>
          </a:p>
          <a:p>
            <a:pPr marL="457200" lvl="1" indent="0">
              <a:buNone/>
            </a:pPr>
            <a:r>
              <a:rPr lang="en-US"/>
              <a:t>drawnow</a:t>
            </a:r>
            <a:r>
              <a:rPr lang="en-US" dirty="0"/>
              <a:t>()</a:t>
            </a:r>
          </a:p>
          <a:p>
            <a:pPr marL="457200" lvl="1" indent="0">
              <a:buNone/>
            </a:pPr>
            <a:r>
              <a:rPr lang="en-US" dirty="0"/>
              <a:t>F(</a:t>
            </a:r>
            <a:r>
              <a:rPr lang="en-US" dirty="0" err="1"/>
              <a:t>framenumber</a:t>
            </a:r>
            <a:r>
              <a:rPr lang="en-US" dirty="0"/>
              <a:t>) = </a:t>
            </a:r>
            <a:r>
              <a:rPr lang="en-US" dirty="0" err="1"/>
              <a:t>getframe</a:t>
            </a:r>
            <a:r>
              <a:rPr lang="en-US" dirty="0"/>
              <a:t>(</a:t>
            </a:r>
            <a:r>
              <a:rPr lang="en-US" dirty="0" err="1"/>
              <a:t>gcf</a:t>
            </a:r>
            <a:r>
              <a:rPr lang="en-US" dirty="0"/>
              <a:t>);</a:t>
            </a:r>
          </a:p>
          <a:p>
            <a:r>
              <a:rPr lang="en-US" dirty="0"/>
              <a:t>The F variable is then a set of frames that can be easily visualized using </a:t>
            </a:r>
            <a:r>
              <a:rPr lang="en-US" dirty="0" err="1"/>
              <a:t>matlab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fig = figure;</a:t>
            </a:r>
          </a:p>
          <a:p>
            <a:pPr marL="457200" lvl="1" indent="0">
              <a:buNone/>
            </a:pPr>
            <a:r>
              <a:rPr lang="en-US" dirty="0"/>
              <a:t>movie(fig,F,1)</a:t>
            </a:r>
          </a:p>
          <a:p>
            <a:r>
              <a:rPr lang="en-US" dirty="0"/>
              <a:t>To save this variable to an .</a:t>
            </a:r>
            <a:r>
              <a:rPr lang="en-US" dirty="0" err="1"/>
              <a:t>avi</a:t>
            </a:r>
            <a:r>
              <a:rPr lang="en-US" dirty="0"/>
              <a:t> file, you can use the </a:t>
            </a:r>
            <a:r>
              <a:rPr lang="en-US" dirty="0" err="1"/>
              <a:t>VideoWriter</a:t>
            </a:r>
            <a:r>
              <a:rPr lang="en-US" dirty="0"/>
              <a:t> function in a for cycle: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dirty="0"/>
              <a:t>fig = figure;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nn-NO" dirty="0"/>
              <a:t>v = VideoWriter('video.avi');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nn-NO" dirty="0"/>
              <a:t>open(v);</a:t>
            </a:r>
            <a:endParaRPr lang="en-US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%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for k = 1:length(F(:))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    %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    movie(</a:t>
            </a:r>
            <a:r>
              <a:rPr lang="en-US" dirty="0" err="1"/>
              <a:t>fig,F</a:t>
            </a:r>
            <a:r>
              <a:rPr lang="en-US" dirty="0"/>
              <a:t>(k),1)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    frame = </a:t>
            </a:r>
            <a:r>
              <a:rPr lang="en-US" dirty="0" err="1"/>
              <a:t>getframe</a:t>
            </a:r>
            <a:r>
              <a:rPr lang="en-US" dirty="0"/>
              <a:t>(</a:t>
            </a:r>
            <a:r>
              <a:rPr lang="en-US" dirty="0" err="1"/>
              <a:t>gcf</a:t>
            </a:r>
            <a:r>
              <a:rPr lang="en-US" dirty="0"/>
              <a:t>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writeVideo</a:t>
            </a:r>
            <a:r>
              <a:rPr lang="en-US" dirty="0"/>
              <a:t>(</a:t>
            </a:r>
            <a:r>
              <a:rPr lang="en-US" dirty="0" err="1"/>
              <a:t>v,frame</a:t>
            </a:r>
            <a:r>
              <a:rPr lang="en-US" dirty="0"/>
              <a:t>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    %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end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%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close(v);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dirty="0"/>
          </a:p>
          <a:p>
            <a:endParaRPr lang="en-US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67262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0CF2-9685-4F42-8069-0080362A8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E8F88-9EAD-4AC0-9CA0-1CCCC6776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have two main </a:t>
            </a:r>
            <a:r>
              <a:rPr lang="en-US" dirty="0" err="1"/>
              <a:t>Matlab</a:t>
            </a:r>
            <a:r>
              <a:rPr lang="en-US" dirty="0"/>
              <a:t> scripts that estimate the JDOS of the 2D </a:t>
            </a:r>
            <a:r>
              <a:rPr lang="en-US" dirty="0" err="1"/>
              <a:t>Ising</a:t>
            </a:r>
            <a:r>
              <a:rPr lang="en-US" dirty="0"/>
              <a:t> model in a square lattice of a linear size L, with periodic boundary conditions. Each script uses a different Monte-Carlo method, one for a simple approach of generating random configurations, and the other for the RPS method</a:t>
            </a:r>
          </a:p>
          <a:p>
            <a:r>
              <a:rPr lang="en-US" dirty="0"/>
              <a:t>Using the provided scripts and code for making videos, can you reproduce the videos shown in </a:t>
            </a:r>
            <a:r>
              <a:rPr lang="en-US"/>
              <a:t>slide 15?</a:t>
            </a:r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392C76-2946-4A14-A3E5-6BDB6AD6F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96E-3765-4BCF-8EB8-2F4594981F0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90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0AE8C-F8A3-4558-A958-5081C2074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WORK!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B9227-12BB-4AE6-8A90-1E3713344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96E-3765-4BCF-8EB8-2F4594981F0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73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2EE30-2CE0-4B0C-8D22-B2EA9F09E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640"/>
            <a:ext cx="10515600" cy="1020128"/>
          </a:xfrm>
        </p:spPr>
        <p:txBody>
          <a:bodyPr/>
          <a:lstStyle/>
          <a:p>
            <a:r>
              <a:rPr lang="en-US" dirty="0"/>
              <a:t>The Wang-Landau method 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4B821-A7A0-43CA-8F56-840D6E11D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1464"/>
            <a:ext cx="10515600" cy="48901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The Wang-Landau method is another MC method that allows to estimate the JDOS of the 2D </a:t>
            </a:r>
            <a:r>
              <a:rPr lang="en-US" dirty="0" err="1"/>
              <a:t>Ising</a:t>
            </a:r>
            <a:r>
              <a:rPr lang="en-US" dirty="0"/>
              <a:t> model. It has its advantages and disadvantages. It is considerably more complex than the two previous approaches, so we will focus on its main points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BE821F-B252-4736-A344-6970F1E61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96E-3765-4BCF-8EB8-2F4594981F0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13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2EE30-2CE0-4B0C-8D22-B2EA9F09E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640"/>
            <a:ext cx="10515600" cy="1020128"/>
          </a:xfrm>
        </p:spPr>
        <p:txBody>
          <a:bodyPr/>
          <a:lstStyle/>
          <a:p>
            <a:r>
              <a:rPr lang="en-US" dirty="0"/>
              <a:t>From the last class: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4B821-A7A0-43CA-8F56-840D6E11D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1464"/>
            <a:ext cx="10515600" cy="4890135"/>
          </a:xfrm>
        </p:spPr>
        <p:txBody>
          <a:bodyPr>
            <a:normAutofit/>
          </a:bodyPr>
          <a:lstStyle/>
          <a:p>
            <a:r>
              <a:rPr lang="en-US" dirty="0"/>
              <a:t>The Ising model is a simple description of a magnetic material, and can be used to estimate the thermodynamic properties of ferromagnets.</a:t>
            </a:r>
          </a:p>
          <a:p>
            <a:r>
              <a:rPr lang="en-US" dirty="0"/>
              <a:t>These thermodynamic properties can be easily calculated if we have an estimate of the Joint Density of States (JDOS), which is a table of all possible magnetization M and energy E values, together with the degeneracy (number of possible configurations with a given M,E pair).</a:t>
            </a:r>
          </a:p>
          <a:p>
            <a:r>
              <a:rPr lang="en-US" dirty="0"/>
              <a:t>We have explored a simple Monte-Carlo approach of generating random spin configurations to visualize the phase space of the Ising model. It works, but not in an efficient way. It is worse than making a sequential list of possible states.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BE821F-B252-4736-A344-6970F1E61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96E-3765-4BCF-8EB8-2F4594981F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160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DB9F7-32E4-4104-A050-23AA7F210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Wang-Landau </a:t>
            </a:r>
            <a:r>
              <a:rPr lang="pt-PT" dirty="0" err="1"/>
              <a:t>method</a:t>
            </a:r>
            <a:r>
              <a:rPr lang="pt-PT" dirty="0"/>
              <a:t> [2001]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ABEF13-A1B4-4371-8007-F7F2634DD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399" y="1528506"/>
            <a:ext cx="8839200" cy="17463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7DD943-D2E4-4F7E-A7A3-0643E4166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2237" y="3434808"/>
            <a:ext cx="6867525" cy="287655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44B66D-4A1C-4DBF-B573-442170A58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96E-3765-4BCF-8EB8-2F4594981F0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42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A2BDE-4EFB-4EE2-B6E2-62B5CD099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017"/>
            <a:ext cx="10515600" cy="1009651"/>
          </a:xfrm>
        </p:spPr>
        <p:txBody>
          <a:bodyPr/>
          <a:lstStyle/>
          <a:p>
            <a:r>
              <a:rPr lang="en-US" dirty="0"/>
              <a:t>The Wang-Landau method in practice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8E630-805F-4725-BEE8-681CB3C73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8733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random walk in phase space, starting in a random configuration</a:t>
            </a:r>
          </a:p>
          <a:p>
            <a:r>
              <a:rPr lang="en-US" dirty="0"/>
              <a:t>The success ratio of each random walk step is the ratio between the JDOS of the current and target point in E,M phase space.</a:t>
            </a:r>
          </a:p>
          <a:p>
            <a:r>
              <a:rPr lang="en-US" dirty="0"/>
              <a:t>The JDOS itself starts as a constant number (e.g. 1), which is updated throughout the random walk steps by multiplying its value by the JDOS update weight factor, f </a:t>
            </a:r>
          </a:p>
          <a:p>
            <a:r>
              <a:rPr lang="en-US" dirty="0"/>
              <a:t>A histogram is built counting both accepted and rejected steps, until it is considered “flat”. When that happens f is updated (ex: starting with value f=2, and when the histogram is flat, f = sqrt(f); the histogram is cleared</a:t>
            </a:r>
          </a:p>
          <a:p>
            <a:r>
              <a:rPr lang="en-US" dirty="0"/>
              <a:t>The main parameters are the flatness criteria (e.g. p = 0.95), and the lowest limit weight number of the JDOS update (e.g. f = 1 + 10^-8)</a:t>
            </a:r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F0188-780A-4ACE-9E4C-A3FA302F8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96E-3765-4BCF-8EB8-2F4594981F0F}" type="slidenum">
              <a:rPr lang="en-US" smtClean="0"/>
              <a:t>21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4CBF16-27F6-421A-80EE-82325A12F521}"/>
              </a:ext>
            </a:extLst>
          </p:cNvPr>
          <p:cNvSpPr/>
          <p:nvPr/>
        </p:nvSpPr>
        <p:spPr>
          <a:xfrm>
            <a:off x="307461" y="5453825"/>
            <a:ext cx="115195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D. P. Landau, Shan-Ho Tsai, and M. </a:t>
            </a:r>
            <a:r>
              <a:rPr lang="en-US" dirty="0" err="1"/>
              <a:t>Exler</a:t>
            </a:r>
            <a:r>
              <a:rPr lang="en-US" dirty="0"/>
              <a:t>, "A new approach to Monte Carlo simulations in statistical physics: Wang-Landau sampling," Am. J. Phys. </a:t>
            </a:r>
            <a:r>
              <a:rPr lang="en-US" b="1" dirty="0"/>
              <a:t>72</a:t>
            </a:r>
            <a:r>
              <a:rPr lang="en-US" dirty="0"/>
              <a:t>, 1294–1302 (2004)</a:t>
            </a:r>
            <a:endParaRPr lang="pt-PT" dirty="0">
              <a:hlinkClick r:id="" action="ppaction://noaction"/>
            </a:endParaRPr>
          </a:p>
          <a:p>
            <a:endParaRPr lang="pt-PT" dirty="0">
              <a:hlinkClick r:id="" action="ppaction://noaction"/>
            </a:endParaRPr>
          </a:p>
          <a:p>
            <a:r>
              <a:rPr lang="pt-PT" dirty="0">
                <a:hlinkClick r:id="" action="ppaction://noaction"/>
              </a:rPr>
              <a:t>http://stp.clarku.edu/simulations/ising/wanglandau/index.html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305031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4C212-ED9E-430F-A53B-DC9786243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Wang-Landau JDOS estimate for 8x8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BB33D-C2F4-41AF-ACA5-A079503BE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As the histogram is cleared throughout the method, the way to visualize the phase space sampling is to look at the JDOS result</a:t>
            </a:r>
          </a:p>
          <a:p>
            <a:r>
              <a:rPr lang="en-US" dirty="0"/>
              <a:t>This WL run had very rough parameters, and took about 5 hours to run</a:t>
            </a:r>
          </a:p>
          <a:p>
            <a:r>
              <a:rPr lang="en-US" dirty="0"/>
              <a:t>The phase space is completely sampled, but this does not tell us about the convergence or accuracy of the method</a:t>
            </a:r>
          </a:p>
          <a:p>
            <a:r>
              <a:rPr lang="en-US" dirty="0"/>
              <a:t>By construction of the method, the phase space should be completely explored when the JDOS is first updated </a:t>
            </a:r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66BC1C-0ED1-4862-8235-ACC34B43D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96E-3765-4BCF-8EB8-2F4594981F0F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00C8CE-999B-4480-B8CB-AED8766780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64" t="1813" r="8465" b="959"/>
          <a:stretch/>
        </p:blipFill>
        <p:spPr>
          <a:xfrm>
            <a:off x="6414446" y="1690688"/>
            <a:ext cx="5445458" cy="46189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BD078A-BBAB-49B3-9E3D-8B64993382D1}"/>
              </a:ext>
            </a:extLst>
          </p:cNvPr>
          <p:cNvSpPr txBox="1"/>
          <p:nvPr/>
        </p:nvSpPr>
        <p:spPr>
          <a:xfrm>
            <a:off x="6856689" y="1388825"/>
            <a:ext cx="433202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WL method, L = 8; p = 0.75; </a:t>
            </a:r>
            <a:r>
              <a:rPr lang="en-US" dirty="0" err="1"/>
              <a:t>f_min</a:t>
            </a:r>
            <a:r>
              <a:rPr lang="en-US" dirty="0"/>
              <a:t> = 1 + 1E-4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4349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C2A70-2FEE-4A68-8E82-E81CBAC30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 and accuracy of the WL method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13879-B521-470E-9792-A8ACF5A57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4635"/>
            <a:ext cx="5257800" cy="4154142"/>
          </a:xfrm>
        </p:spPr>
        <p:txBody>
          <a:bodyPr/>
          <a:lstStyle/>
          <a:p>
            <a:r>
              <a:rPr lang="en-US" dirty="0"/>
              <a:t>For the 4x4 lattice we can compare the deviation from the exact result, and see that while the JDOS estimate converges, there will always be a deviation</a:t>
            </a:r>
          </a:p>
          <a:p>
            <a:r>
              <a:rPr lang="en-US" dirty="0"/>
              <a:t>The WL method (by construction) will sample the full phase space efficiently, but the final JDOS accuracy will depend on the parameters used</a:t>
            </a:r>
            <a:r>
              <a:rPr lang="pt-PT" dirty="0"/>
              <a:t> [1].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C4B690-8ECC-4AFA-B9AA-0266BA9CE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96E-3765-4BCF-8EB8-2F4594981F0F}" type="slidenum">
              <a:rPr lang="en-US" smtClean="0"/>
              <a:t>23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DF206A-A34A-4DED-8D49-82C495FFA4D7}"/>
              </a:ext>
            </a:extLst>
          </p:cNvPr>
          <p:cNvSpPr/>
          <p:nvPr/>
        </p:nvSpPr>
        <p:spPr>
          <a:xfrm>
            <a:off x="200341" y="5979767"/>
            <a:ext cx="107997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[1] C. Zhou and R. N. Bhatt,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Understanding and improving the Wang-Landau algorithm</a:t>
            </a:r>
            <a:r>
              <a:rPr lang="da-DK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PHYSICAL REVIEW E 72, 025701 (2005)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FA1FBA-7A05-4C35-A277-5BB7F8237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080" y="1646686"/>
            <a:ext cx="5334000" cy="4000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7989CB-E538-4E6F-B2CA-6320161DFED4}"/>
              </a:ext>
            </a:extLst>
          </p:cNvPr>
          <p:cNvSpPr txBox="1"/>
          <p:nvPr/>
        </p:nvSpPr>
        <p:spPr>
          <a:xfrm>
            <a:off x="8293603" y="1462020"/>
            <a:ext cx="182812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WL method, L = 4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098215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FEBCB-D29E-42CD-8672-9FEDAAF37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23127-1CB8-46A1-B1DE-27C26A6A6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While simple in construction, the </a:t>
            </a:r>
            <a:r>
              <a:rPr lang="en-US" dirty="0" err="1"/>
              <a:t>Ising</a:t>
            </a:r>
            <a:r>
              <a:rPr lang="en-US" dirty="0"/>
              <a:t> model is rich in physics, together with practical use in the computational materials design of ferromagnets</a:t>
            </a:r>
          </a:p>
          <a:p>
            <a:r>
              <a:rPr lang="en-US" dirty="0"/>
              <a:t>The thermodynamics of the model can be obtained from the joint density of states (JDOS), which is a list of all possible spin configurations with a given energy and magnetization pair of values, together with their degeneracy</a:t>
            </a:r>
          </a:p>
          <a:p>
            <a:r>
              <a:rPr lang="en-US" dirty="0"/>
              <a:t>For large system sizes the number of possible configurations is too large to list, so Monte-Carlo (MC) methods can be employed</a:t>
            </a:r>
            <a:endParaRPr lang="pt-PT" dirty="0"/>
          </a:p>
          <a:p>
            <a:r>
              <a:rPr lang="en-US" dirty="0"/>
              <a:t>We have covered three different MC methods to estimate the JDOS of the </a:t>
            </a:r>
            <a:r>
              <a:rPr lang="en-US" dirty="0" err="1"/>
              <a:t>Ising</a:t>
            </a:r>
            <a:r>
              <a:rPr lang="en-US" dirty="0"/>
              <a:t> model: the simple generation of random configurations, the RPS method and Wang-Landau methods</a:t>
            </a:r>
          </a:p>
          <a:p>
            <a:r>
              <a:rPr lang="en-US" dirty="0"/>
              <a:t>These methods explore the phase space in different ways, and visualization helps to clearly and efficiently show their strengths and weaknesses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E871A-FB46-4DBC-BB0A-637200638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96E-3765-4BCF-8EB8-2F4594981F0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0736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AFB4A-49F7-440D-B0E2-315E583E8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expect 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B1F6D-99BB-496F-AAD1-215C51EEA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That you can adequately show via plots and videos how these three Monte-Carlo methods work, and behave differently in terms of</a:t>
            </a:r>
          </a:p>
          <a:p>
            <a:pPr lvl="1"/>
            <a:r>
              <a:rPr lang="en-US" dirty="0"/>
              <a:t>Phase space exploration</a:t>
            </a:r>
          </a:p>
          <a:p>
            <a:pPr lvl="1"/>
            <a:r>
              <a:rPr lang="en-US" dirty="0"/>
              <a:t>Convergence and accuracy</a:t>
            </a:r>
          </a:p>
          <a:p>
            <a:pPr lvl="1"/>
            <a:endParaRPr lang="en-US" dirty="0"/>
          </a:p>
          <a:p>
            <a:r>
              <a:rPr lang="en-US" dirty="0"/>
              <a:t>In the process, I hope some of the </a:t>
            </a:r>
            <a:r>
              <a:rPr lang="en-US" dirty="0" err="1"/>
              <a:t>Matlab</a:t>
            </a:r>
            <a:r>
              <a:rPr lang="en-US" dirty="0"/>
              <a:t> plot/video tricks you have learned will be useful for you in the future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The required report for your module 1 evaluation will focus on phase space exploration and convergence/accuracy of the 4x4 Ising lattice with periodic boundary conditions. The exact JDOS solution for that system has been made available.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605CD1-2BCE-4D14-9202-A2AF872C7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96E-3765-4BCF-8EB8-2F4594981F0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216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0AE8C-F8A3-4558-A958-5081C2074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B9227-12BB-4AE6-8A90-1E3713344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96E-3765-4BCF-8EB8-2F4594981F0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257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10DCD-FA14-495D-A203-9C6AAC5D0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05694"/>
          </a:xfrm>
        </p:spPr>
        <p:txBody>
          <a:bodyPr>
            <a:normAutofit fontScale="90000"/>
          </a:bodyPr>
          <a:lstStyle/>
          <a:p>
            <a:r>
              <a:rPr lang="en-US" dirty="0"/>
              <a:t>Phase space sampling with random spin configuration sampling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7D37B-B79F-44E3-AFF7-2CAACE709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046" y="1737716"/>
            <a:ext cx="4813354" cy="4755157"/>
          </a:xfrm>
        </p:spPr>
        <p:txBody>
          <a:bodyPr>
            <a:normAutofit fontScale="92500"/>
          </a:bodyPr>
          <a:lstStyle/>
          <a:p>
            <a:r>
              <a:rPr lang="en-US" dirty="0"/>
              <a:t>Phase space sampling is denser near M=0 and E=0</a:t>
            </a:r>
          </a:p>
          <a:p>
            <a:r>
              <a:rPr lang="en-US" dirty="0"/>
              <a:t>Only with large sampling it is possible to get data for the following states/configurations</a:t>
            </a:r>
          </a:p>
          <a:p>
            <a:pPr lvl="1"/>
            <a:r>
              <a:rPr lang="en-US" dirty="0"/>
              <a:t>All spins up (M=16,E=-32)</a:t>
            </a:r>
          </a:p>
          <a:p>
            <a:pPr lvl="1"/>
            <a:r>
              <a:rPr lang="en-US" dirty="0"/>
              <a:t>All spins down (M=-16, E=-32)</a:t>
            </a:r>
          </a:p>
          <a:p>
            <a:pPr lvl="1"/>
            <a:r>
              <a:rPr lang="en-US" dirty="0"/>
              <a:t>Checkerboard (M=0, E=32)</a:t>
            </a:r>
          </a:p>
          <a:p>
            <a:r>
              <a:rPr lang="en-US" dirty="0"/>
              <a:t>This system has 65536 possible configurations, and 10^6 samples were needed to see the full phase space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852C9E-FD57-4B94-A38F-A4B4099C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96E-3765-4BCF-8EB8-2F4594981F0F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3E36AC-2E25-45AE-AF2B-6AC0B4C6C6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73" t="6303" r="10093"/>
          <a:stretch/>
        </p:blipFill>
        <p:spPr>
          <a:xfrm>
            <a:off x="8447418" y="2457133"/>
            <a:ext cx="3660815" cy="31629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9A6B3D-AF74-4AE7-AA0A-657655AFD53A}"/>
              </a:ext>
            </a:extLst>
          </p:cNvPr>
          <p:cNvSpPr txBox="1"/>
          <p:nvPr/>
        </p:nvSpPr>
        <p:spPr>
          <a:xfrm>
            <a:off x="9697828" y="2053173"/>
            <a:ext cx="1422184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L = 4; REP = 10^6</a:t>
            </a:r>
            <a:endParaRPr lang="pt-PT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8E7B88-E665-4331-9280-4139EA4CCD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38" t="5428" r="10381"/>
          <a:stretch/>
        </p:blipFill>
        <p:spPr>
          <a:xfrm>
            <a:off x="4771485" y="2457133"/>
            <a:ext cx="3584493" cy="31629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429A08-1898-40BD-BF87-E07358964487}"/>
              </a:ext>
            </a:extLst>
          </p:cNvPr>
          <p:cNvSpPr txBox="1"/>
          <p:nvPr/>
        </p:nvSpPr>
        <p:spPr>
          <a:xfrm>
            <a:off x="5649178" y="2053173"/>
            <a:ext cx="1422184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L = 4; REP = 10^4</a:t>
            </a: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3385682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2EE30-2CE0-4B0C-8D22-B2EA9F09E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640"/>
            <a:ext cx="10515600" cy="1020128"/>
          </a:xfrm>
        </p:spPr>
        <p:txBody>
          <a:bodyPr/>
          <a:lstStyle/>
          <a:p>
            <a:r>
              <a:rPr lang="en-US" dirty="0"/>
              <a:t>More efficient Monte-Carlo methods: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4B821-A7A0-43CA-8F56-840D6E11D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1464"/>
            <a:ext cx="10515600" cy="4890135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These are more advanced methods to better sample the phase space, and so obtain better JDOS estimates:</a:t>
            </a:r>
          </a:p>
          <a:p>
            <a:pPr lvl="1"/>
            <a:r>
              <a:rPr lang="en-US" dirty="0"/>
              <a:t>Wang-Landau</a:t>
            </a:r>
          </a:p>
          <a:p>
            <a:pPr lvl="1"/>
            <a:r>
              <a:rPr lang="en-US" dirty="0" err="1"/>
              <a:t>Hüller-Pleimling</a:t>
            </a:r>
            <a:endParaRPr lang="en-US" dirty="0"/>
          </a:p>
          <a:p>
            <a:pPr lvl="1"/>
            <a:r>
              <a:rPr lang="en-US" dirty="0"/>
              <a:t>Random Path Sampling</a:t>
            </a:r>
          </a:p>
          <a:p>
            <a:pPr lvl="1"/>
            <a:r>
              <a:rPr lang="en-US" dirty="0"/>
              <a:t>and more…</a:t>
            </a:r>
          </a:p>
          <a:p>
            <a:pPr lvl="1"/>
            <a:endParaRPr lang="en-US" dirty="0"/>
          </a:p>
          <a:p>
            <a:r>
              <a:rPr lang="en-US" dirty="0"/>
              <a:t>They are naturally more complex than sampling random spin configurations</a:t>
            </a:r>
          </a:p>
          <a:p>
            <a:r>
              <a:rPr lang="en-US" dirty="0"/>
              <a:t>Visualization helps to better understand their strengths and weaknesses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BE821F-B252-4736-A344-6970F1E61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96E-3765-4BCF-8EB8-2F4594981F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64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DB9F7-32E4-4104-A050-23AA7F210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Wang-Landau method [2001]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ABEF13-A1B4-4371-8007-F7F2634DD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399" y="1528506"/>
            <a:ext cx="8839200" cy="17463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7DD943-D2E4-4F7E-A7A3-0643E4166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2237" y="3434808"/>
            <a:ext cx="6867525" cy="287655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44B66D-4A1C-4DBF-B573-442170A58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96E-3765-4BCF-8EB8-2F4594981F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003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98DC9-22BE-43A2-9CE8-CD160C4D1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Hüller-Behringer</a:t>
            </a:r>
            <a:r>
              <a:rPr lang="pt-PT" dirty="0"/>
              <a:t> </a:t>
            </a:r>
            <a:r>
              <a:rPr lang="pt-PT" dirty="0" err="1"/>
              <a:t>method</a:t>
            </a:r>
            <a:r>
              <a:rPr lang="pt-PT" dirty="0"/>
              <a:t> [2002]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5C4EBE-2F50-4599-8DC9-188FCC3D0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96E-3765-4BCF-8EB8-2F4594981F0F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9E46CE-86C1-4543-BD4F-8A58AAED8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684" y="1514167"/>
            <a:ext cx="5812631" cy="28486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3F62A2-8A60-4487-8B4C-E4358F8DF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975" y="4519356"/>
            <a:ext cx="878205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140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236C7-A0DA-4C1C-88E2-CA1908396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Path Sampling [2014]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78196F-B3E8-4EC5-909E-2A8E1BF5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96E-3765-4BCF-8EB8-2F4594981F0F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20AA27-92AF-479A-A9A5-BFEEAB18EF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1477"/>
          <a:stretch/>
        </p:blipFill>
        <p:spPr>
          <a:xfrm>
            <a:off x="766943" y="1690688"/>
            <a:ext cx="10647918" cy="25803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ECE53E-473D-4662-AAE2-7B65BA84EC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9350" y="4460795"/>
            <a:ext cx="6191250" cy="12001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15A1DF-DE84-45E3-93AF-7A52479CFF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5062" y="5691187"/>
            <a:ext cx="621982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796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236C7-A0DA-4C1C-88E2-CA1908396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 Scan Sampling [2022]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78196F-B3E8-4EC5-909E-2A8E1BF5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696E-3765-4BCF-8EB8-2F4594981F0F}" type="slidenum">
              <a:rPr lang="en-US" smtClean="0"/>
              <a:t>8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903964-1FEE-4C47-9DDB-72B6A6D07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341" y="1861919"/>
            <a:ext cx="9821646" cy="31341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EA0F86-08DC-4CC2-8891-A91C4678261B}"/>
              </a:ext>
            </a:extLst>
          </p:cNvPr>
          <p:cNvSpPr txBox="1"/>
          <p:nvPr/>
        </p:nvSpPr>
        <p:spPr>
          <a:xfrm>
            <a:off x="675409" y="5832330"/>
            <a:ext cx="3903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https://arxiv.org/pdf/2203.02718v1.pdf</a:t>
            </a:r>
          </a:p>
        </p:txBody>
      </p:sp>
    </p:spTree>
    <p:extLst>
      <p:ext uri="{BB962C8B-B14F-4D97-AF65-F5344CB8AC3E}">
        <p14:creationId xmlns:p14="http://schemas.microsoft.com/office/powerpoint/2010/main" val="942386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7E7AA-8C46-416E-8F72-758D0794B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80"/>
            <a:ext cx="10515600" cy="1051809"/>
          </a:xfrm>
        </p:spPr>
        <p:txBody>
          <a:bodyPr/>
          <a:lstStyle/>
          <a:p>
            <a:r>
              <a:rPr lang="en-US" dirty="0"/>
              <a:t>Random Path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77482-C301-4D24-80D2-14F466B6D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5656"/>
            <a:ext cx="10515600" cy="526446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method [1] forces a flat-magnetization sampling histogram by sweeping magnetization states from total +1 to -1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Energy calculations are local (fast)</a:t>
            </a:r>
          </a:p>
          <a:p>
            <a:r>
              <a:rPr lang="en-US" dirty="0"/>
              <a:t>Embarrassingly parallel (each sweep is independent) – not a random walk!</a:t>
            </a:r>
          </a:p>
          <a:p>
            <a:r>
              <a:rPr lang="en-US" dirty="0"/>
              <a:t>Easy implementation, generalization and parallelization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B6D471-296F-4EC3-852E-1B6F1E755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16638"/>
            <a:ext cx="2743200" cy="365125"/>
          </a:xfrm>
        </p:spPr>
        <p:txBody>
          <a:bodyPr/>
          <a:lstStyle/>
          <a:p>
            <a:fld id="{B3454320-4EE8-4A39-B30E-FBE85C22F1A8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407A7D-5EB4-408A-BF82-473F8FAB4DBF}"/>
              </a:ext>
            </a:extLst>
          </p:cNvPr>
          <p:cNvSpPr/>
          <p:nvPr/>
        </p:nvSpPr>
        <p:spPr>
          <a:xfrm>
            <a:off x="164122" y="6416638"/>
            <a:ext cx="77238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[1] J. S. Amaral et al., IEEE Trans. Magn. 50 1002204  (2014)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8334C1A-6BAE-45AA-A4D2-67CFED6B8A4E}"/>
              </a:ext>
            </a:extLst>
          </p:cNvPr>
          <p:cNvGrpSpPr/>
          <p:nvPr/>
        </p:nvGrpSpPr>
        <p:grpSpPr>
          <a:xfrm>
            <a:off x="1172939" y="2624311"/>
            <a:ext cx="304800" cy="457200"/>
            <a:chOff x="1905000" y="1524000"/>
            <a:chExt cx="533400" cy="9144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1B333D9-B692-45F4-BA14-5D48F18037AE}"/>
                </a:ext>
              </a:extLst>
            </p:cNvPr>
            <p:cNvSpPr/>
            <p:nvPr/>
          </p:nvSpPr>
          <p:spPr>
            <a:xfrm>
              <a:off x="1905000" y="1524000"/>
              <a:ext cx="533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D8BC493-C4E9-4DE2-AE9D-9AFF3775D65F}"/>
                </a:ext>
              </a:extLst>
            </p:cNvPr>
            <p:cNvCxnSpPr/>
            <p:nvPr/>
          </p:nvCxnSpPr>
          <p:spPr>
            <a:xfrm flipV="1">
              <a:off x="2171700" y="1676400"/>
              <a:ext cx="0" cy="609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7E6A50E-EE2D-463F-BA0D-C6F5B5EF4E5F}"/>
              </a:ext>
            </a:extLst>
          </p:cNvPr>
          <p:cNvGrpSpPr/>
          <p:nvPr/>
        </p:nvGrpSpPr>
        <p:grpSpPr>
          <a:xfrm>
            <a:off x="1172939" y="3081511"/>
            <a:ext cx="304800" cy="457200"/>
            <a:chOff x="1905000" y="1524000"/>
            <a:chExt cx="533400" cy="9144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03426A4-C293-4A58-9D9E-384A9D0BB1CE}"/>
                </a:ext>
              </a:extLst>
            </p:cNvPr>
            <p:cNvSpPr/>
            <p:nvPr/>
          </p:nvSpPr>
          <p:spPr>
            <a:xfrm>
              <a:off x="1905000" y="1524000"/>
              <a:ext cx="533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A4AF1E2-4946-45D0-8F64-6C2CCE1C8BD0}"/>
                </a:ext>
              </a:extLst>
            </p:cNvPr>
            <p:cNvCxnSpPr/>
            <p:nvPr/>
          </p:nvCxnSpPr>
          <p:spPr>
            <a:xfrm flipV="1">
              <a:off x="2171700" y="1676400"/>
              <a:ext cx="0" cy="609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AFB6397-7DE2-494A-A846-991374AD22F1}"/>
              </a:ext>
            </a:extLst>
          </p:cNvPr>
          <p:cNvGrpSpPr/>
          <p:nvPr/>
        </p:nvGrpSpPr>
        <p:grpSpPr>
          <a:xfrm>
            <a:off x="1172939" y="3538711"/>
            <a:ext cx="304800" cy="457200"/>
            <a:chOff x="1905000" y="1524000"/>
            <a:chExt cx="533400" cy="9144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17B240A-3550-4BA2-A636-DCDC22CB4B44}"/>
                </a:ext>
              </a:extLst>
            </p:cNvPr>
            <p:cNvSpPr/>
            <p:nvPr/>
          </p:nvSpPr>
          <p:spPr>
            <a:xfrm>
              <a:off x="1905000" y="1524000"/>
              <a:ext cx="533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D0EF111-5703-418D-99F5-53A10081C2F1}"/>
                </a:ext>
              </a:extLst>
            </p:cNvPr>
            <p:cNvCxnSpPr/>
            <p:nvPr/>
          </p:nvCxnSpPr>
          <p:spPr>
            <a:xfrm flipV="1">
              <a:off x="2171700" y="1676400"/>
              <a:ext cx="0" cy="609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CAA0FFD-0DFC-48C0-B9BF-3F4B6D01E900}"/>
              </a:ext>
            </a:extLst>
          </p:cNvPr>
          <p:cNvGrpSpPr/>
          <p:nvPr/>
        </p:nvGrpSpPr>
        <p:grpSpPr>
          <a:xfrm>
            <a:off x="1477739" y="2624311"/>
            <a:ext cx="304800" cy="457200"/>
            <a:chOff x="1905000" y="1524000"/>
            <a:chExt cx="533400" cy="9144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3B0712B-47B4-4B2D-9255-3E1A0C2A887E}"/>
                </a:ext>
              </a:extLst>
            </p:cNvPr>
            <p:cNvSpPr/>
            <p:nvPr/>
          </p:nvSpPr>
          <p:spPr>
            <a:xfrm>
              <a:off x="1905000" y="1524000"/>
              <a:ext cx="533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7A4B348-0E01-4FE9-8127-8FFC1DEF4070}"/>
                </a:ext>
              </a:extLst>
            </p:cNvPr>
            <p:cNvCxnSpPr/>
            <p:nvPr/>
          </p:nvCxnSpPr>
          <p:spPr>
            <a:xfrm flipV="1">
              <a:off x="2171700" y="1676400"/>
              <a:ext cx="0" cy="609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18290C8-BBB2-4C6D-B4FD-9460D1F0E652}"/>
              </a:ext>
            </a:extLst>
          </p:cNvPr>
          <p:cNvGrpSpPr/>
          <p:nvPr/>
        </p:nvGrpSpPr>
        <p:grpSpPr>
          <a:xfrm>
            <a:off x="1477739" y="3081511"/>
            <a:ext cx="304800" cy="457200"/>
            <a:chOff x="1905000" y="1524000"/>
            <a:chExt cx="533400" cy="9144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A54FA44-5EA9-4E72-8260-3ECE2A116466}"/>
                </a:ext>
              </a:extLst>
            </p:cNvPr>
            <p:cNvSpPr/>
            <p:nvPr/>
          </p:nvSpPr>
          <p:spPr>
            <a:xfrm>
              <a:off x="1905000" y="1524000"/>
              <a:ext cx="533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7A7EA49-A821-4763-831B-B626C52D4200}"/>
                </a:ext>
              </a:extLst>
            </p:cNvPr>
            <p:cNvCxnSpPr/>
            <p:nvPr/>
          </p:nvCxnSpPr>
          <p:spPr>
            <a:xfrm flipV="1">
              <a:off x="2171700" y="1676400"/>
              <a:ext cx="0" cy="609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F6ADBA2-D7E1-4FDA-A2AA-2891F7BD0BA3}"/>
              </a:ext>
            </a:extLst>
          </p:cNvPr>
          <p:cNvGrpSpPr/>
          <p:nvPr/>
        </p:nvGrpSpPr>
        <p:grpSpPr>
          <a:xfrm>
            <a:off x="1477739" y="3538711"/>
            <a:ext cx="304800" cy="457200"/>
            <a:chOff x="1905000" y="1524000"/>
            <a:chExt cx="533400" cy="9144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8EBE488-BAB9-4278-B494-C3F57949B8DB}"/>
                </a:ext>
              </a:extLst>
            </p:cNvPr>
            <p:cNvSpPr/>
            <p:nvPr/>
          </p:nvSpPr>
          <p:spPr>
            <a:xfrm>
              <a:off x="1905000" y="1524000"/>
              <a:ext cx="533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1A9A999-D57A-4981-A113-5F585DB7265F}"/>
                </a:ext>
              </a:extLst>
            </p:cNvPr>
            <p:cNvCxnSpPr/>
            <p:nvPr/>
          </p:nvCxnSpPr>
          <p:spPr>
            <a:xfrm flipV="1">
              <a:off x="2171700" y="1676400"/>
              <a:ext cx="0" cy="609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FCC8482-536A-4921-8BFC-50AC456CD95A}"/>
              </a:ext>
            </a:extLst>
          </p:cNvPr>
          <p:cNvGrpSpPr/>
          <p:nvPr/>
        </p:nvGrpSpPr>
        <p:grpSpPr>
          <a:xfrm>
            <a:off x="1782539" y="2624311"/>
            <a:ext cx="304800" cy="457200"/>
            <a:chOff x="1905000" y="1524000"/>
            <a:chExt cx="533400" cy="9144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F5BA74-4F8C-4C36-AB95-B3EFE4417CB6}"/>
                </a:ext>
              </a:extLst>
            </p:cNvPr>
            <p:cNvSpPr/>
            <p:nvPr/>
          </p:nvSpPr>
          <p:spPr>
            <a:xfrm>
              <a:off x="1905000" y="1524000"/>
              <a:ext cx="533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28CDD03-5BF8-4D08-A4F3-F8D77F99276C}"/>
                </a:ext>
              </a:extLst>
            </p:cNvPr>
            <p:cNvCxnSpPr/>
            <p:nvPr/>
          </p:nvCxnSpPr>
          <p:spPr>
            <a:xfrm flipV="1">
              <a:off x="2171700" y="1676400"/>
              <a:ext cx="0" cy="609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34E735A-AED4-49C7-857E-37166E6E24EE}"/>
              </a:ext>
            </a:extLst>
          </p:cNvPr>
          <p:cNvGrpSpPr/>
          <p:nvPr/>
        </p:nvGrpSpPr>
        <p:grpSpPr>
          <a:xfrm>
            <a:off x="1782539" y="3081511"/>
            <a:ext cx="304800" cy="457200"/>
            <a:chOff x="1905000" y="1524000"/>
            <a:chExt cx="533400" cy="9144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17514FF-9122-4ABC-974F-EF23523B846B}"/>
                </a:ext>
              </a:extLst>
            </p:cNvPr>
            <p:cNvSpPr/>
            <p:nvPr/>
          </p:nvSpPr>
          <p:spPr>
            <a:xfrm>
              <a:off x="1905000" y="1524000"/>
              <a:ext cx="533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306E275-3E2E-4AC3-BE25-193F6F7B9E0C}"/>
                </a:ext>
              </a:extLst>
            </p:cNvPr>
            <p:cNvCxnSpPr/>
            <p:nvPr/>
          </p:nvCxnSpPr>
          <p:spPr>
            <a:xfrm flipV="1">
              <a:off x="2171700" y="1676400"/>
              <a:ext cx="0" cy="609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84D4630-27DA-4A47-9CA2-D56B046AEF02}"/>
              </a:ext>
            </a:extLst>
          </p:cNvPr>
          <p:cNvGrpSpPr/>
          <p:nvPr/>
        </p:nvGrpSpPr>
        <p:grpSpPr>
          <a:xfrm>
            <a:off x="1782539" y="3538711"/>
            <a:ext cx="304800" cy="457200"/>
            <a:chOff x="1905000" y="1524000"/>
            <a:chExt cx="533400" cy="9144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32C8EC7-9C72-4A00-8ED6-AD3CCE66E9CD}"/>
                </a:ext>
              </a:extLst>
            </p:cNvPr>
            <p:cNvSpPr/>
            <p:nvPr/>
          </p:nvSpPr>
          <p:spPr>
            <a:xfrm>
              <a:off x="1905000" y="1524000"/>
              <a:ext cx="533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FA9E2A6-FE94-48EE-B4C2-016040EE1531}"/>
                </a:ext>
              </a:extLst>
            </p:cNvPr>
            <p:cNvCxnSpPr/>
            <p:nvPr/>
          </p:nvCxnSpPr>
          <p:spPr>
            <a:xfrm flipV="1">
              <a:off x="2171700" y="1676400"/>
              <a:ext cx="0" cy="609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6567C75-329A-4637-8F96-DA07A2EE3D24}"/>
              </a:ext>
            </a:extLst>
          </p:cNvPr>
          <p:cNvCxnSpPr>
            <a:cxnSpLocks/>
          </p:cNvCxnSpPr>
          <p:nvPr/>
        </p:nvCxnSpPr>
        <p:spPr>
          <a:xfrm>
            <a:off x="2433270" y="3345959"/>
            <a:ext cx="179708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F591B64-C7BB-4026-A1E3-5DD11B42FA1C}"/>
              </a:ext>
            </a:extLst>
          </p:cNvPr>
          <p:cNvSpPr txBox="1"/>
          <p:nvPr/>
        </p:nvSpPr>
        <p:spPr>
          <a:xfrm>
            <a:off x="3522994" y="1936954"/>
            <a:ext cx="51460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One full RPS sweep (</a:t>
            </a:r>
            <a:r>
              <a:rPr lang="en-US" sz="2800" b="1" dirty="0" err="1">
                <a:solidFill>
                  <a:schemeClr val="accent2"/>
                </a:solidFill>
              </a:rPr>
              <a:t>Ising</a:t>
            </a:r>
            <a:r>
              <a:rPr lang="en-US" sz="2800" b="1" dirty="0">
                <a:solidFill>
                  <a:schemeClr val="accent2"/>
                </a:solidFill>
              </a:rPr>
              <a:t> model)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D6622DE-2DC0-44BA-8BFD-8A6C6C8E8419}"/>
              </a:ext>
            </a:extLst>
          </p:cNvPr>
          <p:cNvGrpSpPr/>
          <p:nvPr/>
        </p:nvGrpSpPr>
        <p:grpSpPr>
          <a:xfrm rot="10800000">
            <a:off x="10651967" y="3538712"/>
            <a:ext cx="304800" cy="457200"/>
            <a:chOff x="1905000" y="1524000"/>
            <a:chExt cx="533400" cy="914400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74F1CA67-FCE4-4582-BA79-C3658B9A9E8F}"/>
                </a:ext>
              </a:extLst>
            </p:cNvPr>
            <p:cNvSpPr/>
            <p:nvPr/>
          </p:nvSpPr>
          <p:spPr>
            <a:xfrm>
              <a:off x="1905000" y="1524000"/>
              <a:ext cx="533400" cy="914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2DFC1641-A151-47F9-85F6-20A3CC5F1DE4}"/>
                </a:ext>
              </a:extLst>
            </p:cNvPr>
            <p:cNvCxnSpPr/>
            <p:nvPr/>
          </p:nvCxnSpPr>
          <p:spPr>
            <a:xfrm flipV="1">
              <a:off x="2171700" y="1676400"/>
              <a:ext cx="0" cy="6096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257262B-D861-43B4-8E62-A7D203C87AD1}"/>
              </a:ext>
            </a:extLst>
          </p:cNvPr>
          <p:cNvGrpSpPr/>
          <p:nvPr/>
        </p:nvGrpSpPr>
        <p:grpSpPr>
          <a:xfrm rot="10800000">
            <a:off x="10651967" y="3081512"/>
            <a:ext cx="304800" cy="457200"/>
            <a:chOff x="1905000" y="1524000"/>
            <a:chExt cx="533400" cy="91440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22486BA-9F0E-42F8-ABC8-6C7BA6E380FD}"/>
                </a:ext>
              </a:extLst>
            </p:cNvPr>
            <p:cNvSpPr/>
            <p:nvPr/>
          </p:nvSpPr>
          <p:spPr>
            <a:xfrm>
              <a:off x="1905000" y="1524000"/>
              <a:ext cx="533400" cy="914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BE59EA0D-D8B4-4CD5-94F6-44CE0C6B711B}"/>
                </a:ext>
              </a:extLst>
            </p:cNvPr>
            <p:cNvCxnSpPr/>
            <p:nvPr/>
          </p:nvCxnSpPr>
          <p:spPr>
            <a:xfrm flipV="1">
              <a:off x="2171700" y="1676400"/>
              <a:ext cx="0" cy="6096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CBC4555-4F87-4C7E-B47C-AC2D0DBE6419}"/>
              </a:ext>
            </a:extLst>
          </p:cNvPr>
          <p:cNvGrpSpPr/>
          <p:nvPr/>
        </p:nvGrpSpPr>
        <p:grpSpPr>
          <a:xfrm rot="10800000">
            <a:off x="10651967" y="2624312"/>
            <a:ext cx="304800" cy="457200"/>
            <a:chOff x="1905000" y="1524000"/>
            <a:chExt cx="533400" cy="914400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6D3D2837-F919-4CF7-B8AD-806DC59592F5}"/>
                </a:ext>
              </a:extLst>
            </p:cNvPr>
            <p:cNvSpPr/>
            <p:nvPr/>
          </p:nvSpPr>
          <p:spPr>
            <a:xfrm>
              <a:off x="1905000" y="1524000"/>
              <a:ext cx="533400" cy="914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F9BA9140-BFF9-458A-87F3-516C17FF9579}"/>
                </a:ext>
              </a:extLst>
            </p:cNvPr>
            <p:cNvCxnSpPr/>
            <p:nvPr/>
          </p:nvCxnSpPr>
          <p:spPr>
            <a:xfrm flipV="1">
              <a:off x="2171700" y="1676400"/>
              <a:ext cx="0" cy="6096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B713A74-A21F-4661-805D-C4E4BA1DA275}"/>
              </a:ext>
            </a:extLst>
          </p:cNvPr>
          <p:cNvGrpSpPr/>
          <p:nvPr/>
        </p:nvGrpSpPr>
        <p:grpSpPr>
          <a:xfrm rot="10800000">
            <a:off x="10347167" y="3538712"/>
            <a:ext cx="304800" cy="457200"/>
            <a:chOff x="1905000" y="1524000"/>
            <a:chExt cx="533400" cy="914400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01A4C0F-95B3-49DF-809B-C5D80D8E3F33}"/>
                </a:ext>
              </a:extLst>
            </p:cNvPr>
            <p:cNvSpPr/>
            <p:nvPr/>
          </p:nvSpPr>
          <p:spPr>
            <a:xfrm>
              <a:off x="1905000" y="1524000"/>
              <a:ext cx="533400" cy="914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37D41E22-0DA3-4524-917E-FC9E6DA55514}"/>
                </a:ext>
              </a:extLst>
            </p:cNvPr>
            <p:cNvCxnSpPr/>
            <p:nvPr/>
          </p:nvCxnSpPr>
          <p:spPr>
            <a:xfrm flipV="1">
              <a:off x="2171700" y="1676400"/>
              <a:ext cx="0" cy="6096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67B819B-687A-4CB2-B301-1330CDC4C5E8}"/>
              </a:ext>
            </a:extLst>
          </p:cNvPr>
          <p:cNvGrpSpPr/>
          <p:nvPr/>
        </p:nvGrpSpPr>
        <p:grpSpPr>
          <a:xfrm rot="10800000">
            <a:off x="10347167" y="3081512"/>
            <a:ext cx="304800" cy="457200"/>
            <a:chOff x="1905000" y="1524000"/>
            <a:chExt cx="533400" cy="9144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1D4E4FA-DC94-4A97-B06E-4822B4C1D0B4}"/>
                </a:ext>
              </a:extLst>
            </p:cNvPr>
            <p:cNvSpPr/>
            <p:nvPr/>
          </p:nvSpPr>
          <p:spPr>
            <a:xfrm>
              <a:off x="1905000" y="1524000"/>
              <a:ext cx="533400" cy="914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BD53D2F1-9505-40C4-B5A3-98985B690D6F}"/>
                </a:ext>
              </a:extLst>
            </p:cNvPr>
            <p:cNvCxnSpPr/>
            <p:nvPr/>
          </p:nvCxnSpPr>
          <p:spPr>
            <a:xfrm flipV="1">
              <a:off x="2171700" y="1676400"/>
              <a:ext cx="0" cy="6096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C085710-ED64-4ED5-9464-D144494B83E2}"/>
              </a:ext>
            </a:extLst>
          </p:cNvPr>
          <p:cNvGrpSpPr/>
          <p:nvPr/>
        </p:nvGrpSpPr>
        <p:grpSpPr>
          <a:xfrm rot="10800000">
            <a:off x="10347167" y="2624312"/>
            <a:ext cx="304800" cy="457200"/>
            <a:chOff x="1905000" y="1524000"/>
            <a:chExt cx="533400" cy="914400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B31B32F-DADD-40BD-A947-9B40D4604A6B}"/>
                </a:ext>
              </a:extLst>
            </p:cNvPr>
            <p:cNvSpPr/>
            <p:nvPr/>
          </p:nvSpPr>
          <p:spPr>
            <a:xfrm>
              <a:off x="1905000" y="1524000"/>
              <a:ext cx="533400" cy="914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1E074B3B-6EE7-440B-8F8A-0930DF9B5C51}"/>
                </a:ext>
              </a:extLst>
            </p:cNvPr>
            <p:cNvCxnSpPr/>
            <p:nvPr/>
          </p:nvCxnSpPr>
          <p:spPr>
            <a:xfrm flipV="1">
              <a:off x="2171700" y="1676400"/>
              <a:ext cx="0" cy="6096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257FF3A-9CB6-4D8E-BF75-1908B743E22A}"/>
              </a:ext>
            </a:extLst>
          </p:cNvPr>
          <p:cNvGrpSpPr/>
          <p:nvPr/>
        </p:nvGrpSpPr>
        <p:grpSpPr>
          <a:xfrm rot="10800000">
            <a:off x="10042367" y="3538712"/>
            <a:ext cx="304800" cy="457200"/>
            <a:chOff x="1905000" y="1524000"/>
            <a:chExt cx="533400" cy="91440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AD44EBA-D32C-441F-BA9D-DA36E59BD38A}"/>
                </a:ext>
              </a:extLst>
            </p:cNvPr>
            <p:cNvSpPr/>
            <p:nvPr/>
          </p:nvSpPr>
          <p:spPr>
            <a:xfrm>
              <a:off x="1905000" y="1524000"/>
              <a:ext cx="533400" cy="914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E57A9079-6649-45BC-A7B6-B5C1C1B4FF72}"/>
                </a:ext>
              </a:extLst>
            </p:cNvPr>
            <p:cNvCxnSpPr/>
            <p:nvPr/>
          </p:nvCxnSpPr>
          <p:spPr>
            <a:xfrm flipV="1">
              <a:off x="2171700" y="1676400"/>
              <a:ext cx="0" cy="6096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4EB9B0D-E6CB-495E-84B8-B74B63D98BA7}"/>
              </a:ext>
            </a:extLst>
          </p:cNvPr>
          <p:cNvGrpSpPr/>
          <p:nvPr/>
        </p:nvGrpSpPr>
        <p:grpSpPr>
          <a:xfrm rot="10800000">
            <a:off x="10042367" y="3081512"/>
            <a:ext cx="304800" cy="457200"/>
            <a:chOff x="1905000" y="1524000"/>
            <a:chExt cx="533400" cy="91440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CB1849D-1C4D-4F19-9CD2-2A709E416F7E}"/>
                </a:ext>
              </a:extLst>
            </p:cNvPr>
            <p:cNvSpPr/>
            <p:nvPr/>
          </p:nvSpPr>
          <p:spPr>
            <a:xfrm>
              <a:off x="1905000" y="1524000"/>
              <a:ext cx="533400" cy="914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ED2EB9F2-3CED-40B9-9A18-5444A5DFD603}"/>
                </a:ext>
              </a:extLst>
            </p:cNvPr>
            <p:cNvCxnSpPr/>
            <p:nvPr/>
          </p:nvCxnSpPr>
          <p:spPr>
            <a:xfrm flipV="1">
              <a:off x="2171700" y="1676400"/>
              <a:ext cx="0" cy="6096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05CB38F-8638-4AEF-B7CF-2F2D0C37A7B4}"/>
              </a:ext>
            </a:extLst>
          </p:cNvPr>
          <p:cNvGrpSpPr/>
          <p:nvPr/>
        </p:nvGrpSpPr>
        <p:grpSpPr>
          <a:xfrm rot="10800000">
            <a:off x="10042367" y="2624312"/>
            <a:ext cx="304800" cy="457200"/>
            <a:chOff x="1905000" y="1524000"/>
            <a:chExt cx="533400" cy="91440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38B324EE-04F4-4668-B353-03D9EEB0DF4A}"/>
                </a:ext>
              </a:extLst>
            </p:cNvPr>
            <p:cNvSpPr/>
            <p:nvPr/>
          </p:nvSpPr>
          <p:spPr>
            <a:xfrm>
              <a:off x="1905000" y="1524000"/>
              <a:ext cx="533400" cy="914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B2F855DD-2114-4F17-A75E-2DC11E693EEB}"/>
                </a:ext>
              </a:extLst>
            </p:cNvPr>
            <p:cNvCxnSpPr/>
            <p:nvPr/>
          </p:nvCxnSpPr>
          <p:spPr>
            <a:xfrm flipV="1">
              <a:off x="2171700" y="1676400"/>
              <a:ext cx="0" cy="6096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E3A14960-13AE-4169-98EB-F2EF47998138}"/>
              </a:ext>
            </a:extLst>
          </p:cNvPr>
          <p:cNvSpPr txBox="1"/>
          <p:nvPr/>
        </p:nvSpPr>
        <p:spPr>
          <a:xfrm>
            <a:off x="2392139" y="3521003"/>
            <a:ext cx="1819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Flip one random spin:</a:t>
            </a:r>
          </a:p>
          <a:p>
            <a:pPr algn="ctr"/>
            <a:r>
              <a:rPr lang="en-US" sz="1400" dirty="0"/>
              <a:t>Local energy update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A9E7229-3B96-4533-BBA8-797410634EBD}"/>
              </a:ext>
            </a:extLst>
          </p:cNvPr>
          <p:cNvSpPr txBox="1"/>
          <p:nvPr/>
        </p:nvSpPr>
        <p:spPr>
          <a:xfrm>
            <a:off x="623364" y="4144622"/>
            <a:ext cx="228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 = -1/2*J*NN*</a:t>
            </a:r>
            <a:r>
              <a:rPr lang="en-US" dirty="0" err="1"/>
              <a:t>N_spin</a:t>
            </a:r>
            <a:endParaRPr lang="en-US" dirty="0"/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A77A8965-5972-4F12-A6B4-8822C2BF45CB}"/>
              </a:ext>
            </a:extLst>
          </p:cNvPr>
          <p:cNvCxnSpPr>
            <a:cxnSpLocks/>
          </p:cNvCxnSpPr>
          <p:nvPr/>
        </p:nvCxnSpPr>
        <p:spPr>
          <a:xfrm flipV="1">
            <a:off x="5447333" y="3329477"/>
            <a:ext cx="2088931" cy="1048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592D5E62-A7C5-42BD-8E5B-064D4FFB3470}"/>
              </a:ext>
            </a:extLst>
          </p:cNvPr>
          <p:cNvSpPr txBox="1"/>
          <p:nvPr/>
        </p:nvSpPr>
        <p:spPr>
          <a:xfrm>
            <a:off x="5520587" y="3444145"/>
            <a:ext cx="17637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Flip one random spin (no repetition):</a:t>
            </a:r>
          </a:p>
          <a:p>
            <a:pPr algn="ctr"/>
            <a:r>
              <a:rPr lang="en-US" sz="1400" dirty="0"/>
              <a:t>Local energy update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145EA995-A716-4B68-8D9E-CFA9347FA29D}"/>
              </a:ext>
            </a:extLst>
          </p:cNvPr>
          <p:cNvCxnSpPr>
            <a:cxnSpLocks/>
          </p:cNvCxnSpPr>
          <p:nvPr/>
        </p:nvCxnSpPr>
        <p:spPr>
          <a:xfrm>
            <a:off x="8789392" y="3339961"/>
            <a:ext cx="1098186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59629D3D-83B3-4279-8A49-90DC4814FAA4}"/>
              </a:ext>
            </a:extLst>
          </p:cNvPr>
          <p:cNvSpPr txBox="1"/>
          <p:nvPr/>
        </p:nvSpPr>
        <p:spPr>
          <a:xfrm>
            <a:off x="8741844" y="3544389"/>
            <a:ext cx="1038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repeat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033C160-3746-4C07-8DC2-17D11616E88E}"/>
              </a:ext>
            </a:extLst>
          </p:cNvPr>
          <p:cNvSpPr txBox="1"/>
          <p:nvPr/>
        </p:nvSpPr>
        <p:spPr>
          <a:xfrm>
            <a:off x="9358870" y="4155543"/>
            <a:ext cx="228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 = -1/2*J*NN*</a:t>
            </a:r>
            <a:r>
              <a:rPr lang="en-US" dirty="0" err="1"/>
              <a:t>N_spin</a:t>
            </a:r>
            <a:endParaRPr lang="en-US" dirty="0"/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692E73EF-60A8-4A28-B192-81E2D9C1D4D8}"/>
              </a:ext>
            </a:extLst>
          </p:cNvPr>
          <p:cNvGrpSpPr/>
          <p:nvPr/>
        </p:nvGrpSpPr>
        <p:grpSpPr>
          <a:xfrm>
            <a:off x="4398869" y="2669253"/>
            <a:ext cx="304800" cy="457200"/>
            <a:chOff x="1905000" y="1524000"/>
            <a:chExt cx="533400" cy="914400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79E37BEA-94A5-482B-A466-6B0D28E99006}"/>
                </a:ext>
              </a:extLst>
            </p:cNvPr>
            <p:cNvSpPr/>
            <p:nvPr/>
          </p:nvSpPr>
          <p:spPr>
            <a:xfrm>
              <a:off x="1905000" y="1524000"/>
              <a:ext cx="533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A36EFB90-697C-4880-AE27-8C9CF8DDF17A}"/>
                </a:ext>
              </a:extLst>
            </p:cNvPr>
            <p:cNvCxnSpPr/>
            <p:nvPr/>
          </p:nvCxnSpPr>
          <p:spPr>
            <a:xfrm flipV="1">
              <a:off x="2171700" y="1676400"/>
              <a:ext cx="0" cy="609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28325DD8-5E3E-4438-9083-33DB38D99CE0}"/>
              </a:ext>
            </a:extLst>
          </p:cNvPr>
          <p:cNvGrpSpPr/>
          <p:nvPr/>
        </p:nvGrpSpPr>
        <p:grpSpPr>
          <a:xfrm>
            <a:off x="4398869" y="3126453"/>
            <a:ext cx="304800" cy="457200"/>
            <a:chOff x="1905000" y="1524000"/>
            <a:chExt cx="533400" cy="914400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43DC1BAE-CE1D-47C1-922A-334A02D5CD26}"/>
                </a:ext>
              </a:extLst>
            </p:cNvPr>
            <p:cNvSpPr/>
            <p:nvPr/>
          </p:nvSpPr>
          <p:spPr>
            <a:xfrm>
              <a:off x="1905000" y="1524000"/>
              <a:ext cx="533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231A01B9-B745-40D5-A62C-B82CAC26859C}"/>
                </a:ext>
              </a:extLst>
            </p:cNvPr>
            <p:cNvCxnSpPr/>
            <p:nvPr/>
          </p:nvCxnSpPr>
          <p:spPr>
            <a:xfrm flipV="1">
              <a:off x="2171700" y="1676400"/>
              <a:ext cx="0" cy="609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3D218748-E11A-418B-BBC1-0C9189FED49B}"/>
              </a:ext>
            </a:extLst>
          </p:cNvPr>
          <p:cNvGrpSpPr/>
          <p:nvPr/>
        </p:nvGrpSpPr>
        <p:grpSpPr>
          <a:xfrm>
            <a:off x="4398869" y="3583653"/>
            <a:ext cx="304800" cy="457200"/>
            <a:chOff x="1905000" y="1524000"/>
            <a:chExt cx="533400" cy="914400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D8F819D8-8A08-4FEB-84F7-1F0541F54479}"/>
                </a:ext>
              </a:extLst>
            </p:cNvPr>
            <p:cNvSpPr/>
            <p:nvPr/>
          </p:nvSpPr>
          <p:spPr>
            <a:xfrm>
              <a:off x="1905000" y="1524000"/>
              <a:ext cx="533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373F4E12-8AA7-4003-A5C5-C89163282A27}"/>
                </a:ext>
              </a:extLst>
            </p:cNvPr>
            <p:cNvCxnSpPr/>
            <p:nvPr/>
          </p:nvCxnSpPr>
          <p:spPr>
            <a:xfrm flipV="1">
              <a:off x="2171700" y="1676400"/>
              <a:ext cx="0" cy="609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853BB15C-6FF4-4AAF-8906-4037CC567028}"/>
              </a:ext>
            </a:extLst>
          </p:cNvPr>
          <p:cNvGrpSpPr/>
          <p:nvPr/>
        </p:nvGrpSpPr>
        <p:grpSpPr>
          <a:xfrm>
            <a:off x="4703669" y="2669253"/>
            <a:ext cx="304800" cy="457200"/>
            <a:chOff x="1905000" y="1524000"/>
            <a:chExt cx="533400" cy="914400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0ECA94F5-DA68-4959-BE56-CB158F625FA6}"/>
                </a:ext>
              </a:extLst>
            </p:cNvPr>
            <p:cNvSpPr/>
            <p:nvPr/>
          </p:nvSpPr>
          <p:spPr>
            <a:xfrm>
              <a:off x="1905000" y="1524000"/>
              <a:ext cx="533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42B6B105-5CBA-4B32-84D9-EBCC55652D01}"/>
                </a:ext>
              </a:extLst>
            </p:cNvPr>
            <p:cNvCxnSpPr/>
            <p:nvPr/>
          </p:nvCxnSpPr>
          <p:spPr>
            <a:xfrm flipV="1">
              <a:off x="2171700" y="1676400"/>
              <a:ext cx="0" cy="609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CFED27E0-AB1C-4C1B-94D6-9A7A9C9FE3FD}"/>
              </a:ext>
            </a:extLst>
          </p:cNvPr>
          <p:cNvGrpSpPr/>
          <p:nvPr/>
        </p:nvGrpSpPr>
        <p:grpSpPr>
          <a:xfrm>
            <a:off x="4703669" y="3126453"/>
            <a:ext cx="304800" cy="457200"/>
            <a:chOff x="1905000" y="1524000"/>
            <a:chExt cx="533400" cy="914400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7191B370-5590-4118-A995-DB569474F5C9}"/>
                </a:ext>
              </a:extLst>
            </p:cNvPr>
            <p:cNvSpPr/>
            <p:nvPr/>
          </p:nvSpPr>
          <p:spPr>
            <a:xfrm>
              <a:off x="1905000" y="1524000"/>
              <a:ext cx="533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BD366746-C34D-4891-8201-E2BB059FFAEB}"/>
                </a:ext>
              </a:extLst>
            </p:cNvPr>
            <p:cNvCxnSpPr/>
            <p:nvPr/>
          </p:nvCxnSpPr>
          <p:spPr>
            <a:xfrm flipV="1">
              <a:off x="2171700" y="1676400"/>
              <a:ext cx="0" cy="609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7B1E29A2-E93D-492F-873D-73C6392C1258}"/>
              </a:ext>
            </a:extLst>
          </p:cNvPr>
          <p:cNvGrpSpPr/>
          <p:nvPr/>
        </p:nvGrpSpPr>
        <p:grpSpPr>
          <a:xfrm>
            <a:off x="4703669" y="3583653"/>
            <a:ext cx="304800" cy="457200"/>
            <a:chOff x="1905000" y="1524000"/>
            <a:chExt cx="533400" cy="914400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8DA6AB8D-B4A8-4365-810B-7336F406F743}"/>
                </a:ext>
              </a:extLst>
            </p:cNvPr>
            <p:cNvSpPr/>
            <p:nvPr/>
          </p:nvSpPr>
          <p:spPr>
            <a:xfrm>
              <a:off x="1905000" y="1524000"/>
              <a:ext cx="533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D0175E2D-8E54-4E8E-B71B-1A922E728084}"/>
                </a:ext>
              </a:extLst>
            </p:cNvPr>
            <p:cNvCxnSpPr/>
            <p:nvPr/>
          </p:nvCxnSpPr>
          <p:spPr>
            <a:xfrm flipV="1">
              <a:off x="2171700" y="1676400"/>
              <a:ext cx="0" cy="609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ECEAA1B4-9BE3-49EC-8F09-6E9D449A973D}"/>
              </a:ext>
            </a:extLst>
          </p:cNvPr>
          <p:cNvGrpSpPr/>
          <p:nvPr/>
        </p:nvGrpSpPr>
        <p:grpSpPr>
          <a:xfrm>
            <a:off x="5008469" y="2669253"/>
            <a:ext cx="304800" cy="457200"/>
            <a:chOff x="1905000" y="1524000"/>
            <a:chExt cx="533400" cy="914400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188BA79E-D18A-459A-9917-9D2C788D9238}"/>
                </a:ext>
              </a:extLst>
            </p:cNvPr>
            <p:cNvSpPr/>
            <p:nvPr/>
          </p:nvSpPr>
          <p:spPr>
            <a:xfrm>
              <a:off x="1905000" y="1524000"/>
              <a:ext cx="533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0C687876-845F-4EB2-8A17-2780AE98D092}"/>
                </a:ext>
              </a:extLst>
            </p:cNvPr>
            <p:cNvCxnSpPr/>
            <p:nvPr/>
          </p:nvCxnSpPr>
          <p:spPr>
            <a:xfrm flipV="1">
              <a:off x="2171700" y="1676400"/>
              <a:ext cx="0" cy="609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E17BF8A8-C0EC-4069-BD05-23E87B4E39D7}"/>
              </a:ext>
            </a:extLst>
          </p:cNvPr>
          <p:cNvGrpSpPr/>
          <p:nvPr/>
        </p:nvGrpSpPr>
        <p:grpSpPr>
          <a:xfrm>
            <a:off x="5008469" y="3126453"/>
            <a:ext cx="304800" cy="457200"/>
            <a:chOff x="1905000" y="1524000"/>
            <a:chExt cx="533400" cy="914400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7C8DB635-1FAE-4D6D-8D6B-630B66EDBDCC}"/>
                </a:ext>
              </a:extLst>
            </p:cNvPr>
            <p:cNvSpPr/>
            <p:nvPr/>
          </p:nvSpPr>
          <p:spPr>
            <a:xfrm>
              <a:off x="1905000" y="1524000"/>
              <a:ext cx="533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C2DF90C4-D080-4B6D-97C8-45F4705A68A5}"/>
                </a:ext>
              </a:extLst>
            </p:cNvPr>
            <p:cNvCxnSpPr/>
            <p:nvPr/>
          </p:nvCxnSpPr>
          <p:spPr>
            <a:xfrm flipV="1">
              <a:off x="2171700" y="1676400"/>
              <a:ext cx="0" cy="609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C63EA20A-0F58-4138-9925-42A59D685B00}"/>
              </a:ext>
            </a:extLst>
          </p:cNvPr>
          <p:cNvGrpSpPr/>
          <p:nvPr/>
        </p:nvGrpSpPr>
        <p:grpSpPr>
          <a:xfrm>
            <a:off x="7708745" y="3122209"/>
            <a:ext cx="304800" cy="457200"/>
            <a:chOff x="1905000" y="1524000"/>
            <a:chExt cx="533400" cy="914400"/>
          </a:xfrm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C5CA073C-4D13-4B88-883E-33AA55ACEF0C}"/>
                </a:ext>
              </a:extLst>
            </p:cNvPr>
            <p:cNvSpPr/>
            <p:nvPr/>
          </p:nvSpPr>
          <p:spPr>
            <a:xfrm>
              <a:off x="1905000" y="1524000"/>
              <a:ext cx="533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0F0FD503-FA7C-48F2-B535-D942FEECC01C}"/>
                </a:ext>
              </a:extLst>
            </p:cNvPr>
            <p:cNvCxnSpPr/>
            <p:nvPr/>
          </p:nvCxnSpPr>
          <p:spPr>
            <a:xfrm flipV="1">
              <a:off x="2171700" y="1676400"/>
              <a:ext cx="0" cy="609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00D6B9B8-C43C-4BC4-B73D-C975F62C233C}"/>
              </a:ext>
            </a:extLst>
          </p:cNvPr>
          <p:cNvGrpSpPr/>
          <p:nvPr/>
        </p:nvGrpSpPr>
        <p:grpSpPr>
          <a:xfrm>
            <a:off x="7708745" y="3579409"/>
            <a:ext cx="304800" cy="457200"/>
            <a:chOff x="1905000" y="1524000"/>
            <a:chExt cx="533400" cy="914400"/>
          </a:xfrm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95D8AFAD-6B30-4257-B2B1-2BE7243BCEF8}"/>
                </a:ext>
              </a:extLst>
            </p:cNvPr>
            <p:cNvSpPr/>
            <p:nvPr/>
          </p:nvSpPr>
          <p:spPr>
            <a:xfrm>
              <a:off x="1905000" y="1524000"/>
              <a:ext cx="533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9F3A5D43-14D5-4E9F-B36D-96DE7E051615}"/>
                </a:ext>
              </a:extLst>
            </p:cNvPr>
            <p:cNvCxnSpPr/>
            <p:nvPr/>
          </p:nvCxnSpPr>
          <p:spPr>
            <a:xfrm flipV="1">
              <a:off x="2171700" y="1676400"/>
              <a:ext cx="0" cy="609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095817D4-A5F3-468C-B930-C0E42D462918}"/>
              </a:ext>
            </a:extLst>
          </p:cNvPr>
          <p:cNvGrpSpPr/>
          <p:nvPr/>
        </p:nvGrpSpPr>
        <p:grpSpPr>
          <a:xfrm>
            <a:off x="8013545" y="2665009"/>
            <a:ext cx="304800" cy="457200"/>
            <a:chOff x="1905000" y="1524000"/>
            <a:chExt cx="533400" cy="914400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26D80808-B8E7-470C-A635-E3E96F06E1CC}"/>
                </a:ext>
              </a:extLst>
            </p:cNvPr>
            <p:cNvSpPr/>
            <p:nvPr/>
          </p:nvSpPr>
          <p:spPr>
            <a:xfrm>
              <a:off x="1905000" y="1524000"/>
              <a:ext cx="533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F88C928D-3D03-406C-88BE-9482491F5CA5}"/>
                </a:ext>
              </a:extLst>
            </p:cNvPr>
            <p:cNvCxnSpPr/>
            <p:nvPr/>
          </p:nvCxnSpPr>
          <p:spPr>
            <a:xfrm flipV="1">
              <a:off x="2171700" y="1676400"/>
              <a:ext cx="0" cy="609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4CF2A350-DD34-49EC-940F-5FB651C24442}"/>
              </a:ext>
            </a:extLst>
          </p:cNvPr>
          <p:cNvGrpSpPr/>
          <p:nvPr/>
        </p:nvGrpSpPr>
        <p:grpSpPr>
          <a:xfrm>
            <a:off x="8013545" y="3122209"/>
            <a:ext cx="304800" cy="457200"/>
            <a:chOff x="1905000" y="1524000"/>
            <a:chExt cx="533400" cy="914400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C087CC2C-3F6A-41B9-AD07-B0F9674F328D}"/>
                </a:ext>
              </a:extLst>
            </p:cNvPr>
            <p:cNvSpPr/>
            <p:nvPr/>
          </p:nvSpPr>
          <p:spPr>
            <a:xfrm>
              <a:off x="1905000" y="1524000"/>
              <a:ext cx="533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17634CDD-BC65-436A-B859-20D2C73E284E}"/>
                </a:ext>
              </a:extLst>
            </p:cNvPr>
            <p:cNvCxnSpPr/>
            <p:nvPr/>
          </p:nvCxnSpPr>
          <p:spPr>
            <a:xfrm flipV="1">
              <a:off x="2171700" y="1676400"/>
              <a:ext cx="0" cy="609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016948F3-7C5E-4FB3-9C00-934F4FFE33E5}"/>
              </a:ext>
            </a:extLst>
          </p:cNvPr>
          <p:cNvGrpSpPr/>
          <p:nvPr/>
        </p:nvGrpSpPr>
        <p:grpSpPr>
          <a:xfrm>
            <a:off x="8013545" y="3579409"/>
            <a:ext cx="304800" cy="457200"/>
            <a:chOff x="1905000" y="1524000"/>
            <a:chExt cx="533400" cy="914400"/>
          </a:xfrm>
        </p:grpSpPr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171F5C77-DB5D-4DE3-BE25-CC0FDE3D25E3}"/>
                </a:ext>
              </a:extLst>
            </p:cNvPr>
            <p:cNvSpPr/>
            <p:nvPr/>
          </p:nvSpPr>
          <p:spPr>
            <a:xfrm>
              <a:off x="1905000" y="1524000"/>
              <a:ext cx="533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FC0BD10E-F9A5-4B4D-AE49-CE14D3DADFCD}"/>
                </a:ext>
              </a:extLst>
            </p:cNvPr>
            <p:cNvCxnSpPr/>
            <p:nvPr/>
          </p:nvCxnSpPr>
          <p:spPr>
            <a:xfrm flipV="1">
              <a:off x="2171700" y="1676400"/>
              <a:ext cx="0" cy="609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002F9771-CBE2-49CE-A229-E7114CC9AADB}"/>
              </a:ext>
            </a:extLst>
          </p:cNvPr>
          <p:cNvGrpSpPr/>
          <p:nvPr/>
        </p:nvGrpSpPr>
        <p:grpSpPr>
          <a:xfrm>
            <a:off x="8318345" y="2665009"/>
            <a:ext cx="304800" cy="457200"/>
            <a:chOff x="1905000" y="1524000"/>
            <a:chExt cx="533400" cy="914400"/>
          </a:xfrm>
        </p:grpSpPr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95A608A0-8E98-4F12-B82B-1A21D9ED82B9}"/>
                </a:ext>
              </a:extLst>
            </p:cNvPr>
            <p:cNvSpPr/>
            <p:nvPr/>
          </p:nvSpPr>
          <p:spPr>
            <a:xfrm>
              <a:off x="1905000" y="1524000"/>
              <a:ext cx="533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5C9BF633-A4B6-4213-84CE-143DFB29E164}"/>
                </a:ext>
              </a:extLst>
            </p:cNvPr>
            <p:cNvCxnSpPr/>
            <p:nvPr/>
          </p:nvCxnSpPr>
          <p:spPr>
            <a:xfrm flipV="1">
              <a:off x="2171700" y="1676400"/>
              <a:ext cx="0" cy="609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3B5A15D6-2C28-45C8-AD04-CD0C1E8C41D2}"/>
              </a:ext>
            </a:extLst>
          </p:cNvPr>
          <p:cNvGrpSpPr/>
          <p:nvPr/>
        </p:nvGrpSpPr>
        <p:grpSpPr>
          <a:xfrm>
            <a:off x="8318345" y="3122209"/>
            <a:ext cx="304800" cy="457200"/>
            <a:chOff x="1905000" y="1524000"/>
            <a:chExt cx="533400" cy="914400"/>
          </a:xfrm>
        </p:grpSpPr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BCD24333-2CD7-4711-A64A-AA488BBBA0D2}"/>
                </a:ext>
              </a:extLst>
            </p:cNvPr>
            <p:cNvSpPr/>
            <p:nvPr/>
          </p:nvSpPr>
          <p:spPr>
            <a:xfrm>
              <a:off x="1905000" y="1524000"/>
              <a:ext cx="533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81F96E07-0A46-49E1-A627-1E4F30BF4993}"/>
                </a:ext>
              </a:extLst>
            </p:cNvPr>
            <p:cNvCxnSpPr/>
            <p:nvPr/>
          </p:nvCxnSpPr>
          <p:spPr>
            <a:xfrm flipV="1">
              <a:off x="2171700" y="1676400"/>
              <a:ext cx="0" cy="609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15C6B724-29FA-440F-BAFD-7C5CA874BF05}"/>
              </a:ext>
            </a:extLst>
          </p:cNvPr>
          <p:cNvGrpSpPr/>
          <p:nvPr/>
        </p:nvGrpSpPr>
        <p:grpSpPr>
          <a:xfrm rot="10800000">
            <a:off x="5008469" y="3585803"/>
            <a:ext cx="304800" cy="457200"/>
            <a:chOff x="1905000" y="1524000"/>
            <a:chExt cx="533400" cy="914400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FDC0BB48-3513-4851-9494-AB42B5C6356A}"/>
                </a:ext>
              </a:extLst>
            </p:cNvPr>
            <p:cNvSpPr/>
            <p:nvPr/>
          </p:nvSpPr>
          <p:spPr>
            <a:xfrm>
              <a:off x="1905000" y="1524000"/>
              <a:ext cx="533400" cy="914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D74AFD08-E4FA-43CC-B9B9-31785932727A}"/>
                </a:ext>
              </a:extLst>
            </p:cNvPr>
            <p:cNvCxnSpPr/>
            <p:nvPr/>
          </p:nvCxnSpPr>
          <p:spPr>
            <a:xfrm flipV="1">
              <a:off x="2171700" y="1676400"/>
              <a:ext cx="0" cy="6096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CAC93CDC-4383-4DDD-A542-7CEEB6888079}"/>
              </a:ext>
            </a:extLst>
          </p:cNvPr>
          <p:cNvGrpSpPr/>
          <p:nvPr/>
        </p:nvGrpSpPr>
        <p:grpSpPr>
          <a:xfrm rot="10800000">
            <a:off x="7708745" y="2665009"/>
            <a:ext cx="304800" cy="457200"/>
            <a:chOff x="1905000" y="1524000"/>
            <a:chExt cx="533400" cy="914400"/>
          </a:xfrm>
        </p:grpSpPr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ACAACAC6-8B56-4ABA-A3A1-AC062A67FDB8}"/>
                </a:ext>
              </a:extLst>
            </p:cNvPr>
            <p:cNvSpPr/>
            <p:nvPr/>
          </p:nvSpPr>
          <p:spPr>
            <a:xfrm>
              <a:off x="1905000" y="1524000"/>
              <a:ext cx="533400" cy="914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6DAF58EC-0BDA-4F41-88BF-B97BA45B59CF}"/>
                </a:ext>
              </a:extLst>
            </p:cNvPr>
            <p:cNvCxnSpPr/>
            <p:nvPr/>
          </p:nvCxnSpPr>
          <p:spPr>
            <a:xfrm flipV="1">
              <a:off x="2171700" y="1676400"/>
              <a:ext cx="0" cy="6096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A4483CCA-6C89-42EE-B9DC-0973BF1E5E54}"/>
              </a:ext>
            </a:extLst>
          </p:cNvPr>
          <p:cNvGrpSpPr/>
          <p:nvPr/>
        </p:nvGrpSpPr>
        <p:grpSpPr>
          <a:xfrm rot="10800000">
            <a:off x="8323668" y="3579288"/>
            <a:ext cx="304800" cy="457200"/>
            <a:chOff x="1905000" y="1524000"/>
            <a:chExt cx="533400" cy="914400"/>
          </a:xfrm>
        </p:grpSpPr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F92CF526-A914-4476-9630-3CBD94DA2327}"/>
                </a:ext>
              </a:extLst>
            </p:cNvPr>
            <p:cNvSpPr/>
            <p:nvPr/>
          </p:nvSpPr>
          <p:spPr>
            <a:xfrm>
              <a:off x="1905000" y="1524000"/>
              <a:ext cx="533400" cy="914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27366DF9-DCE4-4799-B1A7-FCFF4DEFB00E}"/>
                </a:ext>
              </a:extLst>
            </p:cNvPr>
            <p:cNvCxnSpPr/>
            <p:nvPr/>
          </p:nvCxnSpPr>
          <p:spPr>
            <a:xfrm flipV="1">
              <a:off x="2171700" y="1676400"/>
              <a:ext cx="0" cy="6096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9086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3655</TotalTime>
  <Words>2141</Words>
  <Application>Microsoft Office PowerPoint</Application>
  <PresentationFormat>Widescreen</PresentationFormat>
  <Paragraphs>211</Paragraphs>
  <Slides>26</Slides>
  <Notes>4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   Laboratório de Computação e Visualização Científica  Visualizing Monte-Carlo sampling of the Ising model phase space</vt:lpstr>
      <vt:lpstr>From the last class:</vt:lpstr>
      <vt:lpstr>Phase space sampling with random spin configuration sampling</vt:lpstr>
      <vt:lpstr>More efficient Monte-Carlo methods:</vt:lpstr>
      <vt:lpstr>Wang-Landau method [2001]</vt:lpstr>
      <vt:lpstr>Hüller-Behringer method [2002]</vt:lpstr>
      <vt:lpstr>Random Path Sampling [2014]</vt:lpstr>
      <vt:lpstr>Flat Scan Sampling [2022]</vt:lpstr>
      <vt:lpstr>Random Path Sampling</vt:lpstr>
      <vt:lpstr>Random Path Sampling: Validation [1]</vt:lpstr>
      <vt:lpstr>Random Path Sampling: Implementation (I)</vt:lpstr>
      <vt:lpstr>Random Path Sampling: Implementation (II)</vt:lpstr>
      <vt:lpstr>Random Path Sampling: Implementation (III)</vt:lpstr>
      <vt:lpstr>Random Path Sampling: Phase space sampling performance comparison</vt:lpstr>
      <vt:lpstr>Random Path Sampling: Phase space sampling performance comparison (videos)</vt:lpstr>
      <vt:lpstr>Making videos from plots in Matlab</vt:lpstr>
      <vt:lpstr>Overview</vt:lpstr>
      <vt:lpstr>WORK!</vt:lpstr>
      <vt:lpstr>The Wang-Landau method </vt:lpstr>
      <vt:lpstr>Wang-Landau method [2001]</vt:lpstr>
      <vt:lpstr>The Wang-Landau method in practice</vt:lpstr>
      <vt:lpstr>Wang-Landau JDOS estimate for 8x8</vt:lpstr>
      <vt:lpstr>Convergence and accuracy of the WL method</vt:lpstr>
      <vt:lpstr>Conclusions</vt:lpstr>
      <vt:lpstr>What I expect 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Stitchz</dc:creator>
  <cp:lastModifiedBy>João Amaral</cp:lastModifiedBy>
  <cp:revision>91</cp:revision>
  <dcterms:created xsi:type="dcterms:W3CDTF">2019-11-17T15:35:25Z</dcterms:created>
  <dcterms:modified xsi:type="dcterms:W3CDTF">2022-03-21T13:41:40Z</dcterms:modified>
</cp:coreProperties>
</file>