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</p:sldIdLst>
  <p:sldSz cx="9144000" cy="6858000" type="screen4x3"/>
  <p:notesSz cx="9144000" cy="6858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680B5-CC83-4F77-A395-FAE4756373AD}" type="datetimeFigureOut">
              <a:rPr lang="pt-BR" smtClean="0"/>
              <a:t>27/03/2018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DDFD2-F472-4486-A216-B51B56D79C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7740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680B5-CC83-4F77-A395-FAE4756373AD}" type="datetimeFigureOut">
              <a:rPr lang="pt-BR" smtClean="0"/>
              <a:t>27/03/2018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DDFD2-F472-4486-A216-B51B56D79C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2004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4972049" y="366713"/>
            <a:ext cx="1543051" cy="780097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342901" y="366713"/>
            <a:ext cx="4476751" cy="780097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680B5-CC83-4F77-A395-FAE4756373AD}" type="datetimeFigureOut">
              <a:rPr lang="pt-BR" smtClean="0"/>
              <a:t>27/03/2018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DDFD2-F472-4486-A216-B51B56D79C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0755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680B5-CC83-4F77-A395-FAE4756373AD}" type="datetimeFigureOut">
              <a:rPr lang="pt-BR" smtClean="0"/>
              <a:t>27/03/2018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DDFD2-F472-4486-A216-B51B56D79C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7151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680B5-CC83-4F77-A395-FAE4756373AD}" type="datetimeFigureOut">
              <a:rPr lang="pt-BR" smtClean="0"/>
              <a:t>27/03/2018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DDFD2-F472-4486-A216-B51B56D79C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8172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342901" y="2133601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3505201" y="2133601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680B5-CC83-4F77-A395-FAE4756373AD}" type="datetimeFigureOut">
              <a:rPr lang="pt-BR" smtClean="0"/>
              <a:t>27/03/2018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DDFD2-F472-4486-A216-B51B56D79C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1025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680B5-CC83-4F77-A395-FAE4756373AD}" type="datetimeFigureOut">
              <a:rPr lang="pt-BR" smtClean="0"/>
              <a:t>27/03/2018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DDFD2-F472-4486-A216-B51B56D79C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2228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680B5-CC83-4F77-A395-FAE4756373AD}" type="datetimeFigureOut">
              <a:rPr lang="pt-BR" smtClean="0"/>
              <a:t>27/03/2018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DDFD2-F472-4486-A216-B51B56D79C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3541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680B5-CC83-4F77-A395-FAE4756373AD}" type="datetimeFigureOut">
              <a:rPr lang="pt-BR" smtClean="0"/>
              <a:t>27/03/2018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DDFD2-F472-4486-A216-B51B56D79C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936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680B5-CC83-4F77-A395-FAE4756373AD}" type="datetimeFigureOut">
              <a:rPr lang="pt-BR" smtClean="0"/>
              <a:t>27/03/2018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DDFD2-F472-4486-A216-B51B56D79C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2121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680B5-CC83-4F77-A395-FAE4756373AD}" type="datetimeFigureOut">
              <a:rPr lang="pt-BR" smtClean="0"/>
              <a:t>27/03/2018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DDFD2-F472-4486-A216-B51B56D79C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340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7680B5-CC83-4F77-A395-FAE4756373AD}" type="datetimeFigureOut">
              <a:rPr lang="pt-BR" smtClean="0"/>
              <a:t>27/03/2018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5DDFD2-F472-4486-A216-B51B56D79C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4960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026" name="Picture 2" descr="C:\Users\anselmo.rocha\Downloads\CICLO DE INOVAÇÃO TECNOLÓGICA (1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769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6288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228816" y="540389"/>
            <a:ext cx="7724916" cy="441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284" tIns="41142" rIns="82284" bIns="41142"/>
          <a:lstStyle>
            <a:lvl1pPr defTabSz="7778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7778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7778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7778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7778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777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777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777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777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pt-BR" sz="3000" b="1" dirty="0" smtClean="0">
                <a:solidFill>
                  <a:srgbClr val="3E3122"/>
                </a:solidFill>
                <a:latin typeface="Century Gothic" panose="020B0502020202020204" pitchFamily="34" charset="0"/>
              </a:rPr>
              <a:t>O ROTEIRO</a:t>
            </a:r>
            <a:endParaRPr lang="pt-BR" sz="3000" b="1" dirty="0">
              <a:solidFill>
                <a:srgbClr val="3E3122"/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228816" y="1225711"/>
            <a:ext cx="8368872" cy="453590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8462" tIns="49231" rIns="98462" bIns="49231" numCol="1" rtlCol="0" anchor="t" anchorCtr="0" compatLnSpc="1">
            <a:prstTxWarp prst="textNoShape">
              <a:avLst/>
            </a:prstTxWarp>
            <a:normAutofit/>
          </a:bodyPr>
          <a:lstStyle>
            <a:defPPr>
              <a:defRPr lang="pt-BR"/>
            </a:defPPr>
            <a:lvl1pPr marL="0" algn="l" defTabSz="93242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212" algn="l" defTabSz="93242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424" algn="l" defTabSz="93242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8635" algn="l" defTabSz="93242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4847" algn="l" defTabSz="93242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058" algn="l" defTabSz="93242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7270" algn="l" defTabSz="93242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3482" algn="l" defTabSz="93242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29695" algn="l" defTabSz="93242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2864" indent="-462864">
              <a:buFont typeface="+mj-lt"/>
              <a:buAutoNum type="arabicPeriod"/>
            </a:pPr>
            <a:r>
              <a:rPr lang="pt-BR" sz="2000" dirty="0">
                <a:solidFill>
                  <a:srgbClr val="3E3122"/>
                </a:solidFill>
              </a:rPr>
              <a:t>INTRODUÇÃO: APRESENTAÇÃO DA EQUIPE</a:t>
            </a:r>
          </a:p>
          <a:p>
            <a:pPr marL="462864" indent="-462864">
              <a:buFont typeface="+mj-lt"/>
              <a:buAutoNum type="arabicPeriod"/>
            </a:pPr>
            <a:endParaRPr lang="pt-BR" sz="2000" dirty="0">
              <a:solidFill>
                <a:srgbClr val="3E3122"/>
              </a:solidFill>
            </a:endParaRPr>
          </a:p>
          <a:p>
            <a:pPr marL="462864" indent="-462864">
              <a:buFont typeface="+mj-lt"/>
              <a:buAutoNum type="arabicPeriod"/>
            </a:pPr>
            <a:r>
              <a:rPr lang="pt-BR" sz="2000" dirty="0">
                <a:solidFill>
                  <a:srgbClr val="3E3122"/>
                </a:solidFill>
              </a:rPr>
              <a:t>SOLUÇÃO: O QUE É? PARA QUE SERVE?</a:t>
            </a:r>
          </a:p>
          <a:p>
            <a:pPr marL="462864" indent="-462864">
              <a:buFont typeface="+mj-lt"/>
              <a:buAutoNum type="arabicPeriod"/>
            </a:pPr>
            <a:endParaRPr lang="pt-BR" sz="2000" dirty="0">
              <a:solidFill>
                <a:srgbClr val="3E3122"/>
              </a:solidFill>
            </a:endParaRPr>
          </a:p>
          <a:p>
            <a:pPr marL="462864" indent="-462864">
              <a:buFont typeface="+mj-lt"/>
              <a:buAutoNum type="arabicPeriod"/>
            </a:pPr>
            <a:r>
              <a:rPr lang="pt-BR" sz="2000" dirty="0">
                <a:solidFill>
                  <a:srgbClr val="3E3122"/>
                </a:solidFill>
              </a:rPr>
              <a:t>CONTEXTO: QUAL PROBLEMA RESOLVE? QUAL A OPORTUNIDADE IDENTIFICADA?</a:t>
            </a:r>
          </a:p>
          <a:p>
            <a:pPr marL="462864" indent="-462864">
              <a:buFont typeface="+mj-lt"/>
              <a:buAutoNum type="arabicPeriod"/>
            </a:pPr>
            <a:endParaRPr lang="pt-BR" sz="2000" dirty="0">
              <a:solidFill>
                <a:srgbClr val="3E3122"/>
              </a:solidFill>
            </a:endParaRPr>
          </a:p>
          <a:p>
            <a:pPr marL="462864" indent="-462864">
              <a:buFont typeface="+mj-lt"/>
              <a:buAutoNum type="arabicPeriod"/>
            </a:pPr>
            <a:r>
              <a:rPr lang="pt-BR" sz="2000" dirty="0">
                <a:solidFill>
                  <a:srgbClr val="3E3122"/>
                </a:solidFill>
              </a:rPr>
              <a:t>PÚBLICO: PARA QUEM É DIRECIONADA? QUEM É O CLIENTE/CONSUMIDOR?</a:t>
            </a:r>
          </a:p>
          <a:p>
            <a:pPr marL="462864" indent="-462864">
              <a:buFont typeface="+mj-lt"/>
              <a:buAutoNum type="arabicPeriod"/>
            </a:pPr>
            <a:endParaRPr lang="pt-BR" sz="2000" dirty="0">
              <a:solidFill>
                <a:srgbClr val="3E3122"/>
              </a:solidFill>
            </a:endParaRPr>
          </a:p>
          <a:p>
            <a:pPr marL="462864" indent="-462864">
              <a:buFont typeface="+mj-lt"/>
              <a:buAutoNum type="arabicPeriod"/>
            </a:pPr>
            <a:r>
              <a:rPr lang="pt-BR" sz="2000" dirty="0">
                <a:solidFill>
                  <a:srgbClr val="3E3122"/>
                </a:solidFill>
              </a:rPr>
              <a:t>RESULTADO: QUAIS OS RESULTADOS ESPERADOS SE IMPLEMENTADA A SOLUÇÃO? QUAIS OS BENEFÍCIOS?</a:t>
            </a:r>
          </a:p>
        </p:txBody>
      </p:sp>
    </p:spTree>
    <p:extLst>
      <p:ext uri="{BB962C8B-B14F-4D97-AF65-F5344CB8AC3E}">
        <p14:creationId xmlns:p14="http://schemas.microsoft.com/office/powerpoint/2010/main" val="1654175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107504" y="260648"/>
            <a:ext cx="7724916" cy="441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284" tIns="41142" rIns="82284" bIns="41142"/>
          <a:lstStyle>
            <a:lvl1pPr defTabSz="7778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7778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7778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7778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7778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777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777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777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777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462864" indent="-462864">
              <a:buFont typeface="+mj-lt"/>
              <a:buAutoNum type="arabicPeriod"/>
            </a:pPr>
            <a:r>
              <a:rPr lang="pt-BR" sz="3000" b="1" dirty="0">
                <a:solidFill>
                  <a:srgbClr val="3E3122"/>
                </a:solidFill>
                <a:latin typeface="Century Gothic" panose="020B0502020202020204" pitchFamily="34" charset="0"/>
              </a:rPr>
              <a:t>INTRODUÇÃO</a:t>
            </a:r>
          </a:p>
        </p:txBody>
      </p:sp>
    </p:spTree>
    <p:extLst>
      <p:ext uri="{BB962C8B-B14F-4D97-AF65-F5344CB8AC3E}">
        <p14:creationId xmlns:p14="http://schemas.microsoft.com/office/powerpoint/2010/main" val="2927454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1619672" y="2276872"/>
            <a:ext cx="7724916" cy="441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284" tIns="41142" rIns="82284" bIns="41142"/>
          <a:lstStyle>
            <a:lvl1pPr defTabSz="7778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7778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7778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7778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7778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777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777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777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777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pt-BR" sz="3000" b="1" dirty="0">
              <a:solidFill>
                <a:srgbClr val="3E3122"/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179512" y="260648"/>
            <a:ext cx="2445651" cy="544754"/>
          </a:xfrm>
          <a:prstGeom prst="rect">
            <a:avLst/>
          </a:prstGeom>
        </p:spPr>
        <p:txBody>
          <a:bodyPr wrap="none" lIns="82287" tIns="41143" rIns="82287" bIns="41143">
            <a:spAutoFit/>
          </a:bodyPr>
          <a:lstStyle/>
          <a:p>
            <a:pPr defTabSz="777875" eaLnBrk="0" hangingPunct="0"/>
            <a:r>
              <a:rPr lang="pt-BR" sz="3000" b="1" dirty="0">
                <a:solidFill>
                  <a:srgbClr val="3E3122"/>
                </a:solidFill>
                <a:latin typeface="Century Gothic" panose="020B0502020202020204" pitchFamily="34" charset="0"/>
              </a:rPr>
              <a:t>2. SOLUÇÃO</a:t>
            </a:r>
          </a:p>
        </p:txBody>
      </p:sp>
    </p:spTree>
    <p:extLst>
      <p:ext uri="{BB962C8B-B14F-4D97-AF65-F5344CB8AC3E}">
        <p14:creationId xmlns:p14="http://schemas.microsoft.com/office/powerpoint/2010/main" val="2237502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1619672" y="2276872"/>
            <a:ext cx="7724916" cy="441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284" tIns="41142" rIns="82284" bIns="41142"/>
          <a:lstStyle>
            <a:lvl1pPr defTabSz="7778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7778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7778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7778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7778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777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777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777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777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pt-BR" sz="3000" b="1" dirty="0">
              <a:solidFill>
                <a:srgbClr val="3E3122"/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179512" y="332656"/>
            <a:ext cx="6563275" cy="544754"/>
          </a:xfrm>
          <a:prstGeom prst="rect">
            <a:avLst/>
          </a:prstGeom>
        </p:spPr>
        <p:txBody>
          <a:bodyPr wrap="square" lIns="82287" tIns="41143" rIns="82287" bIns="41143">
            <a:spAutoFit/>
          </a:bodyPr>
          <a:lstStyle/>
          <a:p>
            <a:r>
              <a:rPr lang="pt-BR" sz="3000" b="1" dirty="0">
                <a:solidFill>
                  <a:srgbClr val="3E3122"/>
                </a:solidFill>
                <a:latin typeface="Century Gothic" panose="020B0502020202020204" pitchFamily="34" charset="0"/>
              </a:rPr>
              <a:t>3</a:t>
            </a:r>
            <a:r>
              <a:rPr lang="pt-BR" sz="3000" b="1" dirty="0" smtClean="0">
                <a:solidFill>
                  <a:srgbClr val="3E3122"/>
                </a:solidFill>
                <a:latin typeface="Century Gothic" panose="020B0502020202020204" pitchFamily="34" charset="0"/>
              </a:rPr>
              <a:t>. CONTEXTO</a:t>
            </a:r>
            <a:endParaRPr lang="pt-BR" sz="3000" b="1" dirty="0">
              <a:solidFill>
                <a:srgbClr val="3E3122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3594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1619672" y="2276872"/>
            <a:ext cx="7724916" cy="441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284" tIns="41142" rIns="82284" bIns="41142"/>
          <a:lstStyle>
            <a:lvl1pPr defTabSz="7778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7778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7778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7778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7778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777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777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777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777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pt-BR" sz="3000" b="1" dirty="0">
              <a:solidFill>
                <a:srgbClr val="3E3122"/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179512" y="260648"/>
            <a:ext cx="6563275" cy="544754"/>
          </a:xfrm>
          <a:prstGeom prst="rect">
            <a:avLst/>
          </a:prstGeom>
        </p:spPr>
        <p:txBody>
          <a:bodyPr wrap="square" lIns="82287" tIns="41143" rIns="82287" bIns="41143">
            <a:spAutoFit/>
          </a:bodyPr>
          <a:lstStyle/>
          <a:p>
            <a:r>
              <a:rPr lang="pt-BR" sz="3000" b="1" dirty="0">
                <a:solidFill>
                  <a:srgbClr val="3E3122"/>
                </a:solidFill>
                <a:latin typeface="Century Gothic" panose="020B0502020202020204" pitchFamily="34" charset="0"/>
              </a:rPr>
              <a:t>4</a:t>
            </a:r>
            <a:r>
              <a:rPr lang="pt-BR" sz="3000" b="1" dirty="0" smtClean="0">
                <a:solidFill>
                  <a:srgbClr val="3E3122"/>
                </a:solidFill>
                <a:latin typeface="Century Gothic" panose="020B0502020202020204" pitchFamily="34" charset="0"/>
              </a:rPr>
              <a:t>. PÚBLICO ALVO</a:t>
            </a:r>
            <a:endParaRPr lang="pt-BR" sz="3000" b="1" dirty="0">
              <a:solidFill>
                <a:srgbClr val="3E3122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7395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1619672" y="2276872"/>
            <a:ext cx="7724916" cy="441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284" tIns="41142" rIns="82284" bIns="41142"/>
          <a:lstStyle>
            <a:lvl1pPr defTabSz="7778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7778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7778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7778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7778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777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777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777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777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pt-BR" sz="3000" b="1" dirty="0">
              <a:solidFill>
                <a:srgbClr val="3E3122"/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179512" y="332656"/>
            <a:ext cx="6563275" cy="544754"/>
          </a:xfrm>
          <a:prstGeom prst="rect">
            <a:avLst/>
          </a:prstGeom>
        </p:spPr>
        <p:txBody>
          <a:bodyPr wrap="square" lIns="82287" tIns="41143" rIns="82287" bIns="41143">
            <a:spAutoFit/>
          </a:bodyPr>
          <a:lstStyle/>
          <a:p>
            <a:r>
              <a:rPr lang="pt-BR" sz="3000" b="1" dirty="0">
                <a:solidFill>
                  <a:srgbClr val="3E3122"/>
                </a:solidFill>
                <a:latin typeface="Century Gothic" panose="020B0502020202020204" pitchFamily="34" charset="0"/>
              </a:rPr>
              <a:t>5. RESULTADO ESPERADO</a:t>
            </a:r>
          </a:p>
        </p:txBody>
      </p:sp>
    </p:spTree>
    <p:extLst>
      <p:ext uri="{BB962C8B-B14F-4D97-AF65-F5344CB8AC3E}">
        <p14:creationId xmlns:p14="http://schemas.microsoft.com/office/powerpoint/2010/main" val="1370615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70</Words>
  <Application>Microsoft Office PowerPoint</Application>
  <PresentationFormat>Apresentação na tela (4:3)</PresentationFormat>
  <Paragraphs>15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8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Anselmo Luiz da Rocha</dc:creator>
  <cp:lastModifiedBy>Anselmo Luiz da Rocha</cp:lastModifiedBy>
  <cp:revision>6</cp:revision>
  <dcterms:created xsi:type="dcterms:W3CDTF">2018-03-26T18:40:19Z</dcterms:created>
  <dcterms:modified xsi:type="dcterms:W3CDTF">2018-03-27T19:52:05Z</dcterms:modified>
</cp:coreProperties>
</file>