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8" r:id="rId3"/>
    <p:sldId id="270" r:id="rId4"/>
    <p:sldId id="263" r:id="rId5"/>
    <p:sldId id="27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302" autoAdjust="0"/>
  </p:normalViewPr>
  <p:slideViewPr>
    <p:cSldViewPr snapToGrid="0">
      <p:cViewPr varScale="1">
        <p:scale>
          <a:sx n="57" d="100"/>
          <a:sy n="57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ACA0-99E1-4B95-800B-5BB9712FA98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53461-27BE-4488-A8AC-495788F0E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3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Você</a:t>
            </a:r>
            <a:r>
              <a:rPr lang="pt-BR" baseline="0" dirty="0" smtClean="0"/>
              <a:t> sabia que segundo a OMS n</a:t>
            </a:r>
            <a:r>
              <a:rPr lang="pt-BR" dirty="0" smtClean="0"/>
              <a:t>o</a:t>
            </a:r>
            <a:r>
              <a:rPr lang="pt-BR" baseline="0" dirty="0" smtClean="0"/>
              <a:t> Brasil temos 25 milhões de idosos, ou seja 12,5% da nossa população tem mais de 60 anos.</a:t>
            </a:r>
          </a:p>
          <a:p>
            <a:r>
              <a:rPr lang="pt-BR" baseline="0" dirty="0" smtClean="0"/>
              <a:t>E ainda deste número, quase 4 milhões moram sozinhos.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53461-27BE-4488-A8AC-495788F0E2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1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Mercado de e-health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comunicacao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área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monitoramento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bilhões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dólares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2017. Segundo report Price.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http://www.wearablehealthsolutions.com/investor-information/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report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mHealth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Mobile Health Economic in 2014, estimated that, globally, there were 100,000 apps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mHealth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sector for both Android and iOS platforms. According to the study, the health and fitness mobile app market was 4 Billion USD in 2014, and by 2017, it is poised to grow to 26 Billion USD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8D9973FD-9297-4393-8709-A81A70F6186D}" type="slidenum">
              <a:rPr lang="pt-BR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</a:t>
            </a:fld>
            <a:endParaRPr lang="pt-BR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38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 casa do idoso, além do hardware</a:t>
            </a:r>
            <a:r>
              <a:rPr lang="pt-BR" baseline="0" dirty="0" smtClean="0"/>
              <a:t> Wilson, v</a:t>
            </a:r>
            <a:r>
              <a:rPr lang="pt-BR" dirty="0" smtClean="0"/>
              <a:t>amos ter sensores </a:t>
            </a:r>
            <a:r>
              <a:rPr lang="pt-BR" dirty="0" err="1" smtClean="0"/>
              <a:t>wifi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bluetooth</a:t>
            </a:r>
            <a:r>
              <a:rPr lang="pt-BR" dirty="0" smtClean="0"/>
              <a:t> </a:t>
            </a:r>
            <a:r>
              <a:rPr lang="pt-BR" baseline="0" dirty="0" smtClean="0"/>
              <a:t>instalados na casa do idoso, um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pra ele, servidores na nuvem e interface via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ou web para os cuidadores.</a:t>
            </a:r>
          </a:p>
          <a:p>
            <a:r>
              <a:rPr lang="pt-BR" baseline="0" dirty="0" smtClean="0"/>
              <a:t>No servidor ficará o histórico e o controle de troca de informações. Na interface do cuidador que serão realizadas as configurações de agenda e sensores e recebidas as notificações da saúde do idoso.</a:t>
            </a:r>
            <a:endParaRPr lang="pt-BR" dirty="0" smtClean="0"/>
          </a:p>
          <a:p>
            <a:endParaRPr lang="pt-BR" baseline="0" dirty="0" smtClean="0"/>
          </a:p>
          <a:p>
            <a:endParaRPr lang="pt-B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Na casa do idoso a</a:t>
            </a:r>
            <a:r>
              <a:rPr lang="pt-BR" baseline="0" dirty="0" smtClean="0"/>
              <a:t> solução pode ser composta pelo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e pelo hardware Wilson e os sensores. 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é uma solução do pacote </a:t>
            </a:r>
            <a:r>
              <a:rPr lang="pt-BR" baseline="0" dirty="0" err="1" smtClean="0"/>
              <a:t>freemium</a:t>
            </a:r>
            <a:r>
              <a:rPr lang="pt-BR" baseline="0" dirty="0" smtClean="0"/>
              <a:t> e a solução completa compõe o </a:t>
            </a:r>
            <a:r>
              <a:rPr lang="pt-BR" baseline="0" dirty="0" err="1" smtClean="0"/>
              <a:t>harware</a:t>
            </a:r>
            <a:r>
              <a:rPr lang="pt-BR" baseline="0" dirty="0" smtClean="0"/>
              <a:t> Wilson e sensores aos quais será possível realizar comandos via viva voz.</a:t>
            </a:r>
            <a:endParaRPr lang="pt-BR" dirty="0" smtClean="0"/>
          </a:p>
          <a:p>
            <a:r>
              <a:rPr lang="pt-BR" dirty="0" smtClean="0"/>
              <a:t>Os sensores</a:t>
            </a:r>
            <a:r>
              <a:rPr lang="pt-BR" baseline="0" dirty="0" smtClean="0"/>
              <a:t> de movimento, medidores de pressão e glicemia se comunicam com o hw ou com 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Wilson.</a:t>
            </a:r>
          </a:p>
          <a:p>
            <a:r>
              <a:rPr lang="pt-BR" baseline="0" dirty="0" smtClean="0"/>
              <a:t>Abertura e fechamento dos compartimentos  de remédios no hw Wilson  e quaisquer outros dados dos sensores são enviados para o servidor, o qual irá aprender o </a:t>
            </a:r>
            <a:r>
              <a:rPr lang="pt-BR" baseline="0" dirty="0" err="1" smtClean="0"/>
              <a:t>omportamento</a:t>
            </a:r>
            <a:r>
              <a:rPr lang="pt-BR" baseline="0" dirty="0" smtClean="0"/>
              <a:t> do idoso.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53461-27BE-4488-A8AC-495788F0E2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44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E assim conhecer a rotina do idoso, como se ele entrou no banheiro e demorou para sair ou não saiu, </a:t>
            </a:r>
          </a:p>
          <a:p>
            <a:r>
              <a:rPr lang="pt-BR" baseline="0" dirty="0" smtClean="0"/>
              <a:t>Fazer notificações, sonoras e luminosas quanto ao horário de seu remédio,</a:t>
            </a:r>
          </a:p>
          <a:p>
            <a:r>
              <a:rPr lang="pt-BR" baseline="0" dirty="0" smtClean="0"/>
              <a:t>Coletar dados vitais como pressão arterial e glicemia.</a:t>
            </a:r>
          </a:p>
          <a:p>
            <a:r>
              <a:rPr lang="pt-BR" baseline="0" dirty="0" smtClean="0"/>
              <a:t>E com os dados coletados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fazer análise preditiva de emergências.</a:t>
            </a:r>
          </a:p>
          <a:p>
            <a:r>
              <a:rPr lang="pt-BR" baseline="0" dirty="0" smtClean="0"/>
              <a:t>Enviar notificações em tempo real para os </a:t>
            </a:r>
            <a:r>
              <a:rPr lang="pt-BR" baseline="0" dirty="0" err="1" smtClean="0"/>
              <a:t>cuidores</a:t>
            </a:r>
            <a:endParaRPr lang="pt-BR" baseline="0" dirty="0" smtClean="0"/>
          </a:p>
          <a:p>
            <a:r>
              <a:rPr lang="pt-BR" baseline="0" dirty="0" smtClean="0"/>
              <a:t>E o idosos realizar chamadas de emergência por </a:t>
            </a:r>
            <a:r>
              <a:rPr lang="pt-BR" baseline="0" dirty="0" err="1" smtClean="0"/>
              <a:t>viva-voz</a:t>
            </a:r>
            <a:r>
              <a:rPr lang="pt-BR" baseline="0" dirty="0" smtClean="0"/>
              <a:t> caso necessário.</a:t>
            </a:r>
          </a:p>
          <a:p>
            <a:endParaRPr lang="pt-BR" baseline="0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53461-27BE-4488-A8AC-495788F0E2A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66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53461-27BE-4488-A8AC-495788F0E2A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61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6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7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4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2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24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8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6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8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892CB-D681-4691-A9D0-656989C404C4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0940-B6C0-4E58-9A51-0195BC89F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4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7" y="-161926"/>
            <a:ext cx="12192000" cy="76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392456" y="-299701"/>
            <a:ext cx="12909178" cy="794329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1308" y="6503660"/>
            <a:ext cx="4069901" cy="274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e 5"/>
          <p:cNvSpPr/>
          <p:nvPr/>
        </p:nvSpPr>
        <p:spPr>
          <a:xfrm>
            <a:off x="3113423" y="834609"/>
            <a:ext cx="5408074" cy="45852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Arial Rounded MT Bold" panose="020F0704030504030204" pitchFamily="34" charset="0"/>
              </a:rPr>
              <a:t>Há pouca utilização do espaço </a:t>
            </a:r>
          </a:p>
          <a:p>
            <a:pPr algn="ctr"/>
            <a:r>
              <a:rPr lang="pt-BR" sz="3200" dirty="0" smtClean="0">
                <a:latin typeface="Arial Rounded MT Bold" panose="020F0704030504030204" pitchFamily="34" charset="0"/>
              </a:rPr>
              <a:t>público urbano </a:t>
            </a:r>
            <a:endParaRPr lang="pt-BR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7" y="-161926"/>
            <a:ext cx="12192000" cy="76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-492562" y="-332135"/>
            <a:ext cx="13109389" cy="891963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9838658" y="6492876"/>
            <a:ext cx="829343" cy="365125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700"/>
              </a:spcAft>
            </a:pPr>
            <a:fld id="{FE993CD0-DD72-4515-8A09-848C6FF4436D}" type="slidenum">
              <a:rPr lang="pt-BR" b="1">
                <a:solidFill>
                  <a:prstClr val="white"/>
                </a:solidFill>
                <a:latin typeface="Calibri"/>
              </a:rPr>
              <a:pPr>
                <a:lnSpc>
                  <a:spcPct val="85000"/>
                </a:lnSpc>
                <a:spcAft>
                  <a:spcPts val="700"/>
                </a:spcAft>
              </a:pPr>
              <a:t>2</a:t>
            </a:fld>
            <a:endParaRPr lang="pt-BR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081865" y="1276531"/>
            <a:ext cx="5393265" cy="42710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Arial Rounded MT Bold" panose="020F0704030504030204" pitchFamily="34" charset="0"/>
              </a:rPr>
              <a:t>Troca da manutenção do local público </a:t>
            </a:r>
          </a:p>
          <a:p>
            <a:pPr algn="ctr"/>
            <a:r>
              <a:rPr lang="pt-BR" sz="3200" dirty="0" smtClean="0">
                <a:latin typeface="Arial Rounded MT Bold" panose="020F0704030504030204" pitchFamily="34" charset="0"/>
              </a:rPr>
              <a:t>pela exploração do espaço</a:t>
            </a:r>
            <a:endParaRPr lang="pt-BR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de cantos arredondados 32"/>
          <p:cNvSpPr/>
          <p:nvPr/>
        </p:nvSpPr>
        <p:spPr>
          <a:xfrm>
            <a:off x="8790910" y="1032216"/>
            <a:ext cx="2286271" cy="209884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latin typeface="Arial Rounded MT Bold" panose="020F0704030504030204" pitchFamily="34" charset="0"/>
              </a:rPr>
              <a:t>App</a:t>
            </a:r>
            <a:endParaRPr lang="pt-BR">
              <a:latin typeface="Arial Rounded MT Bold" panose="020F0704030504030204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003905" y="2022871"/>
            <a:ext cx="2401950" cy="26841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 Rounded MT Bold" panose="020F070403050403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154574" y="1867509"/>
            <a:ext cx="2551846" cy="23322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 Rounded MT Bold" panose="020F07040305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564374" y="2768367"/>
            <a:ext cx="179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Rounded MT Bold" panose="020F0704030504030204" pitchFamily="34" charset="0"/>
              </a:rPr>
              <a:t>Poder Público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13964" y="4482773"/>
            <a:ext cx="2986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Arial Rounded MT Bold" panose="020F0704030504030204" pitchFamily="34" charset="0"/>
              </a:rPr>
              <a:t>Reduz Gastos de Manutenção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Arial Rounded MT Bold" panose="020F0704030504030204" pitchFamily="34" charset="0"/>
              </a:rPr>
              <a:t>Ocupa o espaço melhorando a qualidade de vida e reduz a violência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08215" y="5019341"/>
            <a:ext cx="197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Rounded MT Bold" panose="020F0704030504030204" pitchFamily="34" charset="0"/>
              </a:rPr>
              <a:t>Administra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9345804" y="2355623"/>
            <a:ext cx="179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Rounded MT Bold" panose="020F0704030504030204" pitchFamily="34" charset="0"/>
              </a:rPr>
              <a:t>Amigo da Praça </a:t>
            </a:r>
            <a:endParaRPr lang="pt-BR" dirty="0" smtClean="0">
              <a:latin typeface="Arial Rounded MT Bold" panose="020F070403050403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409001" y="1331764"/>
            <a:ext cx="179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Rounded MT Bold" panose="020F0704030504030204" pitchFamily="34" charset="0"/>
              </a:rPr>
              <a:t>Cidadão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6" name="Seta para a esquerda e para a direita 35"/>
          <p:cNvSpPr/>
          <p:nvPr/>
        </p:nvSpPr>
        <p:spPr>
          <a:xfrm>
            <a:off x="3895553" y="3047070"/>
            <a:ext cx="975516" cy="51532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 Rounded MT Bold" panose="020F070403050403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321161" y="5409534"/>
            <a:ext cx="2898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Rounded MT Bold" panose="020F0704030504030204" pitchFamily="34" charset="0"/>
              </a:rPr>
              <a:t>Mantém o espaço em troca da exploração comercial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53" name="Seta para a esquerda e para a direita 52"/>
          <p:cNvSpPr/>
          <p:nvPr/>
        </p:nvSpPr>
        <p:spPr>
          <a:xfrm rot="20144124">
            <a:off x="7709472" y="2182460"/>
            <a:ext cx="975516" cy="51532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 Rounded MT Bold" panose="020F0704030504030204" pitchFamily="34" charset="0"/>
            </a:endParaRPr>
          </a:p>
        </p:txBody>
      </p:sp>
      <p:pic>
        <p:nvPicPr>
          <p:cNvPr id="56" name="Picture 4" descr="Resultado de imagem para icone cel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07" y="2556933"/>
            <a:ext cx="490602" cy="4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273" y="1734281"/>
            <a:ext cx="621342" cy="621342"/>
          </a:xfrm>
          <a:prstGeom prst="rect">
            <a:avLst/>
          </a:prstGeom>
        </p:spPr>
      </p:pic>
      <p:pic>
        <p:nvPicPr>
          <p:cNvPr id="27" name="Picture 2" descr="https://attachment.outlook.office.net/owa/anapaulaw@hotmail.com/service.svc/s/GetAttachmentThumbnail?id=AQMkADAwATEyODI3LWJjYwAzLTE3ZTQtMDACLTAwCgBGAAAD3cWjctXL2UqX%2BIHU6NEOLwcAc043AKHtS0sAoc6uWMEnelgAAAIBDAAAAHNONwCh7UtLAKHOrljBJ3pYAAAAkLxsVwAAAAESABAAr8KftQI3p0GC8Ob4IeTT2w%3D%3D&amp;thumbnailType=2&amp;X-OWA-CANARY=-vltLBU3AUWzxPxYN1pKjQDYhRL3iNQYJfIFsmthgw4xpZDFW-WHz5KcvPai7x3oq5HnmwMt-aM.&amp;token=661225a2-1104-43b2-9ab6-fc6eb4a7ed0e&amp;owa=outlook.live.com&amp;isc=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15" y="3005300"/>
            <a:ext cx="1793330" cy="91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eta para a esquerda e para a direita 27"/>
          <p:cNvSpPr/>
          <p:nvPr/>
        </p:nvSpPr>
        <p:spPr>
          <a:xfrm rot="1829908">
            <a:off x="7723829" y="4411684"/>
            <a:ext cx="975516" cy="51532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 Rounded MT Bold" panose="020F0704030504030204" pitchFamily="34" charset="0"/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8790910" y="4074749"/>
            <a:ext cx="2286271" cy="209884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latin typeface="Arial Rounded MT Bold" panose="020F0704030504030204" pitchFamily="34" charset="0"/>
              </a:rPr>
              <a:t>App</a:t>
            </a:r>
            <a:endParaRPr lang="pt-BR">
              <a:latin typeface="Arial Rounded MT Bold" panose="020F070403050403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431908" y="5388673"/>
            <a:ext cx="179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Rounded MT Bold" panose="020F0704030504030204" pitchFamily="34" charset="0"/>
              </a:rPr>
              <a:t>Amigo da Praça </a:t>
            </a:r>
            <a:endParaRPr lang="pt-BR" dirty="0" smtClean="0">
              <a:latin typeface="Arial Rounded MT Bold" panose="020F070403050403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269413" y="4203505"/>
            <a:ext cx="179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Rounded MT Bold" panose="020F0704030504030204" pitchFamily="34" charset="0"/>
              </a:rPr>
              <a:t>Provedor de Serviços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492811" y="2295159"/>
            <a:ext cx="179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Rounded MT Bold" panose="020F0704030504030204" pitchFamily="34" charset="0"/>
              </a:rPr>
              <a:t>Integrador</a:t>
            </a:r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180635" y="4984545"/>
            <a:ext cx="421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 Rounded MT Bold" panose="020F0704030504030204" pitchFamily="34" charset="0"/>
              </a:rPr>
              <a:t>Serviços para Idosos</a:t>
            </a:r>
            <a:endParaRPr lang="pt-BR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35101" y="2803740"/>
            <a:ext cx="382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Arial Rounded MT Bold" panose="020F0704030504030204" pitchFamily="34" charset="0"/>
              </a:rPr>
              <a:t>Food</a:t>
            </a:r>
            <a:r>
              <a:rPr lang="pt-BR" sz="2400" b="1" dirty="0" smtClean="0">
                <a:latin typeface="Arial Rounded MT Bold" panose="020F0704030504030204" pitchFamily="34" charset="0"/>
              </a:rPr>
              <a:t> </a:t>
            </a:r>
            <a:r>
              <a:rPr lang="pt-BR" sz="2400" b="1" dirty="0" err="1" smtClean="0">
                <a:latin typeface="Arial Rounded MT Bold" panose="020F0704030504030204" pitchFamily="34" charset="0"/>
              </a:rPr>
              <a:t>Truck</a:t>
            </a:r>
            <a:endParaRPr lang="pt-BR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62350" y="5098870"/>
            <a:ext cx="295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 Rounded MT Bold" panose="020F0704030504030204" pitchFamily="34" charset="0"/>
              </a:rPr>
              <a:t>Ponto de Encontro da população</a:t>
            </a:r>
            <a:endParaRPr lang="pt-BR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197600" y="1325750"/>
            <a:ext cx="500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 Rounded MT Bold" panose="020F0704030504030204" pitchFamily="34" charset="0"/>
              </a:rPr>
              <a:t>Serviços de Pet</a:t>
            </a:r>
            <a:endParaRPr lang="pt-BR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-283650" y="1931271"/>
            <a:ext cx="542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 Rounded MT Bold" panose="020F0704030504030204" pitchFamily="34" charset="0"/>
              </a:rPr>
              <a:t>Espaço </a:t>
            </a:r>
          </a:p>
          <a:p>
            <a:pPr algn="ctr"/>
            <a:r>
              <a:rPr lang="pt-BR" sz="2400" b="1" dirty="0" smtClean="0">
                <a:latin typeface="Arial Rounded MT Bold" panose="020F0704030504030204" pitchFamily="34" charset="0"/>
              </a:rPr>
              <a:t>Divulgação Comercial</a:t>
            </a:r>
            <a:endParaRPr lang="pt-BR" sz="2400" b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7630185" y="2532117"/>
            <a:ext cx="3014134" cy="100490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961468" y="1083054"/>
            <a:ext cx="5175032" cy="100490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056165" y="5011915"/>
            <a:ext cx="4402797" cy="100490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37147" y="1860021"/>
            <a:ext cx="3787232" cy="9437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456694" y="4712922"/>
            <a:ext cx="4402797" cy="100490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https://attachment.outlook.office.net/owa/anapaulaw@hotmail.com/service.svc/s/GetAttachmentThumbnail?id=AQMkADAwATEyODI3LWJjYwAzLTE3ZTQtMDACLTAwCgBGAAAD3cWjctXL2UqX%2BIHU6NEOLwcAc043AKHtS0sAoc6uWMEnelgAAAIBDAAAAHNONwCh7UtLAKHOrljBJ3pYAAAAkLxsVwAAAAESABAAr8KftQI3p0GC8Ob4IeTT2w%3D%3D&amp;thumbnailType=2&amp;X-OWA-CANARY=-vltLBU3AUWzxPxYN1pKjQDYhRL3iNQYJfIFsmthgw4xpZDFW-WHz5KcvPai7x3oq5HnmwMt-aM.&amp;token=661225a2-1104-43b2-9ab6-fc6eb4a7ed0e&amp;owa=outlook.live.com&amp;isc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32" y="2808818"/>
            <a:ext cx="2821284" cy="143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756378" y="3672703"/>
            <a:ext cx="350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 Rounded MT Bold" panose="020F0704030504030204" pitchFamily="34" charset="0"/>
              </a:rPr>
              <a:t>Atividades Físicas</a:t>
            </a:r>
            <a:endParaRPr lang="pt-BR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204835" y="3401082"/>
            <a:ext cx="3655965" cy="100490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8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4600364" y="1337662"/>
            <a:ext cx="3256703" cy="441966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 Rounded MT Bold" panose="020F07040305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55255" y="2872032"/>
            <a:ext cx="15938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espaço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Por tempo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39494" y="1360729"/>
            <a:ext cx="3428469" cy="43966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 Rounded MT Bold" panose="020F07040305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85573" y="1602348"/>
            <a:ext cx="1856879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BR" sz="28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Venda de Mídia</a:t>
            </a:r>
            <a:endParaRPr lang="pt-BR" sz="12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988559" y="1602346"/>
            <a:ext cx="232729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BR" sz="28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Aluguel do espaço</a:t>
            </a:r>
            <a:endParaRPr lang="pt-BR" sz="12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01337" y="407432"/>
            <a:ext cx="1709187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BR" sz="28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Serviços</a:t>
            </a:r>
            <a:endParaRPr lang="pt-BR" sz="12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70884" y="4645538"/>
            <a:ext cx="247182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 smtClean="0">
                <a:latin typeface="Arial Rounded MT Bold" panose="020F0704030504030204" pitchFamily="34" charset="0"/>
              </a:rPr>
              <a:t>Relatório de Clientes impactados – mídia OOH</a:t>
            </a:r>
            <a:endParaRPr lang="pt-BR" sz="1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999382" y="1360730"/>
            <a:ext cx="3167574" cy="439660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 Rounded MT Bold" panose="020F070403050403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09610" y="1602346"/>
            <a:ext cx="2327290" cy="45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BR" sz="28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Controle</a:t>
            </a:r>
            <a:endParaRPr lang="pt-BR" sz="12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380244" y="2760421"/>
            <a:ext cx="2807713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latin typeface="Arial Rounded MT Bold" panose="020F0704030504030204" pitchFamily="34" charset="0"/>
              </a:rPr>
              <a:t>Física 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 Rounded MT Bold" panose="020F0704030504030204" pitchFamily="34" charset="0"/>
              </a:rPr>
              <a:t>Tempo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 Rounded MT Bold" panose="020F0704030504030204" pitchFamily="34" charset="0"/>
              </a:rPr>
              <a:t>Tamanho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CPM no </a:t>
            </a:r>
            <a:r>
              <a:rPr lang="pt-BR" dirty="0" err="1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pt-BR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8857810" y="2872031"/>
            <a:ext cx="14507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pt-BR" alt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Cobran</a:t>
            </a:r>
            <a:r>
              <a:rPr lang="pt-BR" altLang="pt-BR" sz="16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497</Words>
  <Application>Microsoft Office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Weigert</dc:creator>
  <cp:lastModifiedBy>Ana Paula Weigert</cp:lastModifiedBy>
  <cp:revision>78</cp:revision>
  <dcterms:created xsi:type="dcterms:W3CDTF">2016-12-03T14:05:55Z</dcterms:created>
  <dcterms:modified xsi:type="dcterms:W3CDTF">2017-04-22T03:44:11Z</dcterms:modified>
</cp:coreProperties>
</file>