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5"/>
  </p:sldMasterIdLst>
  <p:notesMasterIdLst>
    <p:notesMasterId r:id="rId15"/>
  </p:notesMasterIdLst>
  <p:sldIdLst>
    <p:sldId id="256" r:id="rId6"/>
    <p:sldId id="329" r:id="rId7"/>
    <p:sldId id="343" r:id="rId8"/>
    <p:sldId id="308" r:id="rId9"/>
    <p:sldId id="363" r:id="rId10"/>
    <p:sldId id="362" r:id="rId11"/>
    <p:sldId id="366" r:id="rId12"/>
    <p:sldId id="314" r:id="rId13"/>
    <p:sldId id="353" r:id="rId14"/>
  </p:sldIdLst>
  <p:sldSz cx="9144000" cy="5143500" type="screen16x9"/>
  <p:notesSz cx="6858000" cy="9144000"/>
  <p:embeddedFontLst>
    <p:embeddedFont>
      <p:font typeface="Bahiana" panose="02010600030101010101" charset="0"/>
      <p:regular r:id="rId16"/>
    </p:embeddedFont>
    <p:embeddedFont>
      <p:font typeface="Barlow Semi Condensed SemiBold" panose="02010600030101010101" charset="0"/>
      <p:regular r:id="rId17"/>
      <p:bold r:id="rId18"/>
      <p:italic r:id="rId19"/>
      <p:boldItalic r:id="rId20"/>
    </p:embeddedFont>
    <p:embeddedFont>
      <p:font typeface="Roboto Condensed Light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245090"/>
    <a:srgbClr val="6B6B6B"/>
    <a:srgbClr val="9933FF"/>
    <a:srgbClr val="C0504D"/>
    <a:srgbClr val="009900"/>
    <a:srgbClr val="FF9900"/>
    <a:srgbClr val="CC0000"/>
    <a:srgbClr val="FF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ED718-4015-4ABD-9835-1F67282BE21A}" v="1768" dt="2020-01-10T13:24:57.688"/>
  </p1510:revLst>
</p1510:revInfo>
</file>

<file path=ppt/tableStyles.xml><?xml version="1.0" encoding="utf-8"?>
<a:tblStyleLst xmlns:a="http://schemas.openxmlformats.org/drawingml/2006/main" def="{C58A2F3F-EDAB-435B-B3D9-6A42C4F4DA80}">
  <a:tblStyle styleId="{C58A2F3F-EDAB-435B-B3D9-6A42C4F4D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bd56c9061_0_2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bd56c9061_0_2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38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bd56c9061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bd56c9061_0_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55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bd56c9061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bd56c9061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8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6bd56c9061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6bd56c9061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1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6bd56c9061_0_2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6bd56c9061_0_2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5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>
            <a:spLocks noGrp="1"/>
          </p:cNvSpPr>
          <p:nvPr>
            <p:ph type="subTitle" idx="1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/>
          <p:nvPr/>
        </p:nvSpPr>
        <p:spPr>
          <a:xfrm rot="10800000">
            <a:off x="-112925" y="0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4" name="Google Shape;304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05" name="Google Shape;305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-255775" y="0"/>
            <a:ext cx="9502875" cy="2419200"/>
          </a:xfrm>
          <a:custGeom>
            <a:avLst/>
            <a:gdLst/>
            <a:ahLst/>
            <a:cxnLst/>
            <a:rect l="l" t="t" r="r" b="b"/>
            <a:pathLst>
              <a:path w="380115" h="96768" extrusionOk="0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ONLY_2_1_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9" name="Google Shape;349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1" r:id="rId4"/>
    <p:sldLayoutId id="2147483663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1164270" y="1877782"/>
            <a:ext cx="56877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err="1">
                <a:latin typeface="Bahiana"/>
                <a:ea typeface="Bahiana"/>
                <a:cs typeface="Bahiana"/>
                <a:sym typeface="Bahiana"/>
              </a:rPr>
              <a:t>Hachaton</a:t>
            </a:r>
            <a:r>
              <a:rPr lang="pt-BR" sz="4800" dirty="0">
                <a:latin typeface="Bahiana"/>
                <a:ea typeface="Bahiana"/>
                <a:cs typeface="Bahiana"/>
                <a:sym typeface="Bahiana"/>
              </a:rPr>
              <a:t> </a:t>
            </a:r>
            <a:r>
              <a:rPr lang="pt-BR" sz="4800" dirty="0" err="1">
                <a:latin typeface="Bahiana"/>
                <a:ea typeface="Bahiana"/>
                <a:cs typeface="Bahiana"/>
                <a:sym typeface="Bahiana"/>
              </a:rPr>
              <a:t>ccr</a:t>
            </a:r>
            <a:endParaRPr sz="4800"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1164270" y="2726272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dirty="0"/>
              <a:t>Alex Rogério, Juliana Vasseur, Marcelo Fontes e Raul Cardoso Cavalcanti Alves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71;p56">
            <a:extLst>
              <a:ext uri="{FF2B5EF4-FFF2-40B4-BE49-F238E27FC236}">
                <a16:creationId xmlns:a16="http://schemas.microsoft.com/office/drawing/2014/main" id="{122C3E0A-DD3F-48B3-84FE-000E4E73FB7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73182" y="157177"/>
            <a:ext cx="3872345" cy="8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PERSONA: CAMINHONEIRO</a:t>
            </a:r>
            <a:br>
              <a:rPr lang="pt-BR" dirty="0"/>
            </a:b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3966DF-092B-41C7-A6CF-835BD293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39921"/>
            <a:ext cx="4292600" cy="3603579"/>
          </a:xfrm>
          <a:prstGeom prst="rect">
            <a:avLst/>
          </a:prstGeom>
        </p:spPr>
      </p:pic>
      <p:sp>
        <p:nvSpPr>
          <p:cNvPr id="19" name="Google Shape;986;p54">
            <a:extLst>
              <a:ext uri="{FF2B5EF4-FFF2-40B4-BE49-F238E27FC236}">
                <a16:creationId xmlns:a16="http://schemas.microsoft.com/office/drawing/2014/main" id="{22AB2C3F-3891-45D1-867C-F8C1BA8DC25A}"/>
              </a:ext>
            </a:extLst>
          </p:cNvPr>
          <p:cNvSpPr/>
          <p:nvPr/>
        </p:nvSpPr>
        <p:spPr>
          <a:xfrm>
            <a:off x="5440615" y="615876"/>
            <a:ext cx="1028191" cy="980803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89;p54">
            <a:extLst>
              <a:ext uri="{FF2B5EF4-FFF2-40B4-BE49-F238E27FC236}">
                <a16:creationId xmlns:a16="http://schemas.microsoft.com/office/drawing/2014/main" id="{702FA954-26BB-4D9C-9517-7B48D97A6EB4}"/>
              </a:ext>
            </a:extLst>
          </p:cNvPr>
          <p:cNvSpPr/>
          <p:nvPr/>
        </p:nvSpPr>
        <p:spPr>
          <a:xfrm>
            <a:off x="5382540" y="562614"/>
            <a:ext cx="1118075" cy="1067051"/>
          </a:xfrm>
          <a:prstGeom prst="blockArc">
            <a:avLst>
              <a:gd name="adj1" fmla="val 5408285"/>
              <a:gd name="adj2" fmla="val 5264988"/>
              <a:gd name="adj3" fmla="val 9471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94;p54">
            <a:extLst>
              <a:ext uri="{FF2B5EF4-FFF2-40B4-BE49-F238E27FC236}">
                <a16:creationId xmlns:a16="http://schemas.microsoft.com/office/drawing/2014/main" id="{068BABCD-98F3-43BB-82FD-65A6827056C8}"/>
              </a:ext>
            </a:extLst>
          </p:cNvPr>
          <p:cNvSpPr txBox="1">
            <a:spLocks/>
          </p:cNvSpPr>
          <p:nvPr/>
        </p:nvSpPr>
        <p:spPr>
          <a:xfrm>
            <a:off x="5488001" y="893210"/>
            <a:ext cx="954417" cy="34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" sz="1800" dirty="0"/>
              <a:t>99,5%</a:t>
            </a:r>
            <a:br>
              <a:rPr lang="en" sz="1800" dirty="0"/>
            </a:br>
            <a:r>
              <a:rPr lang="pt-BR" sz="1800" dirty="0"/>
              <a:t>HOMENS</a:t>
            </a:r>
            <a:endParaRPr lang="en" sz="1800" dirty="0"/>
          </a:p>
        </p:txBody>
      </p:sp>
      <p:sp>
        <p:nvSpPr>
          <p:cNvPr id="22" name="Google Shape;999;p54">
            <a:extLst>
              <a:ext uri="{FF2B5EF4-FFF2-40B4-BE49-F238E27FC236}">
                <a16:creationId xmlns:a16="http://schemas.microsoft.com/office/drawing/2014/main" id="{EF3A7143-BF8A-47D6-BCB7-662882844051}"/>
              </a:ext>
            </a:extLst>
          </p:cNvPr>
          <p:cNvSpPr txBox="1">
            <a:spLocks/>
          </p:cNvSpPr>
          <p:nvPr/>
        </p:nvSpPr>
        <p:spPr>
          <a:xfrm>
            <a:off x="4960127" y="169983"/>
            <a:ext cx="184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Condensed Light"/>
              <a:buNone/>
            </a:pPr>
            <a:r>
              <a:rPr lang="pt-BR" b="1" dirty="0"/>
              <a:t>SEXO</a:t>
            </a:r>
          </a:p>
        </p:txBody>
      </p:sp>
      <p:sp>
        <p:nvSpPr>
          <p:cNvPr id="23" name="Google Shape;992;p54">
            <a:extLst>
              <a:ext uri="{FF2B5EF4-FFF2-40B4-BE49-F238E27FC236}">
                <a16:creationId xmlns:a16="http://schemas.microsoft.com/office/drawing/2014/main" id="{155B2E95-7B2F-4EBD-9B16-45816A462FEF}"/>
              </a:ext>
            </a:extLst>
          </p:cNvPr>
          <p:cNvSpPr/>
          <p:nvPr/>
        </p:nvSpPr>
        <p:spPr>
          <a:xfrm>
            <a:off x="5429515" y="2124850"/>
            <a:ext cx="1071390" cy="997672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93;p54">
            <a:extLst>
              <a:ext uri="{FF2B5EF4-FFF2-40B4-BE49-F238E27FC236}">
                <a16:creationId xmlns:a16="http://schemas.microsoft.com/office/drawing/2014/main" id="{1A7910A4-5D7B-4834-A628-431AC8668CE9}"/>
              </a:ext>
            </a:extLst>
          </p:cNvPr>
          <p:cNvSpPr/>
          <p:nvPr/>
        </p:nvSpPr>
        <p:spPr>
          <a:xfrm>
            <a:off x="5382685" y="2088396"/>
            <a:ext cx="1165050" cy="1085404"/>
          </a:xfrm>
          <a:prstGeom prst="blockArc">
            <a:avLst>
              <a:gd name="adj1" fmla="val 5115124"/>
              <a:gd name="adj2" fmla="val 14606895"/>
              <a:gd name="adj3" fmla="val 8473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95;p54">
            <a:extLst>
              <a:ext uri="{FF2B5EF4-FFF2-40B4-BE49-F238E27FC236}">
                <a16:creationId xmlns:a16="http://schemas.microsoft.com/office/drawing/2014/main" id="{B1D38B50-A15D-4998-89D4-4B06E84A25D7}"/>
              </a:ext>
            </a:extLst>
          </p:cNvPr>
          <p:cNvSpPr txBox="1">
            <a:spLocks/>
          </p:cNvSpPr>
          <p:nvPr/>
        </p:nvSpPr>
        <p:spPr>
          <a:xfrm>
            <a:off x="4983760" y="1740233"/>
            <a:ext cx="184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Condensed Light"/>
              <a:buNone/>
            </a:pPr>
            <a:r>
              <a:rPr lang="pt-BR" b="1" dirty="0"/>
              <a:t>MÉDIA DE IDADE</a:t>
            </a:r>
          </a:p>
        </p:txBody>
      </p:sp>
      <p:sp>
        <p:nvSpPr>
          <p:cNvPr id="26" name="Google Shape;997;p54">
            <a:extLst>
              <a:ext uri="{FF2B5EF4-FFF2-40B4-BE49-F238E27FC236}">
                <a16:creationId xmlns:a16="http://schemas.microsoft.com/office/drawing/2014/main" id="{8DE5C1F8-DBAF-46B5-B245-880E4683D8DB}"/>
              </a:ext>
            </a:extLst>
          </p:cNvPr>
          <p:cNvSpPr txBox="1">
            <a:spLocks/>
          </p:cNvSpPr>
          <p:nvPr/>
        </p:nvSpPr>
        <p:spPr>
          <a:xfrm>
            <a:off x="5629863" y="2408220"/>
            <a:ext cx="699401" cy="35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" sz="1800" dirty="0"/>
              <a:t>44 </a:t>
            </a:r>
            <a:r>
              <a:rPr lang="pt-BR" sz="1800" dirty="0"/>
              <a:t>ANOS</a:t>
            </a:r>
            <a:endParaRPr lang="en" sz="1800" dirty="0"/>
          </a:p>
        </p:txBody>
      </p:sp>
      <p:sp>
        <p:nvSpPr>
          <p:cNvPr id="27" name="Google Shape;986;p54">
            <a:extLst>
              <a:ext uri="{FF2B5EF4-FFF2-40B4-BE49-F238E27FC236}">
                <a16:creationId xmlns:a16="http://schemas.microsoft.com/office/drawing/2014/main" id="{C0E574C1-28C4-4E67-BBC9-422B1C621173}"/>
              </a:ext>
            </a:extLst>
          </p:cNvPr>
          <p:cNvSpPr/>
          <p:nvPr/>
        </p:nvSpPr>
        <p:spPr>
          <a:xfrm>
            <a:off x="5464248" y="3639095"/>
            <a:ext cx="1028191" cy="980803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89;p54">
            <a:extLst>
              <a:ext uri="{FF2B5EF4-FFF2-40B4-BE49-F238E27FC236}">
                <a16:creationId xmlns:a16="http://schemas.microsoft.com/office/drawing/2014/main" id="{9F622543-D946-4ED2-9AD9-D363AF3BF36F}"/>
              </a:ext>
            </a:extLst>
          </p:cNvPr>
          <p:cNvSpPr/>
          <p:nvPr/>
        </p:nvSpPr>
        <p:spPr>
          <a:xfrm>
            <a:off x="5429515" y="3585032"/>
            <a:ext cx="1118075" cy="1067051"/>
          </a:xfrm>
          <a:prstGeom prst="blockArc">
            <a:avLst>
              <a:gd name="adj1" fmla="val 5408285"/>
              <a:gd name="adj2" fmla="val 11560675"/>
              <a:gd name="adj3" fmla="val 10306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94;p54">
            <a:extLst>
              <a:ext uri="{FF2B5EF4-FFF2-40B4-BE49-F238E27FC236}">
                <a16:creationId xmlns:a16="http://schemas.microsoft.com/office/drawing/2014/main" id="{577E5931-18B8-4C7A-BFBF-9668FA312F4A}"/>
              </a:ext>
            </a:extLst>
          </p:cNvPr>
          <p:cNvSpPr txBox="1">
            <a:spLocks/>
          </p:cNvSpPr>
          <p:nvPr/>
        </p:nvSpPr>
        <p:spPr>
          <a:xfrm>
            <a:off x="5511634" y="3916429"/>
            <a:ext cx="954417" cy="34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" sz="1800" dirty="0"/>
              <a:t>28%</a:t>
            </a:r>
            <a:br>
              <a:rPr lang="en" sz="1800" dirty="0"/>
            </a:br>
            <a:r>
              <a:rPr lang="pt-BR" sz="1600" dirty="0"/>
              <a:t>ENSINO MÉDIO</a:t>
            </a:r>
            <a:endParaRPr lang="en" sz="1600" dirty="0"/>
          </a:p>
        </p:txBody>
      </p:sp>
      <p:sp>
        <p:nvSpPr>
          <p:cNvPr id="30" name="Google Shape;999;p54">
            <a:extLst>
              <a:ext uri="{FF2B5EF4-FFF2-40B4-BE49-F238E27FC236}">
                <a16:creationId xmlns:a16="http://schemas.microsoft.com/office/drawing/2014/main" id="{64BBE15B-79B3-4FBA-BE70-03E8B0FADA03}"/>
              </a:ext>
            </a:extLst>
          </p:cNvPr>
          <p:cNvSpPr txBox="1">
            <a:spLocks/>
          </p:cNvSpPr>
          <p:nvPr/>
        </p:nvSpPr>
        <p:spPr>
          <a:xfrm>
            <a:off x="4983760" y="3193202"/>
            <a:ext cx="184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Condensed Light"/>
              <a:buNone/>
            </a:pPr>
            <a:r>
              <a:rPr lang="pt-BR" b="1" dirty="0"/>
              <a:t>ESCOLARIDADE</a:t>
            </a:r>
          </a:p>
        </p:txBody>
      </p:sp>
      <p:sp>
        <p:nvSpPr>
          <p:cNvPr id="31" name="Google Shape;679;p49">
            <a:extLst>
              <a:ext uri="{FF2B5EF4-FFF2-40B4-BE49-F238E27FC236}">
                <a16:creationId xmlns:a16="http://schemas.microsoft.com/office/drawing/2014/main" id="{1DD9BE39-98E5-42D5-9E6E-A25D78795848}"/>
              </a:ext>
            </a:extLst>
          </p:cNvPr>
          <p:cNvSpPr txBox="1">
            <a:spLocks/>
          </p:cNvSpPr>
          <p:nvPr/>
        </p:nvSpPr>
        <p:spPr>
          <a:xfrm>
            <a:off x="28519" y="544490"/>
            <a:ext cx="4706270" cy="100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39700" indent="0" algn="just">
              <a:buNone/>
            </a:pPr>
            <a:r>
              <a:rPr lang="pt-BR" dirty="0"/>
              <a:t>Existem mais de 2 milhões de caminhoneiros no Brasil, representando 3,5% da frota nacional. Destes, 99,5% são homens, maioria com união estável.</a:t>
            </a:r>
          </a:p>
        </p:txBody>
      </p:sp>
      <p:sp>
        <p:nvSpPr>
          <p:cNvPr id="32" name="Google Shape;992;p54">
            <a:extLst>
              <a:ext uri="{FF2B5EF4-FFF2-40B4-BE49-F238E27FC236}">
                <a16:creationId xmlns:a16="http://schemas.microsoft.com/office/drawing/2014/main" id="{EAF9BA0D-F4A1-47A3-A71E-4B6499CD48CD}"/>
              </a:ext>
            </a:extLst>
          </p:cNvPr>
          <p:cNvSpPr/>
          <p:nvPr/>
        </p:nvSpPr>
        <p:spPr>
          <a:xfrm>
            <a:off x="7324945" y="1310496"/>
            <a:ext cx="1071390" cy="997672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93;p54">
            <a:extLst>
              <a:ext uri="{FF2B5EF4-FFF2-40B4-BE49-F238E27FC236}">
                <a16:creationId xmlns:a16="http://schemas.microsoft.com/office/drawing/2014/main" id="{30DADCC5-02FA-438F-A512-EAE2113545D1}"/>
              </a:ext>
            </a:extLst>
          </p:cNvPr>
          <p:cNvSpPr/>
          <p:nvPr/>
        </p:nvSpPr>
        <p:spPr>
          <a:xfrm>
            <a:off x="7278115" y="1274042"/>
            <a:ext cx="1165050" cy="1085404"/>
          </a:xfrm>
          <a:prstGeom prst="blockArc">
            <a:avLst>
              <a:gd name="adj1" fmla="val 5115124"/>
              <a:gd name="adj2" fmla="val 2136757"/>
              <a:gd name="adj3" fmla="val 9092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95;p54">
            <a:extLst>
              <a:ext uri="{FF2B5EF4-FFF2-40B4-BE49-F238E27FC236}">
                <a16:creationId xmlns:a16="http://schemas.microsoft.com/office/drawing/2014/main" id="{80AADAB1-A1C2-4007-85F4-FA1B5D317B85}"/>
              </a:ext>
            </a:extLst>
          </p:cNvPr>
          <p:cNvSpPr txBox="1">
            <a:spLocks/>
          </p:cNvSpPr>
          <p:nvPr/>
        </p:nvSpPr>
        <p:spPr>
          <a:xfrm>
            <a:off x="6879190" y="925879"/>
            <a:ext cx="184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Condensed Light"/>
              <a:buNone/>
            </a:pPr>
            <a:r>
              <a:rPr lang="pt-BR" b="1" dirty="0"/>
              <a:t>INTERNET MÓVEL</a:t>
            </a:r>
          </a:p>
        </p:txBody>
      </p:sp>
      <p:sp>
        <p:nvSpPr>
          <p:cNvPr id="35" name="Google Shape;997;p54">
            <a:extLst>
              <a:ext uri="{FF2B5EF4-FFF2-40B4-BE49-F238E27FC236}">
                <a16:creationId xmlns:a16="http://schemas.microsoft.com/office/drawing/2014/main" id="{C4EB3920-068B-4685-97BF-1B6C4DD84FC6}"/>
              </a:ext>
            </a:extLst>
          </p:cNvPr>
          <p:cNvSpPr txBox="1">
            <a:spLocks/>
          </p:cNvSpPr>
          <p:nvPr/>
        </p:nvSpPr>
        <p:spPr>
          <a:xfrm>
            <a:off x="7410765" y="1623675"/>
            <a:ext cx="899749" cy="35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pt-BR" sz="1800" dirty="0"/>
              <a:t>87% POSSUI</a:t>
            </a:r>
            <a:endParaRPr lang="en" sz="1800" dirty="0"/>
          </a:p>
        </p:txBody>
      </p:sp>
      <p:sp>
        <p:nvSpPr>
          <p:cNvPr id="36" name="Google Shape;986;p54">
            <a:extLst>
              <a:ext uri="{FF2B5EF4-FFF2-40B4-BE49-F238E27FC236}">
                <a16:creationId xmlns:a16="http://schemas.microsoft.com/office/drawing/2014/main" id="{5E6DF19B-C482-409F-83D7-3A73B5EC9B90}"/>
              </a:ext>
            </a:extLst>
          </p:cNvPr>
          <p:cNvSpPr/>
          <p:nvPr/>
        </p:nvSpPr>
        <p:spPr>
          <a:xfrm>
            <a:off x="7347581" y="3151822"/>
            <a:ext cx="1028191" cy="980803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89;p54">
            <a:extLst>
              <a:ext uri="{FF2B5EF4-FFF2-40B4-BE49-F238E27FC236}">
                <a16:creationId xmlns:a16="http://schemas.microsoft.com/office/drawing/2014/main" id="{8B0A9F62-8375-4CBE-87AC-E222044FF654}"/>
              </a:ext>
            </a:extLst>
          </p:cNvPr>
          <p:cNvSpPr/>
          <p:nvPr/>
        </p:nvSpPr>
        <p:spPr>
          <a:xfrm>
            <a:off x="7311922" y="3105569"/>
            <a:ext cx="1118075" cy="1067051"/>
          </a:xfrm>
          <a:prstGeom prst="blockArc">
            <a:avLst>
              <a:gd name="adj1" fmla="val 5408285"/>
              <a:gd name="adj2" fmla="val 10477987"/>
              <a:gd name="adj3" fmla="val 925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94;p54">
            <a:extLst>
              <a:ext uri="{FF2B5EF4-FFF2-40B4-BE49-F238E27FC236}">
                <a16:creationId xmlns:a16="http://schemas.microsoft.com/office/drawing/2014/main" id="{787B084A-16D0-4109-9378-2C4E95368701}"/>
              </a:ext>
            </a:extLst>
          </p:cNvPr>
          <p:cNvSpPr txBox="1">
            <a:spLocks/>
          </p:cNvSpPr>
          <p:nvPr/>
        </p:nvSpPr>
        <p:spPr>
          <a:xfrm>
            <a:off x="7394967" y="3429156"/>
            <a:ext cx="954417" cy="34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" sz="1800" dirty="0"/>
              <a:t>24%</a:t>
            </a:r>
            <a:br>
              <a:rPr lang="en" sz="1800" dirty="0"/>
            </a:br>
            <a:r>
              <a:rPr lang="pt-BR" sz="1600" dirty="0"/>
              <a:t>SÃO PAULO</a:t>
            </a:r>
            <a:endParaRPr lang="en" sz="1600" dirty="0"/>
          </a:p>
        </p:txBody>
      </p:sp>
      <p:sp>
        <p:nvSpPr>
          <p:cNvPr id="39" name="Google Shape;999;p54">
            <a:extLst>
              <a:ext uri="{FF2B5EF4-FFF2-40B4-BE49-F238E27FC236}">
                <a16:creationId xmlns:a16="http://schemas.microsoft.com/office/drawing/2014/main" id="{3DD99118-4C41-4622-A2EB-B7B0F556AF46}"/>
              </a:ext>
            </a:extLst>
          </p:cNvPr>
          <p:cNvSpPr txBox="1">
            <a:spLocks/>
          </p:cNvSpPr>
          <p:nvPr/>
        </p:nvSpPr>
        <p:spPr>
          <a:xfrm>
            <a:off x="6946660" y="2523912"/>
            <a:ext cx="1848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Condensed Light"/>
              <a:buNone/>
            </a:pPr>
            <a:r>
              <a:rPr lang="pt-BR" b="1" dirty="0"/>
              <a:t>CONCENTRAÇÃO REGIONAL</a:t>
            </a:r>
          </a:p>
        </p:txBody>
      </p:sp>
    </p:spTree>
    <p:extLst>
      <p:ext uri="{BB962C8B-B14F-4D97-AF65-F5344CB8AC3E}">
        <p14:creationId xmlns:p14="http://schemas.microsoft.com/office/powerpoint/2010/main" val="6398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80;p49">
            <a:extLst>
              <a:ext uri="{FF2B5EF4-FFF2-40B4-BE49-F238E27FC236}">
                <a16:creationId xmlns:a16="http://schemas.microsoft.com/office/drawing/2014/main" id="{C6B8AF32-2969-4589-951E-FE80211E942B}"/>
              </a:ext>
            </a:extLst>
          </p:cNvPr>
          <p:cNvSpPr/>
          <p:nvPr/>
        </p:nvSpPr>
        <p:spPr>
          <a:xfrm>
            <a:off x="3631575" y="1178849"/>
            <a:ext cx="153547" cy="172407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71;p56">
            <a:extLst>
              <a:ext uri="{FF2B5EF4-FFF2-40B4-BE49-F238E27FC236}">
                <a16:creationId xmlns:a16="http://schemas.microsoft.com/office/drawing/2014/main" id="{AAB3DDCC-01AA-4060-BCC9-4C2AA4E5CA21}"/>
              </a:ext>
            </a:extLst>
          </p:cNvPr>
          <p:cNvSpPr txBox="1">
            <a:spLocks/>
          </p:cNvSpPr>
          <p:nvPr/>
        </p:nvSpPr>
        <p:spPr>
          <a:xfrm>
            <a:off x="2343101" y="306586"/>
            <a:ext cx="1288473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DORES:</a:t>
            </a:r>
            <a:br>
              <a:rPr lang="pt-BR" dirty="0"/>
            </a:br>
            <a:endParaRPr lang="pt-BR" dirty="0"/>
          </a:p>
        </p:txBody>
      </p:sp>
      <p:sp>
        <p:nvSpPr>
          <p:cNvPr id="30" name="Google Shape;678;p49">
            <a:extLst>
              <a:ext uri="{FF2B5EF4-FFF2-40B4-BE49-F238E27FC236}">
                <a16:creationId xmlns:a16="http://schemas.microsoft.com/office/drawing/2014/main" id="{5998381E-BA65-41F3-8EF8-DE4016532FC8}"/>
              </a:ext>
            </a:extLst>
          </p:cNvPr>
          <p:cNvSpPr txBox="1">
            <a:spLocks/>
          </p:cNvSpPr>
          <p:nvPr/>
        </p:nvSpPr>
        <p:spPr>
          <a:xfrm>
            <a:off x="394702" y="934511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Distância da família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Muito tempo ao volante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Período definido de entrega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Insegurança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Baixo valor do frete e alto valor do combustível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Poucas opções de parada, alimentação, pernoite e locais limpos para banho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Estradas esburacadas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endParaRPr lang="pt-BR" dirty="0"/>
          </a:p>
        </p:txBody>
      </p:sp>
      <p:sp>
        <p:nvSpPr>
          <p:cNvPr id="31" name="Google Shape;680;p49">
            <a:extLst>
              <a:ext uri="{FF2B5EF4-FFF2-40B4-BE49-F238E27FC236}">
                <a16:creationId xmlns:a16="http://schemas.microsoft.com/office/drawing/2014/main" id="{526C2F5D-DE3B-42CA-9745-15A05C21C5F0}"/>
              </a:ext>
            </a:extLst>
          </p:cNvPr>
          <p:cNvSpPr/>
          <p:nvPr/>
        </p:nvSpPr>
        <p:spPr>
          <a:xfrm>
            <a:off x="3631574" y="1624107"/>
            <a:ext cx="153547" cy="172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80;p49">
            <a:extLst>
              <a:ext uri="{FF2B5EF4-FFF2-40B4-BE49-F238E27FC236}">
                <a16:creationId xmlns:a16="http://schemas.microsoft.com/office/drawing/2014/main" id="{762436DE-D90E-4C81-9813-8956A1D5C806}"/>
              </a:ext>
            </a:extLst>
          </p:cNvPr>
          <p:cNvSpPr/>
          <p:nvPr/>
        </p:nvSpPr>
        <p:spPr>
          <a:xfrm>
            <a:off x="3620256" y="2063573"/>
            <a:ext cx="153547" cy="1724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80;p49">
            <a:extLst>
              <a:ext uri="{FF2B5EF4-FFF2-40B4-BE49-F238E27FC236}">
                <a16:creationId xmlns:a16="http://schemas.microsoft.com/office/drawing/2014/main" id="{C9577213-6767-43CE-894C-7AD5483F3F48}"/>
              </a:ext>
            </a:extLst>
          </p:cNvPr>
          <p:cNvSpPr/>
          <p:nvPr/>
        </p:nvSpPr>
        <p:spPr>
          <a:xfrm>
            <a:off x="3620256" y="2499951"/>
            <a:ext cx="153547" cy="17240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80;p49">
            <a:extLst>
              <a:ext uri="{FF2B5EF4-FFF2-40B4-BE49-F238E27FC236}">
                <a16:creationId xmlns:a16="http://schemas.microsoft.com/office/drawing/2014/main" id="{4196FBD8-BBCB-42B2-AD5E-6EA5937508E7}"/>
              </a:ext>
            </a:extLst>
          </p:cNvPr>
          <p:cNvSpPr/>
          <p:nvPr/>
        </p:nvSpPr>
        <p:spPr>
          <a:xfrm>
            <a:off x="3631574" y="2953848"/>
            <a:ext cx="153547" cy="1724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680;p49">
            <a:extLst>
              <a:ext uri="{FF2B5EF4-FFF2-40B4-BE49-F238E27FC236}">
                <a16:creationId xmlns:a16="http://schemas.microsoft.com/office/drawing/2014/main" id="{7CDD52CC-4809-486A-9954-DECC53357E08}"/>
              </a:ext>
            </a:extLst>
          </p:cNvPr>
          <p:cNvSpPr/>
          <p:nvPr/>
        </p:nvSpPr>
        <p:spPr>
          <a:xfrm>
            <a:off x="3620254" y="3671292"/>
            <a:ext cx="153547" cy="15175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80;p49">
            <a:extLst>
              <a:ext uri="{FF2B5EF4-FFF2-40B4-BE49-F238E27FC236}">
                <a16:creationId xmlns:a16="http://schemas.microsoft.com/office/drawing/2014/main" id="{D5557DCC-73AF-4816-B26B-73F19DC125C8}"/>
              </a:ext>
            </a:extLst>
          </p:cNvPr>
          <p:cNvSpPr/>
          <p:nvPr/>
        </p:nvSpPr>
        <p:spPr>
          <a:xfrm>
            <a:off x="3620255" y="4368083"/>
            <a:ext cx="153547" cy="151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80;p49">
            <a:extLst>
              <a:ext uri="{FF2B5EF4-FFF2-40B4-BE49-F238E27FC236}">
                <a16:creationId xmlns:a16="http://schemas.microsoft.com/office/drawing/2014/main" id="{EC2C526F-026D-484A-9C04-35CFD6A586E4}"/>
              </a:ext>
            </a:extLst>
          </p:cNvPr>
          <p:cNvSpPr/>
          <p:nvPr/>
        </p:nvSpPr>
        <p:spPr>
          <a:xfrm>
            <a:off x="7798580" y="1163741"/>
            <a:ext cx="153547" cy="172407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71;p56">
            <a:extLst>
              <a:ext uri="{FF2B5EF4-FFF2-40B4-BE49-F238E27FC236}">
                <a16:creationId xmlns:a16="http://schemas.microsoft.com/office/drawing/2014/main" id="{759D4D52-7D83-4B5C-8190-6FA5F6DC12AF}"/>
              </a:ext>
            </a:extLst>
          </p:cNvPr>
          <p:cNvSpPr txBox="1">
            <a:spLocks/>
          </p:cNvSpPr>
          <p:nvPr/>
        </p:nvSpPr>
        <p:spPr>
          <a:xfrm>
            <a:off x="5422901" y="305437"/>
            <a:ext cx="2529228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NECESSIDADES:</a:t>
            </a:r>
            <a:br>
              <a:rPr lang="pt-BR" dirty="0"/>
            </a:br>
            <a:endParaRPr lang="pt-BR" dirty="0"/>
          </a:p>
        </p:txBody>
      </p:sp>
      <p:sp>
        <p:nvSpPr>
          <p:cNvPr id="39" name="Google Shape;678;p49">
            <a:extLst>
              <a:ext uri="{FF2B5EF4-FFF2-40B4-BE49-F238E27FC236}">
                <a16:creationId xmlns:a16="http://schemas.microsoft.com/office/drawing/2014/main" id="{2E0345DE-BCD1-4AE8-A882-93B3E4433846}"/>
              </a:ext>
            </a:extLst>
          </p:cNvPr>
          <p:cNvSpPr txBox="1">
            <a:spLocks/>
          </p:cNvSpPr>
          <p:nvPr/>
        </p:nvSpPr>
        <p:spPr>
          <a:xfrm>
            <a:off x="4586028" y="934511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Aproximação da família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Diminuição do estresse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Realização de exercícios físicos e cuidados com a saúde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Segurança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Maiores ganhos financeiros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Alimentação de qualidade e barata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Redução de acidentes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endParaRPr lang="pt-BR" dirty="0"/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endParaRPr lang="pt-BR" dirty="0"/>
          </a:p>
        </p:txBody>
      </p:sp>
      <p:sp>
        <p:nvSpPr>
          <p:cNvPr id="41" name="Google Shape;680;p49">
            <a:extLst>
              <a:ext uri="{FF2B5EF4-FFF2-40B4-BE49-F238E27FC236}">
                <a16:creationId xmlns:a16="http://schemas.microsoft.com/office/drawing/2014/main" id="{A557CC40-B1A4-4891-BC9C-D74402C2DDDE}"/>
              </a:ext>
            </a:extLst>
          </p:cNvPr>
          <p:cNvSpPr/>
          <p:nvPr/>
        </p:nvSpPr>
        <p:spPr>
          <a:xfrm>
            <a:off x="7798580" y="1617169"/>
            <a:ext cx="153547" cy="172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80;p49">
            <a:extLst>
              <a:ext uri="{FF2B5EF4-FFF2-40B4-BE49-F238E27FC236}">
                <a16:creationId xmlns:a16="http://schemas.microsoft.com/office/drawing/2014/main" id="{13E3DE14-7100-47D0-A2AF-0DE695C34D7F}"/>
              </a:ext>
            </a:extLst>
          </p:cNvPr>
          <p:cNvSpPr/>
          <p:nvPr/>
        </p:nvSpPr>
        <p:spPr>
          <a:xfrm>
            <a:off x="7798580" y="2055489"/>
            <a:ext cx="153547" cy="1724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680;p49">
            <a:extLst>
              <a:ext uri="{FF2B5EF4-FFF2-40B4-BE49-F238E27FC236}">
                <a16:creationId xmlns:a16="http://schemas.microsoft.com/office/drawing/2014/main" id="{38558B6B-8B98-43FD-A30A-211D0D1C68AC}"/>
              </a:ext>
            </a:extLst>
          </p:cNvPr>
          <p:cNvSpPr/>
          <p:nvPr/>
        </p:nvSpPr>
        <p:spPr>
          <a:xfrm>
            <a:off x="7798581" y="2749373"/>
            <a:ext cx="153547" cy="172407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680;p49">
            <a:extLst>
              <a:ext uri="{FF2B5EF4-FFF2-40B4-BE49-F238E27FC236}">
                <a16:creationId xmlns:a16="http://schemas.microsoft.com/office/drawing/2014/main" id="{4C0A87C0-1C92-4EE6-9470-68980F0195E8}"/>
              </a:ext>
            </a:extLst>
          </p:cNvPr>
          <p:cNvSpPr/>
          <p:nvPr/>
        </p:nvSpPr>
        <p:spPr>
          <a:xfrm>
            <a:off x="7798581" y="3233018"/>
            <a:ext cx="153547" cy="1724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80;p49">
            <a:extLst>
              <a:ext uri="{FF2B5EF4-FFF2-40B4-BE49-F238E27FC236}">
                <a16:creationId xmlns:a16="http://schemas.microsoft.com/office/drawing/2014/main" id="{723E9768-37C2-4BC2-8378-E894808DF942}"/>
              </a:ext>
            </a:extLst>
          </p:cNvPr>
          <p:cNvSpPr/>
          <p:nvPr/>
        </p:nvSpPr>
        <p:spPr>
          <a:xfrm>
            <a:off x="7798580" y="3671338"/>
            <a:ext cx="153547" cy="15175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80;p49">
            <a:extLst>
              <a:ext uri="{FF2B5EF4-FFF2-40B4-BE49-F238E27FC236}">
                <a16:creationId xmlns:a16="http://schemas.microsoft.com/office/drawing/2014/main" id="{CDC7D8BD-822C-4359-8AD7-1A760B98DE02}"/>
              </a:ext>
            </a:extLst>
          </p:cNvPr>
          <p:cNvSpPr/>
          <p:nvPr/>
        </p:nvSpPr>
        <p:spPr>
          <a:xfrm>
            <a:off x="7799662" y="4079106"/>
            <a:ext cx="153547" cy="151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13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72;p49">
            <a:extLst>
              <a:ext uri="{FF2B5EF4-FFF2-40B4-BE49-F238E27FC236}">
                <a16:creationId xmlns:a16="http://schemas.microsoft.com/office/drawing/2014/main" id="{560D57F6-55DC-4797-984F-AF90076447D8}"/>
              </a:ext>
            </a:extLst>
          </p:cNvPr>
          <p:cNvSpPr txBox="1">
            <a:spLocks/>
          </p:cNvSpPr>
          <p:nvPr/>
        </p:nvSpPr>
        <p:spPr>
          <a:xfrm>
            <a:off x="343812" y="203554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PROBLEMA</a:t>
            </a:r>
          </a:p>
        </p:txBody>
      </p:sp>
      <p:sp>
        <p:nvSpPr>
          <p:cNvPr id="11" name="Google Shape;679;p49">
            <a:extLst>
              <a:ext uri="{FF2B5EF4-FFF2-40B4-BE49-F238E27FC236}">
                <a16:creationId xmlns:a16="http://schemas.microsoft.com/office/drawing/2014/main" id="{643467FF-A05E-4F01-95FB-6735C37F0692}"/>
              </a:ext>
            </a:extLst>
          </p:cNvPr>
          <p:cNvSpPr txBox="1">
            <a:spLocks/>
          </p:cNvSpPr>
          <p:nvPr/>
        </p:nvSpPr>
        <p:spPr>
          <a:xfrm>
            <a:off x="1823086" y="1727743"/>
            <a:ext cx="7016114" cy="91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Entramos em contato com alguns caminhoneiros dos grupos “União dos caminhoneiros do Brasil” e “Grupo irmãos caminhoneiros” do Facebook e de alguns grupos de WhatsApp. Devido ao curto período de tempo, optamos por realizar uma pesquisa qualitativa com esses contatos questionando: “O que melhoraria a sua qualidade de vida?”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Um dos pontos citados por todos eles foi: “</a:t>
            </a:r>
            <a:r>
              <a:rPr lang="pt-BR" sz="1800" b="1" dirty="0"/>
              <a:t>Passar mais tempo com minha família</a:t>
            </a:r>
            <a:r>
              <a:rPr lang="pt-BR" dirty="0"/>
              <a:t>”  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Então pensamos: </a:t>
            </a:r>
            <a:r>
              <a:rPr lang="pt-BR" sz="1800" b="1" dirty="0"/>
              <a:t>“Como ajudar esses caminhoneiros a passar mais tempo seus familiares?”</a:t>
            </a:r>
          </a:p>
        </p:txBody>
      </p:sp>
      <p:sp>
        <p:nvSpPr>
          <p:cNvPr id="35" name="Google Shape;679;p49">
            <a:extLst>
              <a:ext uri="{FF2B5EF4-FFF2-40B4-BE49-F238E27FC236}">
                <a16:creationId xmlns:a16="http://schemas.microsoft.com/office/drawing/2014/main" id="{41D91062-BCBF-4208-A9D6-0D9A3CF915A1}"/>
              </a:ext>
            </a:extLst>
          </p:cNvPr>
          <p:cNvSpPr txBox="1">
            <a:spLocks/>
          </p:cNvSpPr>
          <p:nvPr/>
        </p:nvSpPr>
        <p:spPr>
          <a:xfrm>
            <a:off x="103295" y="4501423"/>
            <a:ext cx="7016114" cy="91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  <a:buFont typeface="Roboto Condensed Light"/>
              <a:buNone/>
            </a:pPr>
            <a:r>
              <a:rPr lang="pt-BR" sz="1000" dirty="0"/>
              <a:t>* Conversamos por telefone com 11 caminhoneiros, 6 empregados CLT e 5 autônomos. Todos os entrevistados eram casados ou em união estável com 2 ou mais filhos.</a:t>
            </a:r>
          </a:p>
        </p:txBody>
      </p:sp>
    </p:spTree>
    <p:extLst>
      <p:ext uri="{BB962C8B-B14F-4D97-AF65-F5344CB8AC3E}">
        <p14:creationId xmlns:p14="http://schemas.microsoft.com/office/powerpoint/2010/main" val="14417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680;p49">
            <a:extLst>
              <a:ext uri="{FF2B5EF4-FFF2-40B4-BE49-F238E27FC236}">
                <a16:creationId xmlns:a16="http://schemas.microsoft.com/office/drawing/2014/main" id="{D5557DCC-73AF-4816-B26B-73F19DC125C8}"/>
              </a:ext>
            </a:extLst>
          </p:cNvPr>
          <p:cNvSpPr/>
          <p:nvPr/>
        </p:nvSpPr>
        <p:spPr>
          <a:xfrm>
            <a:off x="3620255" y="4368083"/>
            <a:ext cx="153547" cy="151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80;p49">
            <a:extLst>
              <a:ext uri="{FF2B5EF4-FFF2-40B4-BE49-F238E27FC236}">
                <a16:creationId xmlns:a16="http://schemas.microsoft.com/office/drawing/2014/main" id="{CDC7D8BD-822C-4359-8AD7-1A760B98DE02}"/>
              </a:ext>
            </a:extLst>
          </p:cNvPr>
          <p:cNvSpPr/>
          <p:nvPr/>
        </p:nvSpPr>
        <p:spPr>
          <a:xfrm>
            <a:off x="7799662" y="4079106"/>
            <a:ext cx="153547" cy="151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72;p49">
            <a:extLst>
              <a:ext uri="{FF2B5EF4-FFF2-40B4-BE49-F238E27FC236}">
                <a16:creationId xmlns:a16="http://schemas.microsoft.com/office/drawing/2014/main" id="{1AD26A53-FCBB-43F3-BD5E-450579B9E023}"/>
              </a:ext>
            </a:extLst>
          </p:cNvPr>
          <p:cNvSpPr txBox="1">
            <a:spLocks/>
          </p:cNvSpPr>
          <p:nvPr/>
        </p:nvSpPr>
        <p:spPr>
          <a:xfrm>
            <a:off x="343812" y="203554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SOLUÇÃO:</a:t>
            </a:r>
          </a:p>
        </p:txBody>
      </p:sp>
    </p:spTree>
    <p:extLst>
      <p:ext uri="{BB962C8B-B14F-4D97-AF65-F5344CB8AC3E}">
        <p14:creationId xmlns:p14="http://schemas.microsoft.com/office/powerpoint/2010/main" val="8238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80;p49">
            <a:extLst>
              <a:ext uri="{FF2B5EF4-FFF2-40B4-BE49-F238E27FC236}">
                <a16:creationId xmlns:a16="http://schemas.microsoft.com/office/drawing/2014/main" id="{C6B8AF32-2969-4589-951E-FE80211E942B}"/>
              </a:ext>
            </a:extLst>
          </p:cNvPr>
          <p:cNvSpPr/>
          <p:nvPr/>
        </p:nvSpPr>
        <p:spPr>
          <a:xfrm>
            <a:off x="3642896" y="1537904"/>
            <a:ext cx="153547" cy="172407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71;p56">
            <a:extLst>
              <a:ext uri="{FF2B5EF4-FFF2-40B4-BE49-F238E27FC236}">
                <a16:creationId xmlns:a16="http://schemas.microsoft.com/office/drawing/2014/main" id="{AAB3DDCC-01AA-4060-BCC9-4C2AA4E5CA21}"/>
              </a:ext>
            </a:extLst>
          </p:cNvPr>
          <p:cNvSpPr txBox="1">
            <a:spLocks/>
          </p:cNvSpPr>
          <p:nvPr/>
        </p:nvSpPr>
        <p:spPr>
          <a:xfrm>
            <a:off x="304801" y="306586"/>
            <a:ext cx="3326774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BENEFÍCIOS PARA O CAMINHONEIRO:</a:t>
            </a:r>
            <a:br>
              <a:rPr lang="pt-BR" dirty="0"/>
            </a:br>
            <a:endParaRPr lang="pt-BR" dirty="0"/>
          </a:p>
        </p:txBody>
      </p:sp>
      <p:sp>
        <p:nvSpPr>
          <p:cNvPr id="30" name="Google Shape;678;p49">
            <a:extLst>
              <a:ext uri="{FF2B5EF4-FFF2-40B4-BE49-F238E27FC236}">
                <a16:creationId xmlns:a16="http://schemas.microsoft.com/office/drawing/2014/main" id="{5998381E-BA65-41F3-8EF8-DE4016532FC8}"/>
              </a:ext>
            </a:extLst>
          </p:cNvPr>
          <p:cNvSpPr txBox="1">
            <a:spLocks/>
          </p:cNvSpPr>
          <p:nvPr/>
        </p:nvSpPr>
        <p:spPr>
          <a:xfrm>
            <a:off x="304801" y="1315472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Trechos menores possibilitando ao caminhoneiro passar mais tempo com sua família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Maior visibilidade e possibilidade de novos serviços próximos à sua residência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Possibilidade de se destacar no ranking, podendo este gerar bonificações financeiras ou premiações/descontos em produtos e serviços</a:t>
            </a:r>
          </a:p>
        </p:txBody>
      </p:sp>
      <p:sp>
        <p:nvSpPr>
          <p:cNvPr id="31" name="Google Shape;680;p49">
            <a:extLst>
              <a:ext uri="{FF2B5EF4-FFF2-40B4-BE49-F238E27FC236}">
                <a16:creationId xmlns:a16="http://schemas.microsoft.com/office/drawing/2014/main" id="{526C2F5D-DE3B-42CA-9745-15A05C21C5F0}"/>
              </a:ext>
            </a:extLst>
          </p:cNvPr>
          <p:cNvSpPr/>
          <p:nvPr/>
        </p:nvSpPr>
        <p:spPr>
          <a:xfrm>
            <a:off x="3642894" y="2485546"/>
            <a:ext cx="153547" cy="172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80;p49">
            <a:extLst>
              <a:ext uri="{FF2B5EF4-FFF2-40B4-BE49-F238E27FC236}">
                <a16:creationId xmlns:a16="http://schemas.microsoft.com/office/drawing/2014/main" id="{762436DE-D90E-4C81-9813-8956A1D5C806}"/>
              </a:ext>
            </a:extLst>
          </p:cNvPr>
          <p:cNvSpPr/>
          <p:nvPr/>
        </p:nvSpPr>
        <p:spPr>
          <a:xfrm>
            <a:off x="3642894" y="3171812"/>
            <a:ext cx="153547" cy="1724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71;p56">
            <a:extLst>
              <a:ext uri="{FF2B5EF4-FFF2-40B4-BE49-F238E27FC236}">
                <a16:creationId xmlns:a16="http://schemas.microsoft.com/office/drawing/2014/main" id="{13E0B9C4-49DC-4C7F-8174-99298BDC27D5}"/>
              </a:ext>
            </a:extLst>
          </p:cNvPr>
          <p:cNvSpPr txBox="1">
            <a:spLocks/>
          </p:cNvSpPr>
          <p:nvPr/>
        </p:nvSpPr>
        <p:spPr>
          <a:xfrm>
            <a:off x="5068846" y="300752"/>
            <a:ext cx="3326774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BENEFÍCIOS PARA AS EMPRESAS:</a:t>
            </a:r>
            <a:br>
              <a:rPr lang="pt-BR" dirty="0"/>
            </a:br>
            <a:endParaRPr lang="pt-BR" dirty="0"/>
          </a:p>
        </p:txBody>
      </p:sp>
      <p:sp>
        <p:nvSpPr>
          <p:cNvPr id="21" name="Google Shape;680;p49">
            <a:extLst>
              <a:ext uri="{FF2B5EF4-FFF2-40B4-BE49-F238E27FC236}">
                <a16:creationId xmlns:a16="http://schemas.microsoft.com/office/drawing/2014/main" id="{883FEDA3-E771-4393-9D99-C8975C27B9AB}"/>
              </a:ext>
            </a:extLst>
          </p:cNvPr>
          <p:cNvSpPr/>
          <p:nvPr/>
        </p:nvSpPr>
        <p:spPr>
          <a:xfrm>
            <a:off x="8085356" y="1537904"/>
            <a:ext cx="153547" cy="172407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78;p49">
            <a:extLst>
              <a:ext uri="{FF2B5EF4-FFF2-40B4-BE49-F238E27FC236}">
                <a16:creationId xmlns:a16="http://schemas.microsoft.com/office/drawing/2014/main" id="{C795CC9B-5D93-4DAC-8AE0-F5DAED45E7C6}"/>
              </a:ext>
            </a:extLst>
          </p:cNvPr>
          <p:cNvSpPr txBox="1">
            <a:spLocks/>
          </p:cNvSpPr>
          <p:nvPr/>
        </p:nvSpPr>
        <p:spPr>
          <a:xfrm>
            <a:off x="4747261" y="1315472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Maior satisfação dos motoristas, redução as pernoites fora de casa</a:t>
            </a:r>
          </a:p>
          <a:p>
            <a:pPr marL="0" indent="0" algn="r">
              <a:spcAft>
                <a:spcPts val="1600"/>
              </a:spcAft>
              <a:buFont typeface="Roboto Condensed Light"/>
              <a:buNone/>
            </a:pPr>
            <a:r>
              <a:rPr lang="pt-BR" dirty="0"/>
              <a:t>Possibilidade de contratar caminhoneiros autônomos melhor avaliados / ranking</a:t>
            </a:r>
          </a:p>
        </p:txBody>
      </p:sp>
      <p:sp>
        <p:nvSpPr>
          <p:cNvPr id="24" name="Google Shape;680;p49">
            <a:extLst>
              <a:ext uri="{FF2B5EF4-FFF2-40B4-BE49-F238E27FC236}">
                <a16:creationId xmlns:a16="http://schemas.microsoft.com/office/drawing/2014/main" id="{0B561DE0-9D68-4F87-B472-2BFFEB405BAF}"/>
              </a:ext>
            </a:extLst>
          </p:cNvPr>
          <p:cNvSpPr/>
          <p:nvPr/>
        </p:nvSpPr>
        <p:spPr>
          <a:xfrm>
            <a:off x="8085354" y="2268654"/>
            <a:ext cx="153547" cy="1724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80;p49">
            <a:extLst>
              <a:ext uri="{FF2B5EF4-FFF2-40B4-BE49-F238E27FC236}">
                <a16:creationId xmlns:a16="http://schemas.microsoft.com/office/drawing/2014/main" id="{9E8B18D9-1ED5-4968-93EA-D837100EE45A}"/>
              </a:ext>
            </a:extLst>
          </p:cNvPr>
          <p:cNvSpPr/>
          <p:nvPr/>
        </p:nvSpPr>
        <p:spPr>
          <a:xfrm>
            <a:off x="8085354" y="3171812"/>
            <a:ext cx="153547" cy="1724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4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672;p49">
            <a:extLst>
              <a:ext uri="{FF2B5EF4-FFF2-40B4-BE49-F238E27FC236}">
                <a16:creationId xmlns:a16="http://schemas.microsoft.com/office/drawing/2014/main" id="{14737C51-AA30-4EFA-A75D-9E4879168A15}"/>
              </a:ext>
            </a:extLst>
          </p:cNvPr>
          <p:cNvSpPr txBox="1">
            <a:spLocks/>
          </p:cNvSpPr>
          <p:nvPr/>
        </p:nvSpPr>
        <p:spPr>
          <a:xfrm>
            <a:off x="343812" y="203554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ESCALABILIDADE:</a:t>
            </a:r>
          </a:p>
        </p:txBody>
      </p:sp>
    </p:spTree>
    <p:extLst>
      <p:ext uri="{BB962C8B-B14F-4D97-AF65-F5344CB8AC3E}">
        <p14:creationId xmlns:p14="http://schemas.microsoft.com/office/powerpoint/2010/main" val="24201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68;p53">
            <a:extLst>
              <a:ext uri="{FF2B5EF4-FFF2-40B4-BE49-F238E27FC236}">
                <a16:creationId xmlns:a16="http://schemas.microsoft.com/office/drawing/2014/main" id="{5ED447F6-C36B-4812-8825-DF8227E5C5C7}"/>
              </a:ext>
            </a:extLst>
          </p:cNvPr>
          <p:cNvSpPr txBox="1">
            <a:spLocks/>
          </p:cNvSpPr>
          <p:nvPr/>
        </p:nvSpPr>
        <p:spPr>
          <a:xfrm>
            <a:off x="817224" y="702350"/>
            <a:ext cx="750955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Barlow Semi Condensed SemiBold"/>
              <a:buChar char="+"/>
              <a:defRPr sz="96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0"/>
              <a:buFont typeface="Barlow Semi Condensed"/>
              <a:buChar char="+"/>
              <a:defRPr sz="120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r">
              <a:buFont typeface="Barlow Semi Condensed SemiBold"/>
              <a:buNone/>
            </a:pPr>
            <a:r>
              <a:rPr lang="pt-BR" sz="2400" dirty="0"/>
              <a:t>MONETIZAÇÃO</a:t>
            </a:r>
          </a:p>
        </p:txBody>
      </p:sp>
    </p:spTree>
    <p:extLst>
      <p:ext uri="{BB962C8B-B14F-4D97-AF65-F5344CB8AC3E}">
        <p14:creationId xmlns:p14="http://schemas.microsoft.com/office/powerpoint/2010/main" val="11394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9;p49">
            <a:extLst>
              <a:ext uri="{FF2B5EF4-FFF2-40B4-BE49-F238E27FC236}">
                <a16:creationId xmlns:a16="http://schemas.microsoft.com/office/drawing/2014/main" id="{F098E76B-9FA4-4556-AE29-FDBA69DD5D9A}"/>
              </a:ext>
            </a:extLst>
          </p:cNvPr>
          <p:cNvSpPr txBox="1">
            <a:spLocks/>
          </p:cNvSpPr>
          <p:nvPr/>
        </p:nvSpPr>
        <p:spPr>
          <a:xfrm>
            <a:off x="1672796" y="1403376"/>
            <a:ext cx="5691728" cy="255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pt-BR" sz="2800" b="1" dirty="0"/>
              <a:t>DÚVIDAS?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pt-BR" sz="1800" b="1" dirty="0"/>
              <a:t>Contate-nos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pt-BR" b="1" dirty="0"/>
              <a:t>E-mail: </a:t>
            </a:r>
            <a:r>
              <a:rPr lang="pt-BR" dirty="0"/>
              <a:t>XXXXXXX</a:t>
            </a:r>
            <a:br>
              <a:rPr lang="pt-BR" dirty="0"/>
            </a:br>
            <a:r>
              <a:rPr lang="pt-BR" b="1" dirty="0"/>
              <a:t>Telefones: </a:t>
            </a:r>
            <a:r>
              <a:rPr lang="pt-BR" dirty="0"/>
              <a:t>XXXXXXXXXXXX</a:t>
            </a:r>
          </a:p>
        </p:txBody>
      </p:sp>
    </p:spTree>
    <p:extLst>
      <p:ext uri="{BB962C8B-B14F-4D97-AF65-F5344CB8AC3E}">
        <p14:creationId xmlns:p14="http://schemas.microsoft.com/office/powerpoint/2010/main" val="4259158934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A772D63B7B774DA02505D5E26463B8" ma:contentTypeVersion="542" ma:contentTypeDescription="Crie um novo documento." ma:contentTypeScope="" ma:versionID="482edd3e31a5b90a0fe2d486aeed6dfa">
  <xsd:schema xmlns:xsd="http://www.w3.org/2001/XMLSchema" xmlns:xs="http://www.w3.org/2001/XMLSchema" xmlns:p="http://schemas.microsoft.com/office/2006/metadata/properties" xmlns:ns2="b9d956b4-3d01-4f36-96f7-89332800d46d" xmlns:ns3="e952e47c-6db1-436e-b62b-00b69d708582" targetNamespace="http://schemas.microsoft.com/office/2006/metadata/properties" ma:root="true" ma:fieldsID="9ccd02afb4d7d04f43cf6839c33a105d" ns2:_="" ns3:_="">
    <xsd:import namespace="b9d956b4-3d01-4f36-96f7-89332800d46d"/>
    <xsd:import namespace="e952e47c-6db1-436e-b62b-00b69d70858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956b4-3d01-4f36-96f7-89332800d46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2e47c-6db1-436e-b62b-00b69d708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9d956b4-3d01-4f36-96f7-89332800d46d">JW76HNJ24MNF-1577378598-107939</_dlc_DocId>
    <_dlc_DocIdUrl xmlns="b9d956b4-3d01-4f36-96f7-89332800d46d">
      <Url>https://cigamsoftware.sharepoint.com/sites/ucc/_layouts/15/DocIdRedir.aspx?ID=JW76HNJ24MNF-1577378598-107939</Url>
      <Description>JW76HNJ24MNF-1577378598-107939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A4EDA6-A3A4-4541-96FA-2F4279FE09E8}">
  <ds:schemaRefs>
    <ds:schemaRef ds:uri="b9d956b4-3d01-4f36-96f7-89332800d46d"/>
    <ds:schemaRef ds:uri="e952e47c-6db1-436e-b62b-00b69d7085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200D4D-18E4-48A4-8308-7DDCA7F63083}">
  <ds:schemaRefs>
    <ds:schemaRef ds:uri="b9d956b4-3d01-4f36-96f7-89332800d46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922EF6-D218-4D53-8607-BD1295B2EF6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2303088-D266-4ADB-8F1C-A61BE886D9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355</Words>
  <Application>Microsoft Office PowerPoint</Application>
  <PresentationFormat>Apresentação na tela (16:9)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Barlow Semi Condensed SemiBold</vt:lpstr>
      <vt:lpstr>Bahiana</vt:lpstr>
      <vt:lpstr>Barlow Semi Condensed</vt:lpstr>
      <vt:lpstr>Arial</vt:lpstr>
      <vt:lpstr>Roboto Condensed Light</vt:lpstr>
      <vt:lpstr>Annual Report General by Slidesgo</vt:lpstr>
      <vt:lpstr>Hachaton ccr</vt:lpstr>
      <vt:lpstr>PERSONA: CAMINHONEIRO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INDICADORES 2019</dc:title>
  <dc:creator>Sabrina Manzoni</dc:creator>
  <cp:lastModifiedBy>Alex Rogério</cp:lastModifiedBy>
  <cp:revision>12</cp:revision>
  <dcterms:modified xsi:type="dcterms:W3CDTF">2020-06-14T13:38:02Z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0x010100B4A772D63B7B774DA02505D5E26463B8</vt:lpwstr>
  </property>
  <property fmtid="{D5CDD505-2E9C-101B-9397-08002B2CF9AE}" pid="3" name="_dlc_DocIdItemGuid">
    <vt:lpwstr>f3c9d94f-b390-4dc2-a81f-77417f420917</vt:lpwstr>
  </property>
</Properties>
</file>