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25"/>
  </p:notesMasterIdLst>
  <p:sldIdLst>
    <p:sldId id="349" r:id="rId2"/>
    <p:sldId id="278" r:id="rId3"/>
    <p:sldId id="345" r:id="rId4"/>
    <p:sldId id="285" r:id="rId5"/>
    <p:sldId id="346" r:id="rId6"/>
    <p:sldId id="288" r:id="rId7"/>
    <p:sldId id="334" r:id="rId8"/>
    <p:sldId id="337" r:id="rId9"/>
    <p:sldId id="335" r:id="rId10"/>
    <p:sldId id="333" r:id="rId11"/>
    <p:sldId id="350" r:id="rId12"/>
    <p:sldId id="339" r:id="rId13"/>
    <p:sldId id="347" r:id="rId14"/>
    <p:sldId id="352" r:id="rId15"/>
    <p:sldId id="351" r:id="rId16"/>
    <p:sldId id="301" r:id="rId17"/>
    <p:sldId id="343" r:id="rId18"/>
    <p:sldId id="325" r:id="rId19"/>
    <p:sldId id="354" r:id="rId20"/>
    <p:sldId id="348" r:id="rId21"/>
    <p:sldId id="336" r:id="rId22"/>
    <p:sldId id="353" r:id="rId23"/>
    <p:sldId id="29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A00"/>
    <a:srgbClr val="28278F"/>
    <a:srgbClr val="FDD3D1"/>
    <a:srgbClr val="EC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04"/>
    <p:restoredTop sz="78984"/>
  </p:normalViewPr>
  <p:slideViewPr>
    <p:cSldViewPr snapToGrid="0" snapToObjects="1">
      <p:cViewPr varScale="1">
        <p:scale>
          <a:sx n="124" d="100"/>
          <a:sy n="124" d="100"/>
        </p:scale>
        <p:origin x="184" y="296"/>
      </p:cViewPr>
      <p:guideLst>
        <p:guide pos="2857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Roboto" panose="02000000000000000000" pitchFamily="2" charset="0"/>
              </a:defRPr>
            </a:lvl1pPr>
          </a:lstStyle>
          <a:p>
            <a:fld id="{F8D903BD-967A-C245-96EC-B261CD287469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Roboto" panose="02000000000000000000" pitchFamily="2" charset="0"/>
              </a:defRPr>
            </a:lvl1pPr>
          </a:lstStyle>
          <a:p>
            <a:fld id="{A76E590A-4B30-E14A-A04D-EE0229F008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4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37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大家都知道了，英文的拼字是有點亂七八糟的。很多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information,</a:t>
            </a: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你只是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在這個時候，你有兩個選擇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65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115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323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/>
              <a:t>/w8MlL2GhhOw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97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英文讀音例外原因：因為英文來源有很多，拉丁文、法文之類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其實很多研究都已經指出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很多人說自然發音法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準確率到百分之七八十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可是英文單字很多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常用的可能是所有單字當中的百分之十五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那這百分之十五單字當中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例外的高達百分之八十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都是不規則發音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6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93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很多人會問我到底應該學英文拼音還是國際音標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不過這個是一個對與錯的問題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因為英文拼音 跟 國際音標 這兩個方式本來就不是 </a:t>
            </a:r>
            <a:r>
              <a:rPr lang="en-US" altLang="zh-TW" dirty="0"/>
              <a:t>either or </a:t>
            </a:r>
            <a:r>
              <a:rPr lang="zh-TW" altLang="en-US" dirty="0"/>
              <a:t>的，他們不是死對頭，不是相反的東西。他們是可以兩個都學的。  而且，我是建議你們兩個都一起學。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en-US" altLang="zh-TW" dirty="0"/>
              <a:t>now, </a:t>
            </a:r>
            <a:r>
              <a:rPr lang="zh-TW" altLang="en-US" dirty="0"/>
              <a:t>比較有趣或則正確的</a:t>
            </a:r>
            <a:r>
              <a:rPr lang="en-US" altLang="zh-TW" dirty="0"/>
              <a:t>statement</a:t>
            </a:r>
            <a:r>
              <a:rPr lang="en-US" altLang="zh-TW" baseline="0" dirty="0"/>
              <a:t> </a:t>
            </a:r>
            <a:r>
              <a:rPr lang="zh-TW" altLang="en-US" baseline="0" dirty="0"/>
              <a:t>應該是，英文拼音一定要學。。 不過國際音標需要嗎？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大家都知道了，英文的拼字是有點亂七八糟的。很多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information,</a:t>
            </a: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你只是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在這個時候，你可以用語音播放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62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大家都知道了，英文的拼字是有點亂七八糟的。很多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information,</a:t>
            </a: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你只是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在這個時候，你可以用語音播放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9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大家都知道了，英文的拼字是有點亂七八糟的。很多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information,</a:t>
            </a: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你只是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在這個時候，你可以用語音播放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53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大家都知道了，英文的拼字是有點亂七八糟的。很多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information,</a:t>
            </a: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你只是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Wingdings" charset="2"/>
              <a:buChar char="à"/>
            </a:pPr>
            <a:r>
              <a:rPr lang="zh-TW" altLang="en-US" sz="120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在這個時候，你有兩個選擇</a:t>
            </a: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2282-8260-4ACA-9D66-F665EB8304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94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B8C1D-15F5-5E4F-A44E-1EA27167C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C2E43-A0A1-EE4E-B64B-8B65E8D5D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5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DB8EF-AA32-0D4E-9F84-70DCB1256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8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D4DC2-5808-F44B-99A1-A4206E6B1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0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ED66-FF6B-CF46-B950-CD092892B4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89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18C01-3B43-E74F-9877-26A0D7F6E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2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8BF5A-EAE5-E843-852D-7F8B52DCB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2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BD5D8-1A6B-1645-AADE-02B63B9B8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62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8BD92-2050-024B-87EC-D625543C2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8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E4E1-CFF4-0645-BB34-A718A2159C6F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D79-341B-624F-A81C-D8F3BE5CA9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1F355B-548F-0349-9F90-A4AFC626F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7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8MlL2GhhOw?feature=oembed" TargetMode="Externa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604DFF-EFBD-EA4E-8790-FD9E290D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224885"/>
            <a:ext cx="6348833" cy="46937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D7BBCB-BE7F-5848-B773-90D1BED9ACCF}"/>
              </a:ext>
            </a:extLst>
          </p:cNvPr>
          <p:cNvSpPr txBox="1">
            <a:spLocks/>
          </p:cNvSpPr>
          <p:nvPr/>
        </p:nvSpPr>
        <p:spPr>
          <a:xfrm>
            <a:off x="2393642" y="1433796"/>
            <a:ext cx="4356716" cy="21596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TW" altLang="en-US" sz="3600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單元</a:t>
            </a:r>
            <a:r>
              <a:rPr lang="en-US" altLang="zh-TW" sz="3600" dirty="0">
                <a:solidFill>
                  <a:srgbClr val="D71A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1: </a:t>
            </a:r>
            <a:r>
              <a:rPr lang="zh-TW" altLang="en-US" sz="3600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正音概念</a:t>
            </a:r>
            <a:br>
              <a:rPr lang="en-US" altLang="zh-TW" sz="60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zh-TW" altLang="en-US" sz="6000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甚麼是正音</a:t>
            </a:r>
            <a:br>
              <a:rPr lang="en-US" altLang="zh-TW" sz="60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altLang="zh-TW" sz="30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Standard Pronunciation</a:t>
            </a:r>
            <a:endParaRPr lang="en-US" sz="3000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94D93-B951-FC48-B14C-285E9E26504D}"/>
              </a:ext>
            </a:extLst>
          </p:cNvPr>
          <p:cNvSpPr txBox="1"/>
          <p:nvPr/>
        </p:nvSpPr>
        <p:spPr>
          <a:xfrm>
            <a:off x="3552092" y="4686300"/>
            <a:ext cx="24080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b="1" spc="225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  <a:cs typeface="Noto Sans CJK TC" charset="-120"/>
              </a:rPr>
              <a:t>本課程由</a:t>
            </a:r>
            <a:r>
              <a:rPr lang="en-US" altLang="zh-TW" sz="1350" b="1" spc="225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Noto Sans CJK TC" charset="-120"/>
              </a:rPr>
              <a:t> </a:t>
            </a:r>
            <a:r>
              <a:rPr lang="en-US" altLang="zh-TW" sz="1350" b="1" spc="225" dirty="0" err="1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Lai.Club</a:t>
            </a:r>
            <a:r>
              <a:rPr lang="en-US" altLang="zh-TW" sz="1350" b="1" spc="225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</a:t>
            </a:r>
            <a:r>
              <a:rPr lang="zh-TW" altLang="en-US" sz="1350" b="1" spc="225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  <a:cs typeface="Noto Sans CJK TC" charset="-120"/>
              </a:rPr>
              <a:t>製作</a:t>
            </a:r>
            <a:endParaRPr lang="en-US" altLang="zh-TW" sz="1350" b="1" spc="225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63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05485" y="155695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350" b="1" dirty="0">
              <a:latin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A5298-2058-5343-9973-3BB58C8F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44" y="1894330"/>
            <a:ext cx="2159431" cy="215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279826-DED7-4244-9626-D4DC76448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7" y="1223365"/>
            <a:ext cx="2571750" cy="2571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C7653-6DC0-0C41-B6C8-B5CAC81B2A7E}"/>
              </a:ext>
            </a:extLst>
          </p:cNvPr>
          <p:cNvSpPr txBox="1"/>
          <p:nvPr/>
        </p:nvSpPr>
        <p:spPr>
          <a:xfrm>
            <a:off x="4541004" y="211095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EBB3-BAC0-B946-BFEE-A35FC015B080}"/>
              </a:ext>
            </a:extLst>
          </p:cNvPr>
          <p:cNvSpPr/>
          <p:nvPr/>
        </p:nvSpPr>
        <p:spPr>
          <a:xfrm>
            <a:off x="116085" y="4053761"/>
            <a:ext cx="5401312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猜字</a:t>
            </a:r>
            <a:r>
              <a:rPr lang="en-US" altLang="zh-TW" sz="30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/ </a:t>
            </a:r>
            <a:r>
              <a:rPr lang="zh-TW" altLang="en-US" sz="30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認字</a:t>
            </a:r>
            <a:r>
              <a:rPr lang="en-US" altLang="zh-TW" sz="30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/ </a:t>
            </a:r>
            <a:r>
              <a:rPr lang="zh-TW" altLang="en-US" sz="30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拼字</a:t>
            </a:r>
            <a:endParaRPr lang="en-US" altLang="zh-CN" sz="300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D844492D-E22A-FE4F-AC38-6233F15B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60" y="401639"/>
            <a:ext cx="7772400" cy="10877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英文拼音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5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05485" y="155695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350" b="1" dirty="0">
              <a:latin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79826-DED7-4244-9626-D4DC76448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66" y="855023"/>
            <a:ext cx="6528717" cy="45014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16823E-15EC-C142-964F-71A21DF29294}"/>
              </a:ext>
            </a:extLst>
          </p:cNvPr>
          <p:cNvSpPr/>
          <p:nvPr/>
        </p:nvSpPr>
        <p:spPr>
          <a:xfrm>
            <a:off x="3755071" y="3147022"/>
            <a:ext cx="23567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400" b="1" dirty="0">
                <a:solidFill>
                  <a:srgbClr val="28278F"/>
                </a:solidFill>
                <a:latin typeface="Roboto" panose="02000000000000000000" pitchFamily="2" charset="0"/>
              </a:rPr>
              <a:t>/ˈ</a:t>
            </a:r>
            <a:r>
              <a:rPr lang="mr-IN" sz="4400" b="1" dirty="0" err="1">
                <a:solidFill>
                  <a:srgbClr val="28278F"/>
                </a:solidFill>
                <a:latin typeface="Roboto" panose="02000000000000000000" pitchFamily="2" charset="0"/>
              </a:rPr>
              <a:t>mʌð.ə</a:t>
            </a:r>
            <a:r>
              <a:rPr lang="mr-IN" sz="4400" b="1" baseline="30000" dirty="0" err="1">
                <a:solidFill>
                  <a:srgbClr val="28278F"/>
                </a:solidFill>
                <a:latin typeface="Roboto" panose="02000000000000000000" pitchFamily="2" charset="0"/>
              </a:rPr>
              <a:t>r</a:t>
            </a:r>
            <a:r>
              <a:rPr lang="mr-IN" sz="44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  <a:endParaRPr lang="en-US" sz="4400" b="1" dirty="0">
              <a:solidFill>
                <a:srgbClr val="28278F"/>
              </a:solidFill>
              <a:latin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2463E-66ED-3344-923C-80A48AF9D848}"/>
              </a:ext>
            </a:extLst>
          </p:cNvPr>
          <p:cNvSpPr/>
          <p:nvPr/>
        </p:nvSpPr>
        <p:spPr>
          <a:xfrm>
            <a:off x="2938687" y="1996478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語音播放</a:t>
            </a:r>
            <a:endParaRPr lang="en-US" sz="240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80FB3-CE7E-A643-9A89-4205A2675387}"/>
              </a:ext>
            </a:extLst>
          </p:cNvPr>
          <p:cNvSpPr/>
          <p:nvPr/>
        </p:nvSpPr>
        <p:spPr>
          <a:xfrm>
            <a:off x="4417895" y="2694886"/>
            <a:ext cx="1654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國際音標</a:t>
            </a:r>
            <a:endParaRPr lang="en-US" sz="240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632BBA5F-617A-1641-B772-07EA0F88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60" y="401639"/>
            <a:ext cx="7772400" cy="10877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英文拼音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pic>
        <p:nvPicPr>
          <p:cNvPr id="3" name="Mother" descr="Mother">
            <a:hlinkClick r:id="" action="ppaction://media"/>
            <a:extLst>
              <a:ext uri="{FF2B5EF4-FFF2-40B4-BE49-F238E27FC236}">
                <a16:creationId xmlns:a16="http://schemas.microsoft.com/office/drawing/2014/main" id="{61A39EC5-7D37-914C-86CC-83743E4B82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240173" y="236535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8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561" y="1833086"/>
            <a:ext cx="6857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50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學國際音標只是輔助</a:t>
            </a:r>
          </a:p>
          <a:p>
            <a:r>
              <a:rPr lang="zh-TW" altLang="en-US" sz="450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最重要還是要靠聽和說</a:t>
            </a:r>
          </a:p>
        </p:txBody>
      </p:sp>
    </p:spTree>
    <p:extLst>
      <p:ext uri="{BB962C8B-B14F-4D97-AF65-F5344CB8AC3E}">
        <p14:creationId xmlns:p14="http://schemas.microsoft.com/office/powerpoint/2010/main" val="112410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222127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常見問題</a:t>
            </a: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英文口音那麼多，甚麼是正音？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3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D23EFF-306A-A34E-82BB-999475CF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73" y="1806324"/>
            <a:ext cx="5484688" cy="2742344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658CA46-5495-754C-ADEB-AFE4ABFE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60" y="401639"/>
            <a:ext cx="7772400" cy="10877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香港英式教育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3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3" y="588523"/>
            <a:ext cx="6858000" cy="5143500"/>
          </a:xfrm>
        </p:spPr>
        <p:txBody>
          <a:bodyPr/>
          <a:lstStyle/>
          <a:p>
            <a:pPr marL="0" indent="0" algn="ctr" defTabSz="685783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algn="ctr" defTabSz="68578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TW" sz="3750" dirty="0">
                <a:solidFill>
                  <a:srgbClr val="28278F"/>
                </a:solidFill>
                <a:ea typeface="Roboto" panose="02000000000000000000" pitchFamily="2" charset="0"/>
              </a:rPr>
              <a:t>General American English</a:t>
            </a:r>
            <a:endParaRPr lang="en-US" sz="375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AC6B5-3739-2F47-8B56-DAB8F41C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23" y="1952473"/>
            <a:ext cx="2415600" cy="24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0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3" y="588523"/>
            <a:ext cx="6858000" cy="5143500"/>
          </a:xfrm>
        </p:spPr>
        <p:txBody>
          <a:bodyPr/>
          <a:lstStyle/>
          <a:p>
            <a:pPr marL="0" indent="0" algn="ctr" defTabSz="685783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algn="ctr" defTabSz="68578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TW" sz="3750" dirty="0">
                <a:solidFill>
                  <a:srgbClr val="28278F"/>
                </a:solidFill>
                <a:ea typeface="Roboto" panose="02000000000000000000" pitchFamily="2" charset="0"/>
              </a:rPr>
              <a:t>Received Pronunciation</a:t>
            </a:r>
            <a:endParaRPr lang="en-US" sz="375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52FEE-2217-C34B-9868-5EAD4AC7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24" y="1952374"/>
            <a:ext cx="2415798" cy="24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0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A8F76-A93A-D14B-B4B7-F8A3EC3C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28278F"/>
                </a:solidFill>
              </a:rPr>
              <a:t>Received Pronunciation</a:t>
            </a:r>
          </a:p>
          <a:p>
            <a:r>
              <a:rPr lang="en-HK" sz="3200" dirty="0">
                <a:solidFill>
                  <a:srgbClr val="28278F"/>
                </a:solidFill>
              </a:rPr>
              <a:t>The Queen's English</a:t>
            </a:r>
          </a:p>
          <a:p>
            <a:r>
              <a:rPr lang="en-HK" sz="3200" dirty="0">
                <a:solidFill>
                  <a:srgbClr val="28278F"/>
                </a:solidFill>
              </a:rPr>
              <a:t>Oxford English</a:t>
            </a:r>
          </a:p>
          <a:p>
            <a:r>
              <a:rPr lang="en-HK" sz="3200" dirty="0">
                <a:solidFill>
                  <a:srgbClr val="28278F"/>
                </a:solidFill>
              </a:rPr>
              <a:t>BBC English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B5C71-299A-C946-8C83-0161ABCB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16" y="2310492"/>
            <a:ext cx="2227366" cy="22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0937F-F80B-734D-887E-E17A65F9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08" y="144074"/>
            <a:ext cx="4286991" cy="48570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61" y="1128156"/>
            <a:ext cx="6858000" cy="5143500"/>
          </a:xfrm>
        </p:spPr>
        <p:txBody>
          <a:bodyPr>
            <a:normAutofit/>
          </a:bodyPr>
          <a:lstStyle/>
          <a:p>
            <a:pPr marL="0" indent="0" defTabSz="68578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英式口音</a:t>
            </a:r>
            <a:endParaRPr lang="en-US" sz="54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93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61" y="819931"/>
            <a:ext cx="6858000" cy="844482"/>
          </a:xfrm>
        </p:spPr>
        <p:txBody>
          <a:bodyPr>
            <a:normAutofit lnSpcReduction="10000"/>
          </a:bodyPr>
          <a:lstStyle/>
          <a:p>
            <a:pPr marL="0" indent="0" defTabSz="68578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選擇口音</a:t>
            </a:r>
            <a:endParaRPr lang="en-US" sz="54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D0450E5-F5A2-864C-843A-660DFEE670D5}"/>
              </a:ext>
            </a:extLst>
          </p:cNvPr>
          <p:cNvSpPr txBox="1">
            <a:spLocks/>
          </p:cNvSpPr>
          <p:nvPr/>
        </p:nvSpPr>
        <p:spPr>
          <a:xfrm>
            <a:off x="1257300" y="2083641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1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1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4000" dirty="0" err="1">
                <a:solidFill>
                  <a:srgbClr val="28278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</a:t>
            </a:r>
            <a:r>
              <a:rPr lang="zh-TW" altLang="en-US" sz="4000" dirty="0">
                <a:solidFill>
                  <a:srgbClr val="28278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晰</a:t>
            </a:r>
            <a:endParaRPr lang="en-US" altLang="zh-TW" sz="4000" dirty="0">
              <a:solidFill>
                <a:srgbClr val="28278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en-HK" sz="4000" dirty="0" err="1">
                <a:solidFill>
                  <a:srgbClr val="28278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節奏</a:t>
            </a:r>
            <a:endParaRPr lang="en-HK" sz="4000" dirty="0">
              <a:solidFill>
                <a:srgbClr val="28278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en-HK" sz="4000" dirty="0" err="1">
                <a:solidFill>
                  <a:srgbClr val="28278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音量</a:t>
            </a:r>
            <a:endParaRPr lang="en-HK" sz="4000" dirty="0">
              <a:solidFill>
                <a:srgbClr val="28278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78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714339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600" dirty="0">
                <a:solidFill>
                  <a:srgbClr val="28278F"/>
                </a:solidFill>
                <a:ea typeface="Microsoft JhengHei" panose="020B0604030504040204" pitchFamily="34" charset="-120"/>
              </a:rPr>
              <a:t>常見問題</a:t>
            </a:r>
            <a:endParaRPr lang="en-US" altLang="zh-TW" sz="36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>
                <a:solidFill>
                  <a:srgbClr val="28278F"/>
                </a:solidFill>
                <a:ea typeface="Microsoft JhengHei" panose="020B0604030504040204" pitchFamily="34" charset="-120"/>
              </a:rPr>
              <a:t>甚麼是發音教學？</a:t>
            </a:r>
            <a:endParaRPr lang="en-US" altLang="zh-TW" sz="26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>
                <a:solidFill>
                  <a:srgbClr val="28278F"/>
                </a:solidFill>
                <a:ea typeface="Microsoft JhengHei" panose="020B0604030504040204" pitchFamily="34" charset="-120"/>
              </a:rPr>
              <a:t>學英文拼音</a:t>
            </a:r>
            <a:r>
              <a:rPr lang="en-US" altLang="zh-TW" sz="2600" dirty="0">
                <a:solidFill>
                  <a:srgbClr val="28278F"/>
                </a:solidFill>
                <a:ea typeface="Roboto" panose="02000000000000000000" pitchFamily="2" charset="0"/>
              </a:rPr>
              <a:t> Phonics </a:t>
            </a:r>
            <a:r>
              <a:rPr lang="zh-TW" altLang="en-US" sz="2600" dirty="0">
                <a:solidFill>
                  <a:srgbClr val="28278F"/>
                </a:solidFill>
                <a:ea typeface="Microsoft JhengHei" panose="020B0604030504040204" pitchFamily="34" charset="-120"/>
              </a:rPr>
              <a:t>還是國際音標</a:t>
            </a:r>
            <a:r>
              <a:rPr lang="en-US" altLang="zh-TW" sz="2600" dirty="0">
                <a:solidFill>
                  <a:srgbClr val="28278F"/>
                </a:solidFill>
                <a:ea typeface="Roboto" panose="02000000000000000000" pitchFamily="2" charset="0"/>
              </a:rPr>
              <a:t> Phonetics</a:t>
            </a:r>
            <a:r>
              <a:rPr lang="zh-TW" altLang="en-US" sz="2600" dirty="0">
                <a:solidFill>
                  <a:srgbClr val="28278F"/>
                </a:solidFill>
                <a:ea typeface="Microsoft JhengHei" panose="020B0604030504040204" pitchFamily="34" charset="-120"/>
              </a:rPr>
              <a:t>？</a:t>
            </a:r>
            <a:endParaRPr lang="en-US" altLang="zh-TW" sz="26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>
                <a:solidFill>
                  <a:srgbClr val="28278F"/>
                </a:solidFill>
                <a:ea typeface="Microsoft JhengHei" panose="020B0604030504040204" pitchFamily="34" charset="-120"/>
              </a:rPr>
              <a:t>英文口音那麼多，甚麼是正音？</a:t>
            </a:r>
            <a:endParaRPr lang="en-US" altLang="zh-TW" sz="2600" dirty="0">
              <a:solidFill>
                <a:srgbClr val="28278F"/>
              </a:solidFill>
              <a:ea typeface="Roboto" panose="02000000000000000000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>
                <a:solidFill>
                  <a:srgbClr val="28278F"/>
                </a:solidFill>
                <a:ea typeface="Microsoft JhengHei" panose="020B0604030504040204" pitchFamily="34" charset="-120"/>
              </a:rPr>
              <a:t>我沒學音標也能說英文，為甚麼還要學？</a:t>
            </a:r>
            <a:endParaRPr lang="en-US" altLang="zh-TW" sz="26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222127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常見問題</a:t>
            </a: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我沒學音標也能說英文，為甚麼還要學？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3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4F0102E-B6D0-FA48-AF54-370A38E6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20" y="142831"/>
            <a:ext cx="7772400" cy="12986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口音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C825F-EA66-6645-BAC9-DAD218009F69}"/>
              </a:ext>
            </a:extLst>
          </p:cNvPr>
          <p:cNvSpPr txBox="1"/>
          <p:nvPr/>
        </p:nvSpPr>
        <p:spPr>
          <a:xfrm>
            <a:off x="7128163" y="4245888"/>
            <a:ext cx="28975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朱克伯格</a:t>
            </a:r>
            <a:endParaRPr lang="en-US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 Zuckerberg</a:t>
            </a:r>
          </a:p>
        </p:txBody>
      </p:sp>
      <p:pic>
        <p:nvPicPr>
          <p:cNvPr id="2" name="Online Media 1" descr="&quot;Change the world&quot; 改变世界 - Mark Zuckerberg Speech at Tsinghua University 清华大学 in Beijing 20151024">
            <a:hlinkClick r:id="" action="ppaction://media"/>
            <a:extLst>
              <a:ext uri="{FF2B5EF4-FFF2-40B4-BE49-F238E27FC236}">
                <a16:creationId xmlns:a16="http://schemas.microsoft.com/office/drawing/2014/main" id="{553A775F-DEBC-DA4E-AA49-167C6E938E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9191" y="1312087"/>
            <a:ext cx="6082301" cy="34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561" y="1833086"/>
            <a:ext cx="6857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50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語言最重要是要溝通</a:t>
            </a:r>
          </a:p>
          <a:p>
            <a:r>
              <a:rPr lang="zh-TW" altLang="en-US" sz="450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口音要令對方舒服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143AD5A-DBC2-B944-AC3A-65F17F1F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20" y="142831"/>
            <a:ext cx="7772400" cy="12986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口音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0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785756" y="2117060"/>
            <a:ext cx="2740738" cy="243795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TW" altLang="en-US" sz="495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形象？</a:t>
            </a:r>
            <a:endParaRPr lang="en-HK" altLang="zh-TW" sz="4950" b="1" dirty="0">
              <a:solidFill>
                <a:srgbClr val="D71A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495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地位？</a:t>
            </a:r>
            <a:endParaRPr lang="en-HK" altLang="zh-TW" sz="4950" b="1" dirty="0">
              <a:solidFill>
                <a:srgbClr val="D71A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495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偏見？</a:t>
            </a:r>
            <a:endParaRPr lang="en-US" sz="4950" b="1" dirty="0">
              <a:solidFill>
                <a:srgbClr val="D71A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8198D0-F520-124E-8794-27434F8C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97" y="1268016"/>
            <a:ext cx="3287003" cy="3287003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46507A9-0024-7445-AF02-673FA901B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20" y="142831"/>
            <a:ext cx="7772400" cy="12986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口音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8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222127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常見問題</a:t>
            </a: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甚麼是發音教學？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1458" y="1765263"/>
            <a:ext cx="2507431" cy="156448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Roboto" panose="02000000000000000000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0673" y="2050417"/>
            <a:ext cx="342900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ea typeface="Microsoft JhengHei" panose="020B0604030504040204" pitchFamily="34" charset="-120"/>
              </a:rPr>
              <a:t>英文拼音</a:t>
            </a:r>
            <a:br>
              <a:rPr lang="en-US" altLang="zh-TW" sz="4000" dirty="0">
                <a:solidFill>
                  <a:schemeClr val="bg1"/>
                </a:solidFill>
                <a:ea typeface="Roboto" panose="02000000000000000000" pitchFamily="2" charset="0"/>
              </a:rPr>
            </a:br>
            <a:r>
              <a:rPr lang="en-US" altLang="zh-TW" sz="3600" dirty="0">
                <a:solidFill>
                  <a:schemeClr val="bg1"/>
                </a:solidFill>
                <a:ea typeface="Roboto" panose="02000000000000000000" pitchFamily="2" charset="0"/>
              </a:rPr>
              <a:t>Phonics</a:t>
            </a:r>
            <a:endParaRPr lang="en-US" sz="3600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8889" y="1765260"/>
            <a:ext cx="2508078" cy="15644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Roboto" panose="020000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58428" y="2082027"/>
            <a:ext cx="342900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正音</a:t>
            </a:r>
            <a:endParaRPr lang="en-US" altLang="zh-TW" sz="400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36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Phonetics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64851" y="3605634"/>
            <a:ext cx="2508078" cy="9941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TW" altLang="en-US" sz="45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國際音標</a:t>
            </a:r>
            <a:endParaRPr lang="en-US" altLang="zh-TW" sz="450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lnSpc>
                <a:spcPct val="120000"/>
              </a:lnSpc>
            </a:pPr>
            <a:r>
              <a:rPr lang="en-US" sz="45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IPA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F67BD6A-8203-F34F-85CE-6303547D2670}"/>
              </a:ext>
            </a:extLst>
          </p:cNvPr>
          <p:cNvSpPr txBox="1">
            <a:spLocks/>
          </p:cNvSpPr>
          <p:nvPr/>
        </p:nvSpPr>
        <p:spPr>
          <a:xfrm>
            <a:off x="468260" y="401639"/>
            <a:ext cx="7772400" cy="108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5400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發音</a:t>
            </a:r>
            <a:endParaRPr lang="en-US" altLang="zh-TW" sz="2800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222127"/>
            <a:ext cx="7772400" cy="37148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常見問題</a:t>
            </a:r>
            <a:r>
              <a:rPr lang="en-US" altLang="zh-TW" sz="5400" dirty="0">
                <a:solidFill>
                  <a:srgbClr val="28278F"/>
                </a:solidFill>
                <a:ea typeface="Roboto" panose="02000000000000000000" pitchFamily="2" charset="0"/>
              </a:rPr>
              <a:t>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學英文拼音</a:t>
            </a:r>
            <a:r>
              <a:rPr lang="en-US" altLang="zh-TW" sz="2800" dirty="0">
                <a:solidFill>
                  <a:srgbClr val="28278F"/>
                </a:solidFill>
                <a:ea typeface="Roboto" panose="02000000000000000000" pitchFamily="2" charset="0"/>
              </a:rPr>
              <a:t> Phonics </a:t>
            </a: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還是國際音標 </a:t>
            </a:r>
            <a:r>
              <a:rPr lang="en-US" altLang="zh-TW" sz="2800" dirty="0">
                <a:solidFill>
                  <a:srgbClr val="28278F"/>
                </a:solidFill>
                <a:ea typeface="Roboto" panose="02000000000000000000" pitchFamily="2" charset="0"/>
              </a:rPr>
              <a:t>Phonetics</a:t>
            </a:r>
            <a:r>
              <a:rPr lang="zh-TW" altLang="en-US" sz="2800" dirty="0">
                <a:solidFill>
                  <a:srgbClr val="28278F"/>
                </a:solidFill>
                <a:ea typeface="Microsoft JhengHei" panose="020B0604030504040204" pitchFamily="34" charset="-120"/>
              </a:rPr>
              <a:t>？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9DC7B8-84DB-FE42-8E2B-77059F4F2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60072"/>
              </p:ext>
            </p:extLst>
          </p:nvPr>
        </p:nvGraphicFramePr>
        <p:xfrm>
          <a:off x="403019" y="1268016"/>
          <a:ext cx="7289685" cy="33209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4358">
                  <a:extLst>
                    <a:ext uri="{9D8B030D-6E8A-4147-A177-3AD203B41FA5}">
                      <a16:colId xmlns:a16="http://schemas.microsoft.com/office/drawing/2014/main" val="660853514"/>
                    </a:ext>
                  </a:extLst>
                </a:gridCol>
                <a:gridCol w="2918052">
                  <a:extLst>
                    <a:ext uri="{9D8B030D-6E8A-4147-A177-3AD203B41FA5}">
                      <a16:colId xmlns:a16="http://schemas.microsoft.com/office/drawing/2014/main" val="1551655592"/>
                    </a:ext>
                  </a:extLst>
                </a:gridCol>
                <a:gridCol w="3527275">
                  <a:extLst>
                    <a:ext uri="{9D8B030D-6E8A-4147-A177-3AD203B41FA5}">
                      <a16:colId xmlns:a16="http://schemas.microsoft.com/office/drawing/2014/main" val="2459152295"/>
                    </a:ext>
                  </a:extLst>
                </a:gridCol>
              </a:tblGrid>
              <a:tr h="1650796">
                <a:tc>
                  <a:txBody>
                    <a:bodyPr/>
                    <a:lstStyle/>
                    <a:p>
                      <a:pPr algn="ctr" fontAlgn="ctr" latinLnBrk="0"/>
                      <a:endParaRPr lang="en-HK" sz="1600" b="1" i="0" dirty="0">
                        <a:solidFill>
                          <a:srgbClr val="28278F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6632" marR="86632" marT="86632" marB="86632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TW" altLang="en-US" sz="4000" b="1" i="0" dirty="0">
                          <a:solidFill>
                            <a:srgbClr val="D71A00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英文拼音</a:t>
                      </a:r>
                      <a:endParaRPr lang="en-US" altLang="zh-TW" sz="4000" b="1" i="0" dirty="0">
                        <a:solidFill>
                          <a:srgbClr val="D71A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 fontAlgn="ctr" latinLnBrk="0"/>
                      <a:r>
                        <a:rPr lang="en-HK" sz="4000" b="1" i="0" dirty="0">
                          <a:solidFill>
                            <a:srgbClr val="D71A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Phonics </a:t>
                      </a:r>
                      <a:endParaRPr lang="zh-TW" altLang="en-US" sz="4000" b="1" i="0" dirty="0">
                        <a:solidFill>
                          <a:srgbClr val="D71A00"/>
                        </a:solidFill>
                        <a:effectLst/>
                        <a:latin typeface="Roboto" panose="02000000000000000000" pitchFamily="2" charset="0"/>
                        <a:ea typeface="Microsoft JhengHei" panose="020B0604030504040204" pitchFamily="34" charset="-120"/>
                      </a:endParaRPr>
                    </a:p>
                  </a:txBody>
                  <a:tcPr marL="86632" marR="86632" marT="86632" marB="86632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TW" altLang="en-US" sz="4000" b="1" i="0" dirty="0">
                          <a:solidFill>
                            <a:srgbClr val="D71A00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國際音標</a:t>
                      </a:r>
                      <a:endParaRPr lang="en-US" altLang="zh-TW" sz="4000" b="1" i="0" dirty="0">
                        <a:solidFill>
                          <a:srgbClr val="D71A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 fontAlgn="ctr" latinLnBrk="0"/>
                      <a:r>
                        <a:rPr lang="en-US" altLang="zh-TW" sz="4000" b="1" i="0" dirty="0">
                          <a:solidFill>
                            <a:srgbClr val="D71A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Phonetics</a:t>
                      </a:r>
                      <a:endParaRPr lang="zh-TW" altLang="en-US" sz="4000" b="1" i="0" dirty="0">
                        <a:solidFill>
                          <a:srgbClr val="D71A00"/>
                        </a:solidFill>
                        <a:effectLst/>
                        <a:latin typeface="Roboto" panose="02000000000000000000" pitchFamily="2" charset="0"/>
                        <a:ea typeface="Microsoft JhengHei" panose="020B0604030504040204" pitchFamily="34" charset="-120"/>
                      </a:endParaRPr>
                    </a:p>
                  </a:txBody>
                  <a:tcPr marL="86632" marR="86632" marT="86632" marB="86632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355032"/>
                  </a:ext>
                </a:extLst>
              </a:tr>
              <a:tr h="102398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優點</a:t>
                      </a:r>
                    </a:p>
                  </a:txBody>
                  <a:tcPr marL="86632" marR="86632" marT="86632" marB="86632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TW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  </a:t>
                      </a: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看英文字便會發音</a:t>
                      </a:r>
                      <a:b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</a:br>
                      <a:r>
                        <a:rPr lang="en-US" altLang="zh-TW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  </a:t>
                      </a: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簡單易明</a:t>
                      </a:r>
                    </a:p>
                  </a:txBody>
                  <a:tcPr marL="86632" marR="86632" marT="86632" marB="866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．經國際認可的正確發音</a:t>
                      </a:r>
                      <a:b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</a:b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．更接近純正口音</a:t>
                      </a:r>
                    </a:p>
                  </a:txBody>
                  <a:tcPr marL="86632" marR="86632" marT="86632" marB="866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375654"/>
                  </a:ext>
                </a:extLst>
              </a:tr>
              <a:tr h="64620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缺點</a:t>
                      </a:r>
                    </a:p>
                  </a:txBody>
                  <a:tcPr marL="86632" marR="86632" marT="86632" marB="86632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TW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  </a:t>
                      </a: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發音未必正確</a:t>
                      </a:r>
                    </a:p>
                  </a:txBody>
                  <a:tcPr marL="86632" marR="86632" marT="86632" marB="866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TW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  </a:t>
                      </a: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需學習另一套符號</a:t>
                      </a:r>
                    </a:p>
                  </a:txBody>
                  <a:tcPr marL="86632" marR="86632" marT="86632" marB="866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51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C13086CB-7425-C242-994D-48881020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60" y="401639"/>
            <a:ext cx="7772400" cy="10877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英文拼音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5485" y="155695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350" b="1" dirty="0"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84B57-C1DD-4A0B-BC81-1A495B437E14}"/>
              </a:ext>
            </a:extLst>
          </p:cNvPr>
          <p:cNvSpPr/>
          <p:nvPr/>
        </p:nvSpPr>
        <p:spPr>
          <a:xfrm>
            <a:off x="3040975" y="1906077"/>
            <a:ext cx="2383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Mama</a:t>
            </a:r>
            <a:endParaRPr lang="zh-TW" altLang="en-US" sz="3200" b="1" dirty="0">
              <a:solidFill>
                <a:srgbClr val="28278F"/>
              </a:solidFill>
              <a:latin typeface="Roboto" panose="02000000000000000000" pitchFamily="2" charset="0"/>
              <a:ea typeface="華康溜溜體W7" panose="040F0709000000000000" pitchFamily="81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E979D-D02F-0548-A0C7-8265C99F6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39347"/>
            <a:ext cx="2054831" cy="2054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80542-FD59-7247-83ED-CD5FD83FC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69" y="2491822"/>
            <a:ext cx="2250040" cy="225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22961-3E38-1543-9DCC-BBB925AA3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635" y="1523599"/>
            <a:ext cx="1659365" cy="13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2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475D3CE-FC19-194F-9C3B-01C09821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65662"/>
            <a:ext cx="4719913" cy="3794234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8813" y="-688002"/>
            <a:ext cx="52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350" b="1" dirty="0">
              <a:latin typeface="Roboto" panose="02000000000000000000" pitchFamily="2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0884B57-C1DD-4A0B-BC81-1A495B437E14}"/>
              </a:ext>
            </a:extLst>
          </p:cNvPr>
          <p:cNvSpPr/>
          <p:nvPr/>
        </p:nvSpPr>
        <p:spPr>
          <a:xfrm>
            <a:off x="2221929" y="1988961"/>
            <a:ext cx="3272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D71A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Mama</a:t>
            </a:r>
          </a:p>
          <a:p>
            <a:r>
              <a:rPr lang="ko-KR" altLang="en-US" sz="3600" b="1" dirty="0" err="1">
                <a:solidFill>
                  <a:srgbClr val="D71A00"/>
                </a:solidFill>
                <a:latin typeface="Roboto" panose="02000000000000000000" pitchFamily="2" charset="0"/>
                <a:ea typeface="Heiti TC Medium" pitchFamily="2" charset="-128"/>
              </a:rPr>
              <a:t>媽媽</a:t>
            </a:r>
            <a:endParaRPr lang="en-US" altLang="ko-KR" sz="3600" b="1" dirty="0">
              <a:solidFill>
                <a:srgbClr val="D71A00"/>
              </a:solidFill>
              <a:latin typeface="Roboto" panose="02000000000000000000" pitchFamily="2" charset="0"/>
              <a:ea typeface="Heiti TC Medium" pitchFamily="2" charset="-128"/>
            </a:endParaRPr>
          </a:p>
          <a:p>
            <a:r>
              <a:rPr lang="ko-KR" altLang="en-US" sz="3600" b="1" dirty="0" err="1">
                <a:solidFill>
                  <a:srgbClr val="D71A00"/>
                </a:solidFill>
                <a:latin typeface="Roboto" panose="02000000000000000000" pitchFamily="2" charset="0"/>
                <a:ea typeface="Heiti TC Medium" pitchFamily="2" charset="-128"/>
              </a:rPr>
              <a:t>ママ</a:t>
            </a:r>
            <a:endParaRPr lang="en-US" altLang="ko-KR" sz="3600" b="1" dirty="0">
              <a:solidFill>
                <a:srgbClr val="D71A00"/>
              </a:solidFill>
              <a:latin typeface="Roboto" panose="02000000000000000000" pitchFamily="2" charset="0"/>
              <a:ea typeface="Heiti TC Medium" pitchFamily="2" charset="-128"/>
            </a:endParaRPr>
          </a:p>
          <a:p>
            <a:r>
              <a:rPr lang="ko-KR" altLang="en-US" sz="3600" b="1" dirty="0">
                <a:solidFill>
                  <a:srgbClr val="D71A00"/>
                </a:solidFill>
                <a:latin typeface="Hiragino Maru Gothic Pro W4" panose="020F0400000000000000" pitchFamily="34" charset="-128"/>
                <a:ea typeface="Heiti TC Medium" pitchFamily="2" charset="-128"/>
              </a:rPr>
              <a:t>마마</a:t>
            </a:r>
            <a:endParaRPr lang="en-HK" altLang="ko-KR" sz="3600" b="1" dirty="0">
              <a:solidFill>
                <a:srgbClr val="D71A00"/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A5459-2781-D849-B87D-91575E225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94" y="2862836"/>
            <a:ext cx="1461691" cy="146169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8CF7D64-D3C3-EB4B-9A30-2C04D9D56B06}"/>
              </a:ext>
            </a:extLst>
          </p:cNvPr>
          <p:cNvSpPr/>
          <p:nvPr/>
        </p:nvSpPr>
        <p:spPr>
          <a:xfrm rot="672118">
            <a:off x="5844990" y="3187648"/>
            <a:ext cx="960894" cy="464949"/>
          </a:xfrm>
          <a:prstGeom prst="rightArrow">
            <a:avLst/>
          </a:prstGeom>
          <a:solidFill>
            <a:srgbClr val="282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" panose="02000000000000000000" pitchFamily="2" charset="0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B008E69-DB02-DC49-AD09-2BB65E3A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60" y="401639"/>
            <a:ext cx="7772400" cy="10877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英文拼音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8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05485" y="155695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350" b="1" dirty="0">
              <a:latin typeface="Roboto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085" y="4053761"/>
            <a:ext cx="5401312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猜字</a:t>
            </a:r>
            <a:r>
              <a:rPr lang="en-US" altLang="zh-TW" sz="30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/ </a:t>
            </a:r>
            <a:r>
              <a:rPr lang="zh-TW" altLang="en-US" sz="30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認字</a:t>
            </a:r>
            <a:r>
              <a:rPr lang="en-US" altLang="zh-TW" sz="300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/ </a:t>
            </a:r>
            <a:r>
              <a:rPr lang="zh-TW" altLang="en-US" sz="3000" b="1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拼字</a:t>
            </a:r>
            <a:endParaRPr lang="en-US" altLang="zh-CN" sz="300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A662E-69C5-8344-A78D-5553ABBF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44" y="1894330"/>
            <a:ext cx="2159431" cy="215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290A3-F46E-B244-94C0-DF923A51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7" y="1223365"/>
            <a:ext cx="2571750" cy="2571750"/>
          </a:xfrm>
          <a:prstGeom prst="rect">
            <a:avLst/>
          </a:prstGeom>
        </p:spPr>
      </p:pic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530CB2E3-3CA5-6C42-BF2A-F206488D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60" y="401639"/>
            <a:ext cx="7772400" cy="10877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5400" dirty="0">
                <a:solidFill>
                  <a:srgbClr val="28278F"/>
                </a:solidFill>
                <a:ea typeface="Microsoft JhengHei" panose="020B0604030504040204" pitchFamily="34" charset="-120"/>
              </a:rPr>
              <a:t>英文拼音</a:t>
            </a:r>
            <a:endParaRPr lang="en-US" altLang="zh-TW" sz="2800" dirty="0">
              <a:solidFill>
                <a:srgbClr val="28278F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21993</TotalTime>
  <Words>585</Words>
  <Application>Microsoft Macintosh PowerPoint</Application>
  <PresentationFormat>On-screen Show (16:9)</PresentationFormat>
  <Paragraphs>110</Paragraphs>
  <Slides>23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Hiragino Maru Gothic Pro W4</vt:lpstr>
      <vt:lpstr>Microsoft JhengHei</vt:lpstr>
      <vt:lpstr>Arial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英文拼音 Phonics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258</cp:revision>
  <cp:lastPrinted>2019-02-08T07:44:03Z</cp:lastPrinted>
  <dcterms:created xsi:type="dcterms:W3CDTF">2018-08-10T07:16:34Z</dcterms:created>
  <dcterms:modified xsi:type="dcterms:W3CDTF">2021-01-26T10:00:24Z</dcterms:modified>
</cp:coreProperties>
</file>