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21"/>
  </p:notesMasterIdLst>
  <p:sldIdLst>
    <p:sldId id="350" r:id="rId2"/>
    <p:sldId id="278" r:id="rId3"/>
    <p:sldId id="352" r:id="rId4"/>
    <p:sldId id="363" r:id="rId5"/>
    <p:sldId id="353" r:id="rId6"/>
    <p:sldId id="294" r:id="rId7"/>
    <p:sldId id="355" r:id="rId8"/>
    <p:sldId id="270" r:id="rId9"/>
    <p:sldId id="356" r:id="rId10"/>
    <p:sldId id="357" r:id="rId11"/>
    <p:sldId id="358" r:id="rId12"/>
    <p:sldId id="321" r:id="rId13"/>
    <p:sldId id="354" r:id="rId14"/>
    <p:sldId id="359" r:id="rId15"/>
    <p:sldId id="291" r:id="rId16"/>
    <p:sldId id="362" r:id="rId17"/>
    <p:sldId id="361" r:id="rId18"/>
    <p:sldId id="307" r:id="rId19"/>
    <p:sldId id="27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57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78F"/>
    <a:srgbClr val="D71A00"/>
    <a:srgbClr val="EC5454"/>
    <a:srgbClr val="FDD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1"/>
    <p:restoredTop sz="86332"/>
  </p:normalViewPr>
  <p:slideViewPr>
    <p:cSldViewPr snapToGrid="0" snapToObjects="1">
      <p:cViewPr varScale="1">
        <p:scale>
          <a:sx n="145" d="100"/>
          <a:sy n="145" d="100"/>
        </p:scale>
        <p:origin x="752" y="176"/>
      </p:cViewPr>
      <p:guideLst>
        <p:guide pos="2857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25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Roboto" panose="02000000000000000000" pitchFamily="2" charset="0"/>
              </a:defRPr>
            </a:lvl1pPr>
          </a:lstStyle>
          <a:p>
            <a:fld id="{F8D903BD-967A-C245-96EC-B261CD287469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Roboto" panose="02000000000000000000" pitchFamily="2" charset="0"/>
              </a:defRPr>
            </a:lvl1pPr>
          </a:lstStyle>
          <a:p>
            <a:fld id="{A76E590A-4B30-E14A-A04D-EE0229F008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4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cw.aca.ntu.edu.tw/ntu-ocw/ocw/cou/101S102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IwU-9ZTTJ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1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767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32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00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21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950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209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835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https://</a:t>
            </a:r>
            <a:r>
              <a:rPr lang="en-US" sz="1200" b="1" dirty="0" err="1">
                <a:latin typeface="Roboto" panose="02000000000000000000" pitchFamily="2" charset="0"/>
                <a:ea typeface="Roboto" panose="02000000000000000000" pitchFamily="2" charset="0"/>
              </a:rPr>
              <a:t>youtu.be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200" b="1" dirty="0" err="1">
                <a:latin typeface="Roboto" panose="02000000000000000000" pitchFamily="2" charset="0"/>
                <a:ea typeface="Roboto" panose="02000000000000000000" pitchFamily="2" charset="0"/>
              </a:rPr>
              <a:t>sQEWEPIHLzQ</a:t>
            </a:r>
            <a:endParaRPr lang="en-US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台灣大學外文系史嘉琳教授</a:t>
            </a:r>
            <a:endParaRPr lang="en-HK" dirty="0">
              <a:hlinkClick r:id="rId3"/>
            </a:endParaRPr>
          </a:p>
          <a:p>
            <a:r>
              <a:rPr lang="en-HK" dirty="0">
                <a:hlinkClick r:id="rId3"/>
              </a:rPr>
              <a:t>http://ocw.aca.ntu.edu.tw/ntu-ocw/ocw/cou/101S102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3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3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69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467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b="1" dirty="0">
                <a:latin typeface="Roboto" panose="02000000000000000000" pitchFamily="2" charset="0"/>
                <a:hlinkClick r:id="rId3"/>
              </a:rPr>
              <a:t>https://youtu.be/nIwU-9ZTTJc</a:t>
            </a:r>
            <a:endParaRPr lang="en-HK" sz="1200" b="1" dirty="0"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31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45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46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7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B8C1D-15F5-5E4F-A44E-1EA27167C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6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C2E43-A0A1-EE4E-B64B-8B65E8D5D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50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DB8EF-AA32-0D4E-9F84-70DCB1256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8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D4DC2-5808-F44B-99A1-A4206E6B1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0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ED66-FF6B-CF46-B950-CD092892B4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891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18C01-3B43-E74F-9877-26A0D7F6E5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27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8BF5A-EAE5-E843-852D-7F8B52DCB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420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BD5D8-1A6B-1645-AADE-02B63B9B8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62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8BD92-2050-024B-87EC-D625543C2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84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1F355B-548F-0349-9F90-A4AFC626F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7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QEWEPIHLzQ?feature=oembed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IwU-9ZTTJc?feature=oembed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604DFF-EFBD-EA4E-8790-FD9E290D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84" y="191002"/>
            <a:ext cx="6348833" cy="46937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D7BBCB-BE7F-5848-B773-90D1BED9ACCF}"/>
              </a:ext>
            </a:extLst>
          </p:cNvPr>
          <p:cNvSpPr txBox="1">
            <a:spLocks/>
          </p:cNvSpPr>
          <p:nvPr/>
        </p:nvSpPr>
        <p:spPr>
          <a:xfrm>
            <a:off x="1996076" y="1433796"/>
            <a:ext cx="4971255" cy="237277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TW" altLang="en-US" sz="3600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單元</a:t>
            </a:r>
            <a:r>
              <a:rPr lang="en-US" altLang="zh-TW" sz="3600" dirty="0">
                <a:solidFill>
                  <a:srgbClr val="D71A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1: </a:t>
            </a:r>
            <a:r>
              <a:rPr lang="zh-TW" altLang="en-US" sz="3600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正音概念</a:t>
            </a:r>
            <a:br>
              <a:rPr lang="en-US" altLang="zh-TW" sz="60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zh-CN" altLang="en-US" sz="6600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練習發音方法</a:t>
            </a:r>
            <a:br>
              <a:rPr lang="en-US" altLang="zh-CN" sz="48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altLang="zh-CN" sz="32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Pronunciation Training</a:t>
            </a:r>
            <a:endParaRPr lang="en-US" sz="3200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76173AA4-0A36-154E-90A2-71B71AF47FBB}"/>
              </a:ext>
            </a:extLst>
          </p:cNvPr>
          <p:cNvSpPr txBox="1"/>
          <p:nvPr/>
        </p:nvSpPr>
        <p:spPr>
          <a:xfrm>
            <a:off x="3470500" y="4652417"/>
            <a:ext cx="24368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50" b="1" spc="225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  <a:cs typeface="Noto Sans CJK TC" charset="-120"/>
              </a:rPr>
              <a:t>本課程由</a:t>
            </a:r>
            <a:r>
              <a:rPr lang="en-US" altLang="zh-TW" sz="1350" b="1" spc="225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Noto Sans CJK TC" charset="-120"/>
              </a:rPr>
              <a:t> </a:t>
            </a:r>
            <a:r>
              <a:rPr lang="en-US" altLang="zh-TW" sz="1350" b="1" spc="225" dirty="0" err="1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Lai.Club</a:t>
            </a:r>
            <a:r>
              <a:rPr lang="en-US" altLang="zh-TW" sz="1350" b="1" spc="225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</a:t>
            </a:r>
            <a:r>
              <a:rPr lang="zh-TW" altLang="en-US" sz="1350" b="1" spc="225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  <a:cs typeface="Noto Sans CJK TC" charset="-120"/>
              </a:rPr>
              <a:t>製作</a:t>
            </a:r>
            <a:endParaRPr lang="en-US" altLang="zh-TW" sz="1350" b="1" spc="225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  <a:cs typeface="Noto Sans CJK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47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43126" y="1518708"/>
            <a:ext cx="5032187" cy="178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TW" sz="225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(2:36) I’m from Britain, and I think it is right that I’m paid the same as my male counterparts.</a:t>
            </a:r>
            <a:endParaRPr lang="zh-TW" altLang="en-US" sz="2250" b="1" dirty="0">
              <a:solidFill>
                <a:srgbClr val="28278F"/>
              </a:solidFill>
              <a:latin typeface="Roboto" panose="02000000000000000000" pitchFamily="2" charset="0"/>
            </a:endParaRPr>
          </a:p>
        </p:txBody>
      </p:sp>
      <p:pic>
        <p:nvPicPr>
          <p:cNvPr id="2" name="Emma" descr="Emma">
            <a:hlinkClick r:id="" action="ppaction://media"/>
            <a:extLst>
              <a:ext uri="{FF2B5EF4-FFF2-40B4-BE49-F238E27FC236}">
                <a16:creationId xmlns:a16="http://schemas.microsoft.com/office/drawing/2014/main" id="{48011BDC-B0B9-514A-99A2-587CE25B91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37672" y="263329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9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013406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第</a:t>
            </a:r>
            <a: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  <a:t>3</a:t>
            </a: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步</a:t>
            </a:r>
            <a:b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</a:b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模仿</a:t>
            </a:r>
            <a:endParaRPr lang="en-US" altLang="zh-TW" sz="54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2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650" y="1196030"/>
            <a:ext cx="5032187" cy="178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TW" sz="225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I’m from Britain,  </a:t>
            </a:r>
          </a:p>
          <a:p>
            <a:pPr>
              <a:lnSpc>
                <a:spcPct val="170000"/>
              </a:lnSpc>
            </a:pPr>
            <a:r>
              <a:rPr lang="en-US" altLang="zh-TW" sz="225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I think it is right that I’m paid the same as my male counterparts. </a:t>
            </a:r>
          </a:p>
        </p:txBody>
      </p:sp>
      <p:pic>
        <p:nvPicPr>
          <p:cNvPr id="7" name="Emma" descr="Emma">
            <a:hlinkClick r:id="" action="ppaction://media"/>
            <a:extLst>
              <a:ext uri="{FF2B5EF4-FFF2-40B4-BE49-F238E27FC236}">
                <a16:creationId xmlns:a16="http://schemas.microsoft.com/office/drawing/2014/main" id="{9E60481C-BC29-6949-B53A-CEFF27E04F9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5980.1548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9850" y="1196030"/>
            <a:ext cx="812800" cy="812800"/>
          </a:xfrm>
          <a:prstGeom prst="rect">
            <a:avLst/>
          </a:prstGeom>
        </p:spPr>
      </p:pic>
      <p:pic>
        <p:nvPicPr>
          <p:cNvPr id="8" name="Emma" descr="Emma">
            <a:hlinkClick r:id="" action="ppaction://media"/>
            <a:extLst>
              <a:ext uri="{FF2B5EF4-FFF2-40B4-BE49-F238E27FC236}">
                <a16:creationId xmlns:a16="http://schemas.microsoft.com/office/drawing/2014/main" id="{F8EB9114-6D2C-BE4B-8144-8E50FFC7C8DA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2658.152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1442" y="1851931"/>
            <a:ext cx="812800" cy="81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D8FC7-C227-9F41-B2CA-867AE6AEC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689" y="3139577"/>
            <a:ext cx="1615786" cy="16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21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013406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回音法</a:t>
            </a:r>
            <a:b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</a:br>
            <a: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  <a:t>Echoing</a:t>
            </a:r>
          </a:p>
        </p:txBody>
      </p:sp>
    </p:spTree>
    <p:extLst>
      <p:ext uri="{BB962C8B-B14F-4D97-AF65-F5344CB8AC3E}">
        <p14:creationId xmlns:p14="http://schemas.microsoft.com/office/powerpoint/2010/main" val="268671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96286"/>
            <a:ext cx="7772400" cy="415583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回音法</a:t>
            </a:r>
            <a: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4000" dirty="0">
                <a:solidFill>
                  <a:srgbClr val="28278F"/>
                </a:solidFill>
                <a:ea typeface="Roboto" panose="02000000000000000000" pitchFamily="2" charset="0"/>
              </a:rPr>
              <a:t> Listen </a:t>
            </a:r>
            <a:r>
              <a:rPr lang="zh-TW" altLang="en-US" sz="4000" dirty="0">
                <a:solidFill>
                  <a:srgbClr val="28278F"/>
                </a:solidFill>
                <a:ea typeface="Microsoft JhengHei" panose="020B0604030504040204" pitchFamily="34" charset="-120"/>
              </a:rPr>
              <a:t>仔細聽</a:t>
            </a:r>
            <a:endParaRPr lang="en-US" altLang="zh-TW" sz="400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4000" dirty="0">
                <a:solidFill>
                  <a:srgbClr val="28278F"/>
                </a:solidFill>
                <a:ea typeface="Roboto" panose="02000000000000000000" pitchFamily="2" charset="0"/>
              </a:rPr>
              <a:t> Echo </a:t>
            </a:r>
            <a:r>
              <a:rPr lang="zh-TW" altLang="en-US" sz="4000" dirty="0">
                <a:solidFill>
                  <a:srgbClr val="28278F"/>
                </a:solidFill>
                <a:ea typeface="Microsoft JhengHei" panose="020B0604030504040204" pitchFamily="34" charset="-120"/>
              </a:rPr>
              <a:t>回音</a:t>
            </a:r>
            <a:endParaRPr lang="en-HK" altLang="zh-TW" sz="400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4000" dirty="0">
                <a:solidFill>
                  <a:srgbClr val="28278F"/>
                </a:solidFill>
                <a:ea typeface="Roboto" panose="02000000000000000000" pitchFamily="2" charset="0"/>
              </a:rPr>
              <a:t> Repeat </a:t>
            </a:r>
            <a:r>
              <a:rPr lang="zh-TW" altLang="en-US" sz="4000" dirty="0">
                <a:solidFill>
                  <a:srgbClr val="28278F"/>
                </a:solidFill>
                <a:ea typeface="Microsoft JhengHei" panose="020B0604030504040204" pitchFamily="34" charset="-120"/>
              </a:rPr>
              <a:t>重覆</a:t>
            </a:r>
            <a:endParaRPr lang="en-US" altLang="zh-TW" sz="40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  <p:sp>
        <p:nvSpPr>
          <p:cNvPr id="3" name="Curved Up Arrow 2">
            <a:extLst>
              <a:ext uri="{FF2B5EF4-FFF2-40B4-BE49-F238E27FC236}">
                <a16:creationId xmlns:a16="http://schemas.microsoft.com/office/drawing/2014/main" id="{550CE599-A1B3-0447-9896-8923ED28DAEB}"/>
              </a:ext>
            </a:extLst>
          </p:cNvPr>
          <p:cNvSpPr/>
          <p:nvPr/>
        </p:nvSpPr>
        <p:spPr>
          <a:xfrm rot="16200000">
            <a:off x="4104993" y="2452837"/>
            <a:ext cx="2118579" cy="1184564"/>
          </a:xfrm>
          <a:prstGeom prst="curvedUpArrow">
            <a:avLst/>
          </a:prstGeom>
          <a:solidFill>
            <a:srgbClr val="28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2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00220" y="2397388"/>
            <a:ext cx="4766216" cy="9721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TW" sz="3200" dirty="0">
                <a:solidFill>
                  <a:srgbClr val="28278F"/>
                </a:solidFill>
                <a:ea typeface="Roboto" panose="02000000000000000000" pitchFamily="2" charset="0"/>
              </a:rPr>
              <a:t>I’m from Britain</a:t>
            </a:r>
            <a:r>
              <a:rPr lang="en-US" sz="3000" dirty="0">
                <a:solidFill>
                  <a:srgbClr val="28278F"/>
                </a:solidFill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Emma" descr="Emma">
            <a:hlinkClick r:id="" action="ppaction://media"/>
            <a:extLst>
              <a:ext uri="{FF2B5EF4-FFF2-40B4-BE49-F238E27FC236}">
                <a16:creationId xmlns:a16="http://schemas.microsoft.com/office/drawing/2014/main" id="{F27B6FDC-17F9-4844-91D6-53CACB4B9AAD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5980.1548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8449" y="2323860"/>
            <a:ext cx="812800" cy="812800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C8F0D77-E610-BB46-827F-3B7156A26253}"/>
              </a:ext>
            </a:extLst>
          </p:cNvPr>
          <p:cNvSpPr txBox="1">
            <a:spLocks/>
          </p:cNvSpPr>
          <p:nvPr/>
        </p:nvSpPr>
        <p:spPr>
          <a:xfrm>
            <a:off x="685800" y="396286"/>
            <a:ext cx="7772400" cy="123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5400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回音法</a:t>
            </a:r>
            <a:endParaRPr lang="en-US" altLang="zh-TW" sz="5400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96286"/>
            <a:ext cx="7772400" cy="415583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跟讀法</a:t>
            </a:r>
            <a:endParaRPr lang="en-US" altLang="zh-TW" sz="540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2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選適合的題材</a:t>
            </a:r>
            <a:endParaRPr lang="en-US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了解文字</a:t>
            </a:r>
            <a:endParaRPr lang="en-HK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仔細聽</a:t>
            </a:r>
            <a:endParaRPr lang="en-US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模仿</a:t>
            </a:r>
            <a:endParaRPr lang="en-US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錄下來，比較分析</a:t>
            </a:r>
            <a:endParaRPr lang="en-US" altLang="zh-TW" sz="325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  <p:sp>
        <p:nvSpPr>
          <p:cNvPr id="9" name="Curved Up Arrow 8">
            <a:extLst>
              <a:ext uri="{FF2B5EF4-FFF2-40B4-BE49-F238E27FC236}">
                <a16:creationId xmlns:a16="http://schemas.microsoft.com/office/drawing/2014/main" id="{056096FF-7CFD-3E43-A050-88064828E9F9}"/>
              </a:ext>
            </a:extLst>
          </p:cNvPr>
          <p:cNvSpPr/>
          <p:nvPr/>
        </p:nvSpPr>
        <p:spPr>
          <a:xfrm rot="16200000" flipV="1">
            <a:off x="908704" y="3056372"/>
            <a:ext cx="1347929" cy="872836"/>
          </a:xfrm>
          <a:prstGeom prst="curvedUpArrow">
            <a:avLst/>
          </a:prstGeom>
          <a:solidFill>
            <a:srgbClr val="28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96286"/>
            <a:ext cx="7772400" cy="415583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跟讀</a:t>
            </a:r>
            <a:r>
              <a:rPr lang="zh-TW" altLang="en-US" sz="5400" dirty="0">
                <a:solidFill>
                  <a:srgbClr val="D71A00"/>
                </a:solidFill>
                <a:ea typeface="Microsoft JhengHei" panose="020B0604030504040204" pitchFamily="34" charset="-120"/>
              </a:rPr>
              <a:t>回音</a:t>
            </a: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法</a:t>
            </a:r>
            <a:endParaRPr lang="en-US" altLang="zh-TW" sz="540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2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選適合的題材</a:t>
            </a:r>
            <a:endParaRPr lang="en-US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了解文字</a:t>
            </a:r>
            <a:endParaRPr lang="en-HK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仔細聽</a:t>
            </a:r>
            <a:endParaRPr lang="en-US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模仿</a:t>
            </a:r>
            <a:endParaRPr lang="en-US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錄下來，比較分析</a:t>
            </a:r>
            <a:endParaRPr lang="en-US" altLang="zh-TW" sz="325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EDE14-DCAB-F24B-9BB4-5864F9EFB5E3}"/>
              </a:ext>
            </a:extLst>
          </p:cNvPr>
          <p:cNvSpPr txBox="1"/>
          <p:nvPr/>
        </p:nvSpPr>
        <p:spPr>
          <a:xfrm>
            <a:off x="4628178" y="2663966"/>
            <a:ext cx="122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回音</a:t>
            </a:r>
            <a:endParaRPr lang="en-US" sz="4000" b="1" dirty="0">
              <a:solidFill>
                <a:srgbClr val="D71A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rved Up Arrow 8">
            <a:extLst>
              <a:ext uri="{FF2B5EF4-FFF2-40B4-BE49-F238E27FC236}">
                <a16:creationId xmlns:a16="http://schemas.microsoft.com/office/drawing/2014/main" id="{056096FF-7CFD-3E43-A050-88064828E9F9}"/>
              </a:ext>
            </a:extLst>
          </p:cNvPr>
          <p:cNvSpPr/>
          <p:nvPr/>
        </p:nvSpPr>
        <p:spPr>
          <a:xfrm rot="16200000" flipV="1">
            <a:off x="908704" y="3056372"/>
            <a:ext cx="1347929" cy="872836"/>
          </a:xfrm>
          <a:prstGeom prst="curvedUpArrow">
            <a:avLst/>
          </a:prstGeom>
          <a:solidFill>
            <a:srgbClr val="28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D48AD7A-D7F6-DB41-913F-4E73CF92C659}"/>
              </a:ext>
            </a:extLst>
          </p:cNvPr>
          <p:cNvSpPr/>
          <p:nvPr/>
        </p:nvSpPr>
        <p:spPr>
          <a:xfrm>
            <a:off x="4125191" y="2818825"/>
            <a:ext cx="446809" cy="360793"/>
          </a:xfrm>
          <a:prstGeom prst="rightArrow">
            <a:avLst/>
          </a:prstGeom>
          <a:solidFill>
            <a:srgbClr val="D7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9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4" y="1169105"/>
            <a:ext cx="3557117" cy="262989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750" dirty="0">
                <a:solidFill>
                  <a:srgbClr val="28278F"/>
                </a:solidFill>
                <a:ea typeface="Microsoft JhengHei" panose="020B0604030504040204" pitchFamily="34" charset="-120"/>
                <a:cs typeface="Noto Sans Mono CJK TC" charset="-120"/>
              </a:rPr>
              <a:t>聽音檔</a:t>
            </a:r>
            <a:br>
              <a:rPr lang="en-US" altLang="zh-TW" sz="3750" dirty="0">
                <a:solidFill>
                  <a:srgbClr val="28278F"/>
                </a:solidFill>
                <a:ea typeface="Roboto" panose="02000000000000000000" pitchFamily="2" charset="0"/>
                <a:cs typeface="Noto Sans Mono CJK TC" charset="-120"/>
              </a:rPr>
            </a:br>
            <a:r>
              <a:rPr lang="zh-TW" altLang="en-US" sz="3750" dirty="0">
                <a:solidFill>
                  <a:srgbClr val="28278F"/>
                </a:solidFill>
                <a:ea typeface="Microsoft JhengHei" panose="020B0604030504040204" pitchFamily="34" charset="-120"/>
                <a:cs typeface="Noto Sans Mono CJK TC" charset="-120"/>
              </a:rPr>
              <a:t>留意意思</a:t>
            </a:r>
            <a:endParaRPr lang="en-US" sz="3750" dirty="0">
              <a:solidFill>
                <a:srgbClr val="28278F"/>
              </a:solidFill>
              <a:ea typeface="Roboto" panose="02000000000000000000" pitchFamily="2" charset="0"/>
              <a:cs typeface="Noto Sans Mono CJK TC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38" y="1851693"/>
            <a:ext cx="5915025" cy="16569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3750" dirty="0">
                <a:solidFill>
                  <a:srgbClr val="D71A00"/>
                </a:solidFill>
                <a:ea typeface="Microsoft JhengHei" panose="020B0604030504040204" pitchFamily="34" charset="-120"/>
              </a:rPr>
              <a:t>聽回音</a:t>
            </a:r>
            <a:endParaRPr lang="en-US" altLang="zh-TW" sz="3750" dirty="0">
              <a:solidFill>
                <a:srgbClr val="D71A00"/>
              </a:solidFill>
              <a:ea typeface="Roboto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750" dirty="0">
                <a:solidFill>
                  <a:srgbClr val="D71A00"/>
                </a:solidFill>
                <a:ea typeface="Microsoft JhengHei" panose="020B0604030504040204" pitchFamily="34" charset="-120"/>
              </a:rPr>
              <a:t>留意發音</a:t>
            </a:r>
            <a:endParaRPr lang="en-US" sz="3750" dirty="0">
              <a:solidFill>
                <a:srgbClr val="D71A00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12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3452" y="331218"/>
            <a:ext cx="6857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史嘉琳教授</a:t>
            </a:r>
            <a:r>
              <a:rPr lang="en-US" altLang="zh-TW" sz="36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zh-TW" altLang="en-US" sz="36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回音法</a:t>
            </a:r>
            <a:endParaRPr lang="en-US" sz="360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Online Media 2" descr="如何用「回音法」學好英文口說 | 史嘉琳 Karen Chung | TEDxNTUST">
            <a:hlinkClick r:id="" action="ppaction://media"/>
            <a:extLst>
              <a:ext uri="{FF2B5EF4-FFF2-40B4-BE49-F238E27FC236}">
                <a16:creationId xmlns:a16="http://schemas.microsoft.com/office/drawing/2014/main" id="{58755F3E-17C0-154C-B94F-B2946865654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61023" y="1136650"/>
            <a:ext cx="6193692" cy="34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856545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D71A00"/>
                </a:solidFill>
                <a:ea typeface="Microsoft JhengHei" panose="020B0604030504040204" pitchFamily="34" charset="-120"/>
              </a:rPr>
              <a:t>學發音的路程</a:t>
            </a:r>
          </a:p>
          <a:p>
            <a:pPr marL="514350" lvl="0" indent="-514350">
              <a:lnSpc>
                <a:spcPct val="100000"/>
              </a:lnSpc>
              <a:buAutoNum type="arabicPeriod"/>
              <a:defRPr/>
            </a:pPr>
            <a:r>
              <a:rPr lang="zh-TW" altLang="en-US" sz="2800" dirty="0">
                <a:solidFill>
                  <a:srgbClr val="28278F"/>
                </a:solidFill>
                <a:ea typeface="Microsoft JhengHei" panose="020B0604030504040204" pitchFamily="34" charset="-120"/>
              </a:rPr>
              <a:t>要有一個發音外的英文學習計劃</a:t>
            </a:r>
            <a:r>
              <a:rPr lang="en-US" altLang="zh-TW" sz="280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</a:p>
          <a:p>
            <a:pPr marL="514350" lvl="0" indent="-514350">
              <a:lnSpc>
                <a:spcPct val="100000"/>
              </a:lnSpc>
              <a:buAutoNum type="arabicPeriod"/>
              <a:defRPr/>
            </a:pPr>
            <a:r>
              <a:rPr lang="zh-TW" altLang="en-US" sz="2800" dirty="0">
                <a:solidFill>
                  <a:srgbClr val="28278F"/>
                </a:solidFill>
                <a:ea typeface="Microsoft JhengHei" panose="020B0604030504040204" pitchFamily="34" charset="-120"/>
              </a:rPr>
              <a:t>盡快完成課程並做練習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514350" lvl="0" indent="-514350">
              <a:lnSpc>
                <a:spcPct val="100000"/>
              </a:lnSpc>
              <a:buAutoNum type="arabicPeriod"/>
              <a:defRPr/>
            </a:pPr>
            <a:r>
              <a:rPr lang="zh-TW" altLang="en-US" sz="2800" dirty="0">
                <a:solidFill>
                  <a:srgbClr val="28278F"/>
                </a:solidFill>
                <a:ea typeface="Microsoft JhengHei" panose="020B0604030504040204" pitchFamily="34" charset="-120"/>
              </a:rPr>
              <a:t>觀察別人及自己的發音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514350" lvl="0" indent="-514350">
              <a:lnSpc>
                <a:spcPct val="100000"/>
              </a:lnSpc>
              <a:buAutoNum type="arabicPeriod"/>
              <a:defRPr/>
            </a:pPr>
            <a:r>
              <a:rPr lang="zh-TW" altLang="en-US" sz="2800" dirty="0">
                <a:solidFill>
                  <a:srgbClr val="28278F"/>
                </a:solidFill>
                <a:ea typeface="Microsoft JhengHei" panose="020B0604030504040204" pitchFamily="34" charset="-120"/>
              </a:rPr>
              <a:t>多說英文，故意模仿，做跟讀法練習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013406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跟讀法</a:t>
            </a:r>
            <a:b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</a:br>
            <a: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  <a:t>Shadowing</a:t>
            </a:r>
          </a:p>
        </p:txBody>
      </p:sp>
    </p:spTree>
    <p:extLst>
      <p:ext uri="{BB962C8B-B14F-4D97-AF65-F5344CB8AC3E}">
        <p14:creationId xmlns:p14="http://schemas.microsoft.com/office/powerpoint/2010/main" val="353416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96286"/>
            <a:ext cx="7772400" cy="415583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跟讀法</a:t>
            </a:r>
            <a:endParaRPr lang="en-US" altLang="zh-TW" sz="540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2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選適合的題材</a:t>
            </a:r>
            <a:endParaRPr lang="en-US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了解文字</a:t>
            </a:r>
            <a:endParaRPr lang="en-HK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仔細聽</a:t>
            </a:r>
            <a:endParaRPr lang="en-US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模仿</a:t>
            </a:r>
            <a:endParaRPr lang="en-US" altLang="zh-TW" sz="345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1371600" lvl="4" indent="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altLang="zh-TW" sz="3450" dirty="0">
                <a:solidFill>
                  <a:srgbClr val="28278F"/>
                </a:solidFill>
                <a:ea typeface="Roboto" panose="02000000000000000000" pitchFamily="2" charset="0"/>
              </a:rPr>
              <a:t> </a:t>
            </a:r>
            <a:r>
              <a:rPr lang="zh-TW" altLang="en-US" sz="3450" dirty="0">
                <a:solidFill>
                  <a:srgbClr val="28278F"/>
                </a:solidFill>
                <a:ea typeface="Microsoft JhengHei" panose="020B0604030504040204" pitchFamily="34" charset="-120"/>
              </a:rPr>
              <a:t>錄下來，比較分析</a:t>
            </a:r>
            <a:endParaRPr lang="en-US" altLang="zh-TW" sz="325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  <p:sp>
        <p:nvSpPr>
          <p:cNvPr id="9" name="Curved Up Arrow 8">
            <a:extLst>
              <a:ext uri="{FF2B5EF4-FFF2-40B4-BE49-F238E27FC236}">
                <a16:creationId xmlns:a16="http://schemas.microsoft.com/office/drawing/2014/main" id="{056096FF-7CFD-3E43-A050-88064828E9F9}"/>
              </a:ext>
            </a:extLst>
          </p:cNvPr>
          <p:cNvSpPr/>
          <p:nvPr/>
        </p:nvSpPr>
        <p:spPr>
          <a:xfrm rot="16200000" flipV="1">
            <a:off x="908704" y="3056372"/>
            <a:ext cx="1347929" cy="872836"/>
          </a:xfrm>
          <a:prstGeom prst="curvedUpArrow">
            <a:avLst/>
          </a:prstGeom>
          <a:solidFill>
            <a:srgbClr val="28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9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013406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第</a:t>
            </a:r>
            <a: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  <a:t>1</a:t>
            </a: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步</a:t>
            </a:r>
            <a:b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</a:b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選適合的題材</a:t>
            </a:r>
            <a:endParaRPr lang="en-US" altLang="zh-TW" sz="54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4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8A2905-E40A-7B41-BF24-720C89B542AE}"/>
              </a:ext>
            </a:extLst>
          </p:cNvPr>
          <p:cNvSpPr/>
          <p:nvPr/>
        </p:nvSpPr>
        <p:spPr>
          <a:xfrm>
            <a:off x="663452" y="331218"/>
            <a:ext cx="6857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Emma Watson</a:t>
            </a:r>
            <a:endParaRPr lang="en-US" sz="360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Online Media 2" descr="ENGLISH SPEECH | EMMA WATSON: Gender Equality (English Subtitles)">
            <a:hlinkClick r:id="" action="ppaction://media"/>
            <a:extLst>
              <a:ext uri="{FF2B5EF4-FFF2-40B4-BE49-F238E27FC236}">
                <a16:creationId xmlns:a16="http://schemas.microsoft.com/office/drawing/2014/main" id="{E7BD4AB6-D91E-EB4A-885A-B36F7696CFF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3452" y="1090247"/>
            <a:ext cx="6380492" cy="36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2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013406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第</a:t>
            </a:r>
            <a: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  <a:t>2</a:t>
            </a: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步</a:t>
            </a:r>
            <a:b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</a:b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了解文字</a:t>
            </a:r>
            <a:endParaRPr lang="en-US" altLang="zh-TW" sz="54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4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43126" y="1518708"/>
            <a:ext cx="5032187" cy="178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TW" sz="225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(2:36) I am from Britain, and I think it is right that I am paid the same as my male counterparts.</a:t>
            </a:r>
            <a:endParaRPr lang="zh-TW" altLang="en-US" sz="2250" b="1" dirty="0">
              <a:solidFill>
                <a:srgbClr val="28278F"/>
              </a:solidFill>
              <a:latin typeface="Roboto" panose="02000000000000000000" pitchFamily="2" charset="0"/>
            </a:endParaRPr>
          </a:p>
        </p:txBody>
      </p:sp>
      <p:pic>
        <p:nvPicPr>
          <p:cNvPr id="4" name="Emma" descr="Emma">
            <a:hlinkClick r:id="" action="ppaction://media"/>
            <a:extLst>
              <a:ext uri="{FF2B5EF4-FFF2-40B4-BE49-F238E27FC236}">
                <a16:creationId xmlns:a16="http://schemas.microsoft.com/office/drawing/2014/main" id="{EF40EB27-B4E6-604B-9AC8-AEA08C0014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37672" y="263329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9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013406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第</a:t>
            </a:r>
            <a: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  <a:t>3</a:t>
            </a: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步</a:t>
            </a:r>
            <a:b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</a:b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仔細聽</a:t>
            </a:r>
            <a:endParaRPr lang="en-US" altLang="zh-TW" sz="54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9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21602</TotalTime>
  <Words>315</Words>
  <Application>Microsoft Macintosh PowerPoint</Application>
  <PresentationFormat>On-screen Show (16:9)</PresentationFormat>
  <Paragraphs>69</Paragraphs>
  <Slides>19</Slides>
  <Notes>17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聽音檔 留意意思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227</cp:revision>
  <cp:lastPrinted>2019-02-08T07:44:03Z</cp:lastPrinted>
  <dcterms:created xsi:type="dcterms:W3CDTF">2018-08-10T07:16:34Z</dcterms:created>
  <dcterms:modified xsi:type="dcterms:W3CDTF">2021-01-26T10:02:09Z</dcterms:modified>
</cp:coreProperties>
</file>