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media12.m4a" ContentType="audio/mp4"/>
  <Override PartName="/ppt/media/media10.m4a" ContentType="audio/mp4"/>
  <Override PartName="/ppt/media/image11.png" ContentType="image/png"/>
  <Override PartName="/ppt/media/image9.png" ContentType="image/png"/>
  <Override PartName="/ppt/media/media8.m4a" ContentType="audio/mp4"/>
  <Override PartName="/ppt/media/media18.m4a" ContentType="audio/mp4"/>
  <Override PartName="/ppt/media/image19.png" ContentType="image/png"/>
  <Override PartName="/ppt/media/image21.png" ContentType="image/png"/>
  <Override PartName="/ppt/media/image7.png" ContentType="image/png"/>
  <Override PartName="/ppt/media/image23.png" ContentType="image/png"/>
  <Override PartName="/ppt/media/image6.png" ContentType="image/png"/>
  <Override PartName="/ppt/media/image22.png" ContentType="image/png"/>
  <Override PartName="/ppt/media/image4.wmf" ContentType="image/x-wmf"/>
  <Override PartName="/ppt/media/image20.jpeg" ContentType="image/jpeg"/>
  <Override PartName="/ppt/media/image17.png" ContentType="image/png"/>
  <Override PartName="/ppt/media/media16.m4a" ContentType="audio/mp4"/>
  <Override PartName="/ppt/media/image5.jpeg" ContentType="image/jpeg"/>
  <Override PartName="/ppt/media/image15.png" ContentType="image/png"/>
  <Override PartName="/ppt/media/media14.m4a" ContentType="audio/mp4"/>
  <Override PartName="/ppt/media/image1.png" ContentType="image/png"/>
  <Override PartName="/ppt/media/image2.png" ContentType="image/png"/>
  <Override PartName="/ppt/media/image3.wmf" ContentType="image/x-wmf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6AB50A3E-5DBE-424C-A61D-E05E78F6ADDA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B6AF7F2-DA6D-4960-8D23-4AB0A08B34E1}" type="slidenum">
              <a:rPr b="1" lang="pt-BR" sz="1200" spc="-1" strike="noStrike">
                <a:solidFill>
                  <a:srgbClr val="000000"/>
                </a:solidFill>
                <a:latin typeface="Roboto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y</a:t>
            </a:r>
            <a:r>
              <a:rPr b="0" lang="en-US" sz="2000" spc="-1" strike="noStrike">
                <a:latin typeface="Arial"/>
              </a:rPr>
              <a:t> = i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56DCD24-10A7-4A47-A137-0DAF02B325A2}" type="slidenum">
              <a:rPr b="1" lang="pt-BR" sz="1200" spc="-1" strike="noStrike">
                <a:solidFill>
                  <a:srgbClr val="000000"/>
                </a:solidFill>
                <a:latin typeface="Roboto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y</a:t>
            </a:r>
            <a:r>
              <a:rPr b="0" lang="en-US" sz="2000" spc="-1" strike="noStrike">
                <a:latin typeface="Arial"/>
              </a:rPr>
              <a:t> = i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FD1AE2D-31B2-4B61-BF3B-FDB3A0A607AC}" type="slidenum">
              <a:rPr b="1" lang="pt-BR" sz="1200" spc="-1" strike="noStrike">
                <a:solidFill>
                  <a:srgbClr val="000000"/>
                </a:solidFill>
                <a:latin typeface="Roboto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音標就是記錄音素的符號，是音素的標寫符號，它的制定原則是：一個音素只用一個音標表示，一個音標只表示一個音素。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英語是拼音文字，字母就表達語音。然而英語有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40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多個發音，卻僅有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26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個字母。為了能準確標識發音，從而引入了語音符號，這些語音符號稱作音標（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Phonetic symbol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）。英語國際音標分為兩種：英式音標（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音標）和美式音標（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K.K.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音標）。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英語音標是英語國際音標的簡稱，更準確、更專業的內容請參見“英語國際音標”詞條。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英語音標不是國際音標（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IPA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），關於國際音標更詳細的內容請參見“國際音標”詞條。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B760234-A681-4327-B120-EA200D8522BA}" type="slidenum">
              <a:rPr b="1" lang="pt-BR" sz="1200" spc="-1" strike="noStrike">
                <a:solidFill>
                  <a:srgbClr val="000000"/>
                </a:solidFill>
                <a:latin typeface="Roboto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首先需要明確一點：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音標是主流音標。國外各大權威詞典基本上用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音標來表示單詞的英式和美式發音。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KK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音標比較小眾，只用來表示單詞的美式發音。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音標的適用詞典非常多。基本國外各大權威詞典都是用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音標來標註單詞的英式和美式發音的。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就是通常我們說的英語音標，是由英國語音學家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Daniel Jones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研究制作的，英式發音的國際音標由他的姓名首字母縮寫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表示。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英國語音學家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Daniel Jones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根據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IPA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編了一本英國英語的發音辭典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《英語正音辭典》（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English Pronouncing Dictionary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）。這本辭典後來成為一種典範。它代表了被稱為“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Received Pronunciation”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（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RP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）（標準讀音）的讀音，這在受過教育的英國人尤其是南部英格蘭人中通用。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我們用的是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Standard RP, Gimson 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提出的新版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DJ 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音標，是最多權威字典用的音標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ADACB68-8EF4-474F-A9BC-201EA9CD1C5A}" type="slidenum">
              <a:rPr b="1" lang="pt-BR" sz="1200" spc="-1" strike="noStrike">
                <a:solidFill>
                  <a:srgbClr val="000000"/>
                </a:solidFill>
                <a:latin typeface="Roboto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首先需要明確一點：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音標是主流音標。國外各大權威詞典基本上用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音標來表示單詞的英式和美式發音。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KK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音標比較小眾，只用來表示單詞的美式發音。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音標的適用詞典非常多。基本國外各大權威詞典都是用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音標來標註單詞的英式和美式發音的。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就是通常我們說的英語音標，是由英國語音學家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Daniel Jones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研究制作的，英式發音的國際音標由他的姓名首字母縮寫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表示。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英國語音學家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Daniel Jones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根據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IPA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編了一本英國英語的發音辭典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《英語正音辭典》（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English Pronouncing Dictionary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）。這本辭典後來成為一種典範。它代表了被稱為“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Received Pronunciation”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（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RP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）（標準讀音）的讀音，這在受過教育的英國人尤其是南部英格蘭人中通用。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我們用的是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Standard RP, Gimson 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提出的新版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DJ 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音標，是最多權威字典用的音標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04485D8-C267-44E3-8512-DEAC33413B7D}" type="slidenum">
              <a:rPr b="1" lang="pt-BR" sz="1200" spc="-1" strike="noStrike">
                <a:solidFill>
                  <a:srgbClr val="000000"/>
                </a:solidFill>
                <a:latin typeface="Roboto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首先需要明確一點：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音標是主流音標。國外各大權威詞典基本上用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音標來表示單詞的英式和美式發音。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KK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音標比較小眾，只用來表示單詞的美式發音。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音標的適用詞典非常多。基本國外各大權威詞典都是用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音標來標註單詞的英式和美式發音的。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就是通常我們說的英語音標，是由英國語音學家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Daniel Jones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研究制作的，英式發音的國際音標由他的姓名首字母縮寫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表示。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英國語音學家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Daniel Jones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根據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IPA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編了一本英國英語的發音辭典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《英語正音辭典》（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English Pronouncing Dictionary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）。這本辭典後來成為一種典範。它代表了被稱為“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Received Pronunciation”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（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RP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）（標準讀音）的讀音，這在受過教育的英國人尤其是南部英格蘭人中通用。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我們用的是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Standard RP, Gimson 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提出的新版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DJ 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音標，是最多權威字典用的音標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A425442-4ED5-4E09-8ABE-E7A0796BC1D9}" type="slidenum">
              <a:rPr b="1" lang="en-US" sz="1200" spc="-1" strike="noStrike">
                <a:latin typeface="Roboto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音標就是記錄音素的符號，是音素的標寫符號，它的制定原則是：一個音素只用一個音標表示，一個音標只表示一個音素。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英語是拼音文字，字母就表達語音。然而英語有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40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多個發音，卻僅有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26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個字母。為了能準確標識發音，從而引入了語音符號，這些語音符號稱作音標（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Phonetic symbol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）。英語國際音標分為兩種：英式音標（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音標）和美式音標（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K.K.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音標）。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英語音標是英語國際音標的簡稱，更準確、更專業的內容請參見“英語國際音標”詞條。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英語音標不是國際音標（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IPA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），關於國際音標更詳細的內容請參見“國際音標”詞條。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2709DC2-433E-4054-822E-4B6B530398DE}" type="slidenum">
              <a:rPr b="1" lang="pt-BR" sz="1200" spc="-1" strike="noStrike">
                <a:solidFill>
                  <a:srgbClr val="000000"/>
                </a:solidFill>
                <a:latin typeface="Roboto"/>
                <a:ea typeface="+mn-ea"/>
              </a:rPr>
              <a:t>12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音標就是記錄音素的符號，是音素的標寫符號，它的制定原則是：一個音素只用一個音標表示，一個音標只表示一個音素。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英語是拼音文字，字母就表達語音。然而英語有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40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多個發音，卻僅有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26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個字母。為了能準確標識發音，從而引入了語音符號，這些語音符號稱作音標（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Phonetic symbol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）。英語國際音標分為兩種：英式音標（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音標）和美式音標（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K.K.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音標）。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英語音標是英語國際音標的簡稱，更準確、更專業的內容請參見“英語國際音標”詞條。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英語音標不是國際音標（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IPA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），關於國際音標更詳細的內容請參見“國際音標”詞條。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B07F7B1-42F4-4738-958F-F875F2C77C94}" type="slidenum">
              <a:rPr b="1" lang="pt-BR" sz="1200" spc="-1" strike="noStrike">
                <a:solidFill>
                  <a:srgbClr val="000000"/>
                </a:solidFill>
                <a:latin typeface="Roboto"/>
                <a:ea typeface="+mn-ea"/>
              </a:rPr>
              <a:t>12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國際音標（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IPA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，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International Phonetic Alphabet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），是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1888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年國際語音協會（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International Phonetic Association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）的語言學家制定出的一套可國際通用的語音符號叫國際音標符號，希望以一個符號代表一音，避免各人使用一套自己的符號所產生的不便。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國際音標，如其名，是設計來標註國際各種語言的發音的，很多語言學家把國際音標做局部修改以標記他們所研究的語言，所以國際音標也有很多種。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英語音標的內容取材於國際音標，但是又不同於國際音標。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一些國家和地區的英語教學課程采用英語國際音標，例如中國大陸、中國台灣、俄羅斯。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5E86083-D063-497B-B17C-9AC29C45E0D0}" type="slidenum">
              <a:rPr b="1" lang="pt-BR" sz="1200" spc="-1" strike="noStrike">
                <a:solidFill>
                  <a:srgbClr val="000000"/>
                </a:solidFill>
                <a:latin typeface="Roboto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音標就是記錄音素的符號，是音素的標寫符號，它的制定原則是：一個音素只用一個音標表示，一個音標只表示一個音素。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英語是拼音文字，字母就表達語音。然而英語有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40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多個發音，卻僅有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26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個字母。為了能準確標識發音，從而引入了語音符號，這些語音符號稱作音標（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Phonetic symbol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）。英語國際音標分為兩種：英式音標（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音標）和美式音標（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K.K.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音標）。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英語音標是英語國際音標的簡稱，更準確、更專業的內容請參見“英語國際音標”詞條。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英語音標不是國際音標（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IPA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），關於國際音標更詳細的內容請參見“國際音標”詞條。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C7D05E2-FF0E-4244-B9CF-14EFFB9A800E}" type="slidenum">
              <a:rPr b="1" lang="pt-BR" sz="1200" spc="-1" strike="noStrike">
                <a:solidFill>
                  <a:srgbClr val="000000"/>
                </a:solidFill>
                <a:latin typeface="Roboto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國際音標（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IPA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，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International Phonetic Alphabet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），是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1888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年國際語音協會（</a:t>
            </a:r>
            <a:r>
              <a:rPr b="0" lang="en-HK" sz="1200" spc="-1" strike="noStrike">
                <a:solidFill>
                  <a:srgbClr val="000000"/>
                </a:solidFill>
                <a:latin typeface="Arial"/>
                <a:ea typeface="+mn-ea"/>
              </a:rPr>
              <a:t>International Phonetic Association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）的語言學家制定出的一套可國際通用的語音符號叫國際音標符號，希望以一個符號代表一音，避免各人使用一套自己的符號所產生的不便。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國際音標，如其名，是設計來標註國際各種語言的發音的，很多語言學家把國際音標做局部修改以標記他們所研究的語言，所以國際音標也有很多種。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英語音標的內容取材於國際音標，但是又不同於國際音標。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一些國家和地區的英語教學課程采用英語國際音標，例如中國大陸、中國台灣、俄羅斯。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2CD4480-0CEB-443F-A75F-39D1C5B45014}" type="slidenum">
              <a:rPr b="1" lang="pt-BR" sz="1200" spc="-1" strike="noStrike">
                <a:solidFill>
                  <a:srgbClr val="000000"/>
                </a:solidFill>
                <a:latin typeface="Roboto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音標就是記錄音素的符號，是音素的標寫符號，它的制定原則是：一個音素只用一個音標表示，一個音標只表示一個音素。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英語是拼音文字，字母就表達語音。然而英語有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40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多個發音，卻僅有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26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個字母。為了能準確標識發音，從而引入了語音符號，這些語音符號稱作音標（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Phonetic symbol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）。英語國際音標分為兩種：英式音標（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DJ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音標）和美式音標（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K.K.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音標）。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英語音標是英語國際音標的簡稱，更準確、更專業的內容請參見“英語國際音標”詞條。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英語音標不是國際音標（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IPA</a:t>
            </a:r>
            <a:r>
              <a:rPr b="0" lang="zh-TW" sz="1200" spc="-1" strike="noStrike">
                <a:solidFill>
                  <a:srgbClr val="000000"/>
                </a:solidFill>
                <a:latin typeface="Arial"/>
                <a:ea typeface="+mn-ea"/>
              </a:rPr>
              <a:t>），關於國際音標更詳細的內容請參見“國際音標”詞條。</a:t>
            </a:r>
            <a:endParaRPr b="0" lang="pt-B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F6A3393-1E4B-4757-BAE4-3734C2C874A8}" type="slidenum">
              <a:rPr b="1" lang="pt-BR" sz="1200" spc="-1" strike="noStrike">
                <a:solidFill>
                  <a:srgbClr val="000000"/>
                </a:solidFill>
                <a:latin typeface="Roboto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70A6E0-AB1C-4DF4-81DF-31C2D5CC9085}" type="slidenum">
              <a:rPr b="1" lang="pt-BR" sz="1200" spc="-1" strike="noStrike">
                <a:solidFill>
                  <a:srgbClr val="000000"/>
                </a:solidFill>
                <a:latin typeface="Roboto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98083A1-3BD9-4F0B-BC9A-0647A065567E}" type="datetime">
              <a:rPr b="1" lang="en-US" sz="900" spc="-1" strike="noStrike">
                <a:solidFill>
                  <a:srgbClr val="8b8b8b"/>
                </a:solidFill>
                <a:latin typeface="Roboto"/>
              </a:rPr>
              <a:t>11/9/21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CDC0000-497E-471A-8486-C61EFF7ABDE3}" type="slidenum">
              <a:rPr b="1" lang="en-US" sz="900" spc="-1" strike="noStrike">
                <a:solidFill>
                  <a:srgbClr val="8b8b8b"/>
                </a:solidFill>
                <a:latin typeface="Roboto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solidFill>
                  <a:srgbClr val="000000"/>
                </a:solidFill>
                <a:latin typeface="Roboto"/>
              </a:rPr>
              <a:t>Clique </a:t>
            </a:r>
            <a:r>
              <a:rPr b="1" lang="en-US" sz="2100" spc="-1" strike="noStrike">
                <a:solidFill>
                  <a:srgbClr val="000000"/>
                </a:solidFill>
                <a:latin typeface="Roboto"/>
              </a:rPr>
              <a:t>para </a:t>
            </a:r>
            <a:r>
              <a:rPr b="1" lang="en-US" sz="2100" spc="-1" strike="noStrike">
                <a:solidFill>
                  <a:srgbClr val="000000"/>
                </a:solidFill>
                <a:latin typeface="Roboto"/>
              </a:rPr>
              <a:t>editar </a:t>
            </a:r>
            <a:r>
              <a:rPr b="1" lang="en-US" sz="2100" spc="-1" strike="noStrike">
                <a:solidFill>
                  <a:srgbClr val="000000"/>
                </a:solidFill>
                <a:latin typeface="Roboto"/>
              </a:rPr>
              <a:t>o </a:t>
            </a:r>
            <a:r>
              <a:rPr b="1" lang="en-US" sz="2100" spc="-1" strike="noStrike">
                <a:solidFill>
                  <a:srgbClr val="000000"/>
                </a:solidFill>
                <a:latin typeface="Roboto"/>
              </a:rPr>
              <a:t>format</a:t>
            </a:r>
            <a:r>
              <a:rPr b="1" lang="en-US" sz="2100" spc="-1" strike="noStrike">
                <a:solidFill>
                  <a:srgbClr val="000000"/>
                </a:solidFill>
                <a:latin typeface="Roboto"/>
              </a:rPr>
              <a:t>o do </a:t>
            </a:r>
            <a:r>
              <a:rPr b="1" lang="en-US" sz="2100" spc="-1" strike="noStrike">
                <a:solidFill>
                  <a:srgbClr val="000000"/>
                </a:solidFill>
                <a:latin typeface="Roboto"/>
              </a:rPr>
              <a:t>texto </a:t>
            </a:r>
            <a:r>
              <a:rPr b="1" lang="en-US" sz="2100" spc="-1" strike="noStrike">
                <a:solidFill>
                  <a:srgbClr val="000000"/>
                </a:solidFill>
                <a:latin typeface="Roboto"/>
              </a:rPr>
              <a:t>da </a:t>
            </a:r>
            <a:r>
              <a:rPr b="1" lang="en-US" sz="2100" spc="-1" strike="noStrike">
                <a:solidFill>
                  <a:srgbClr val="000000"/>
                </a:solidFill>
                <a:latin typeface="Roboto"/>
              </a:rPr>
              <a:t>estrutu</a:t>
            </a:r>
            <a:r>
              <a:rPr b="1" lang="en-US" sz="2100" spc="-1" strike="noStrike">
                <a:solidFill>
                  <a:srgbClr val="000000"/>
                </a:solidFill>
                <a:latin typeface="Roboto"/>
              </a:rPr>
              <a:t>ra de </a:t>
            </a:r>
            <a:r>
              <a:rPr b="1" lang="en-US" sz="2100" spc="-1" strike="noStrike">
                <a:solidFill>
                  <a:srgbClr val="000000"/>
                </a:solidFill>
                <a:latin typeface="Roboto"/>
              </a:rPr>
              <a:t>tópicos</a:t>
            </a:r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500" spc="-1" strike="noStrike">
                <a:solidFill>
                  <a:srgbClr val="000000"/>
                </a:solidFill>
                <a:latin typeface="Roboto"/>
              </a:rPr>
              <a:t>2.º </a:t>
            </a:r>
            <a:r>
              <a:rPr b="1" lang="en-US" sz="1500" spc="-1" strike="noStrike">
                <a:solidFill>
                  <a:srgbClr val="000000"/>
                </a:solidFill>
                <a:latin typeface="Roboto"/>
              </a:rPr>
              <a:t>nível </a:t>
            </a:r>
            <a:r>
              <a:rPr b="1" lang="en-US" sz="1500" spc="-1" strike="noStrike">
                <a:solidFill>
                  <a:srgbClr val="000000"/>
                </a:solidFill>
                <a:latin typeface="Roboto"/>
              </a:rPr>
              <a:t>da </a:t>
            </a:r>
            <a:r>
              <a:rPr b="1" lang="en-US" sz="1500" spc="-1" strike="noStrike">
                <a:solidFill>
                  <a:srgbClr val="000000"/>
                </a:solidFill>
                <a:latin typeface="Roboto"/>
              </a:rPr>
              <a:t>estrut</a:t>
            </a:r>
            <a:r>
              <a:rPr b="1" lang="en-US" sz="1500" spc="-1" strike="noStrike">
                <a:solidFill>
                  <a:srgbClr val="000000"/>
                </a:solidFill>
                <a:latin typeface="Roboto"/>
              </a:rPr>
              <a:t>ura de </a:t>
            </a:r>
            <a:r>
              <a:rPr b="1" lang="en-US" sz="1500" spc="-1" strike="noStrike">
                <a:solidFill>
                  <a:srgbClr val="000000"/>
                </a:solidFill>
                <a:latin typeface="Roboto"/>
              </a:rPr>
              <a:t>tópico</a:t>
            </a:r>
            <a:r>
              <a:rPr b="1" lang="en-US" sz="1500" spc="-1" strike="noStrike">
                <a:solidFill>
                  <a:srgbClr val="000000"/>
                </a:solidFill>
                <a:latin typeface="Roboto"/>
              </a:rPr>
              <a:t>s</a:t>
            </a:r>
            <a:endParaRPr b="1" lang="en-US" sz="1500" spc="-1" strike="noStrike">
              <a:solidFill>
                <a:srgbClr val="000000"/>
              </a:solidFill>
              <a:latin typeface="Robot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3.º 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nív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el 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da 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est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rut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ur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a 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de 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tó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pic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os</a:t>
            </a:r>
            <a:endParaRPr b="1" lang="en-US" sz="1350" spc="-1" strike="noStrike">
              <a:solidFill>
                <a:srgbClr val="000000"/>
              </a:solidFill>
              <a:latin typeface="Robot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4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.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º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n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í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v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e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l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d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e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s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t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r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u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t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u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r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d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e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t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ó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p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i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c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o</a:t>
            </a:r>
            <a:r>
              <a:rPr b="1" lang="en-US" sz="1350" spc="-1" strike="noStrike">
                <a:solidFill>
                  <a:srgbClr val="000000"/>
                </a:solidFill>
                <a:latin typeface="Roboto"/>
              </a:rPr>
              <a:t>s</a:t>
            </a:r>
            <a:endParaRPr b="1" lang="en-US" sz="1350" spc="-1" strike="noStrike">
              <a:solidFill>
                <a:srgbClr val="000000"/>
              </a:solidFill>
              <a:latin typeface="Robot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º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n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í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v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e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l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d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e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s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t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r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u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t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u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r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d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e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t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ó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p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i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c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o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s</a:t>
            </a:r>
            <a:endParaRPr b="1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6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º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n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í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v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e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l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d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e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s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t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r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u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t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u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r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d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e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t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ó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p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i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c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o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s</a:t>
            </a:r>
            <a:endParaRPr b="1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7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º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n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í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v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e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l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d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e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s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t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r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u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t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u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r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a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d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e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t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ó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p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i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c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o</a:t>
            </a:r>
            <a:r>
              <a:rPr b="1" lang="en-US" sz="2000" spc="-1" strike="noStrike">
                <a:solidFill>
                  <a:srgbClr val="000000"/>
                </a:solidFill>
                <a:latin typeface="Roboto"/>
              </a:rPr>
              <a:t>s</a:t>
            </a:r>
            <a:endParaRPr b="1" lang="en-US" sz="20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3300" spc="-1" strike="noStrike">
                <a:solidFill>
                  <a:srgbClr val="000000"/>
                </a:solidFill>
                <a:latin typeface="Roboto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100" spc="-1" strike="noStrike">
                <a:solidFill>
                  <a:srgbClr val="000000"/>
                </a:solidFill>
                <a:latin typeface="Roboto"/>
              </a:rPr>
              <a:t>Click to edit Master text styles</a:t>
            </a:r>
            <a:endParaRPr b="1" lang="en-US" sz="21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latin typeface="Roboto"/>
              </a:rPr>
              <a:t>Second level</a:t>
            </a:r>
            <a:endParaRPr b="1" lang="en-US" sz="1800" spc="-1" strike="noStrike">
              <a:solidFill>
                <a:srgbClr val="000000"/>
              </a:solidFill>
              <a:latin typeface="Roboto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1500" spc="-1" strike="noStrike">
                <a:solidFill>
                  <a:srgbClr val="000000"/>
                </a:solidFill>
                <a:latin typeface="Roboto"/>
              </a:rPr>
              <a:t>Third level</a:t>
            </a:r>
            <a:endParaRPr b="1" lang="en-US" sz="1500" spc="-1" strike="noStrike">
              <a:solidFill>
                <a:srgbClr val="000000"/>
              </a:solidFill>
              <a:latin typeface="Roboto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1350" spc="-1" strike="noStrike">
                <a:solidFill>
                  <a:srgbClr val="000000"/>
                </a:solidFill>
                <a:latin typeface="Roboto"/>
              </a:rPr>
              <a:t>Fourth level</a:t>
            </a:r>
            <a:endParaRPr b="1" lang="en-US" sz="1350" spc="-1" strike="noStrike">
              <a:solidFill>
                <a:srgbClr val="000000"/>
              </a:solidFill>
              <a:latin typeface="Roboto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1350" spc="-1" strike="noStrike">
                <a:solidFill>
                  <a:srgbClr val="000000"/>
                </a:solidFill>
                <a:latin typeface="Roboto"/>
              </a:rPr>
              <a:t>Fifth level</a:t>
            </a:r>
            <a:endParaRPr b="1" lang="en-US" sz="135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90D0FCF-6AAA-4AFA-AAC5-92B1ED709C15}" type="datetime">
              <a:rPr b="1" lang="en-US" sz="900" spc="-1" strike="noStrike">
                <a:solidFill>
                  <a:srgbClr val="8b8b8b"/>
                </a:solidFill>
                <a:latin typeface="Roboto"/>
              </a:rPr>
              <a:t>11/9/21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66085DB-2D64-44F4-962B-07484EE19209}" type="slidenum">
              <a:rPr b="1" lang="en-US" sz="900" spc="-1" strike="noStrike">
                <a:solidFill>
                  <a:srgbClr val="8b8b8b"/>
                </a:solidFill>
                <a:latin typeface="Roboto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pic>
        <p:nvPicPr>
          <p:cNvPr id="46" name="Picture 8" descr=""/>
          <p:cNvPicPr/>
          <p:nvPr/>
        </p:nvPicPr>
        <p:blipFill>
          <a:blip r:embed="rId3"/>
          <a:stretch/>
        </p:blipFill>
        <p:spPr>
          <a:xfrm>
            <a:off x="7313040" y="273960"/>
            <a:ext cx="1506960" cy="1736640"/>
          </a:xfrm>
          <a:prstGeom prst="rect">
            <a:avLst/>
          </a:prstGeom>
          <a:ln w="0">
            <a:noFill/>
          </a:ln>
          <a:effectLst>
            <a:outerShdw algn="ctr" dir="0" rotWithShape="0" sx="102000" sy="102000">
              <a:srgbClr val="000000">
                <a:alpha val="50000"/>
              </a:srgbClr>
            </a:outerShdw>
          </a:effectLst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audio" Target="../media/media12.m4a"/><Relationship Id="rId2" Type="http://schemas.microsoft.com/office/2007/relationships/media" Target="../media/media12.m4a"/><Relationship Id="rId3" Type="http://schemas.openxmlformats.org/officeDocument/2006/relationships/image" Target="../media/image13.png"/><Relationship Id="rId4" Type="http://schemas.openxmlformats.org/officeDocument/2006/relationships/audio" Target="../media/media14.m4a"/><Relationship Id="rId5" Type="http://schemas.microsoft.com/office/2007/relationships/media" Target="../media/media14.m4a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audio" Target="../media/media16.m4a"/><Relationship Id="rId2" Type="http://schemas.microsoft.com/office/2007/relationships/media" Target="../media/media16.m4a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audio" Target="../media/media18.m4a"/><Relationship Id="rId2" Type="http://schemas.microsoft.com/office/2007/relationships/media" Target="../media/media18.m4a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audio" Target="../media/media8.m4a"/><Relationship Id="rId2" Type="http://schemas.microsoft.com/office/2007/relationships/media" Target="../media/media8.m4a"/><Relationship Id="rId3" Type="http://schemas.openxmlformats.org/officeDocument/2006/relationships/image" Target="../media/image9.png"/><Relationship Id="rId4" Type="http://schemas.openxmlformats.org/officeDocument/2006/relationships/audio" Target="../media/media10.m4a"/><Relationship Id="rId5" Type="http://schemas.microsoft.com/office/2007/relationships/media" Target="../media/media10.m4a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/>
          <p:nvPr/>
        </p:nvSpPr>
        <p:spPr>
          <a:xfrm>
            <a:off x="1808280" y="1433880"/>
            <a:ext cx="5208480" cy="21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algn="ctr">
              <a:lnSpc>
                <a:spcPct val="110000"/>
              </a:lnSpc>
            </a:pPr>
            <a:r>
              <a:rPr b="1" lang="zh-TW" sz="3600" spc="-1" strike="noStrike">
                <a:solidFill>
                  <a:srgbClr val="d71a00"/>
                </a:solidFill>
                <a:latin typeface="Roboto"/>
                <a:ea typeface="Microsoft JhengHei"/>
              </a:rPr>
              <a:t>單元</a:t>
            </a:r>
            <a:r>
              <a:rPr b="1" lang="en-US" sz="3600" spc="-1" strike="noStrike">
                <a:solidFill>
                  <a:srgbClr val="d71a00"/>
                </a:solidFill>
                <a:latin typeface="Roboto"/>
                <a:ea typeface="Roboto"/>
              </a:rPr>
              <a:t> </a:t>
            </a:r>
            <a:r>
              <a:rPr b="1" lang="en-US" sz="3600" spc="-1" strike="noStrike">
                <a:solidFill>
                  <a:srgbClr val="d71a00"/>
                </a:solidFill>
                <a:latin typeface="Roboto"/>
                <a:ea typeface="Roboto"/>
              </a:rPr>
              <a:t>1: </a:t>
            </a:r>
            <a:r>
              <a:rPr b="1" lang="zh-TW" sz="3600" spc="-1" strike="noStrike">
                <a:solidFill>
                  <a:srgbClr val="d71a00"/>
                </a:solidFill>
                <a:latin typeface="Roboto"/>
                <a:ea typeface="Microsoft JhengHei"/>
              </a:rPr>
              <a:t>正音概念</a:t>
            </a:r>
            <a:br/>
            <a:r>
              <a:rPr b="1" lang="zh-TW" sz="6000" spc="-1" strike="noStrike">
                <a:solidFill>
                  <a:srgbClr val="28278f"/>
                </a:solidFill>
                <a:latin typeface="Roboto"/>
                <a:ea typeface="Microsoft JhengHei"/>
              </a:rPr>
              <a:t>音標種類</a:t>
            </a:r>
            <a:br/>
            <a:r>
              <a:rPr b="1" lang="en-US" sz="3000" spc="-1" strike="noStrike">
                <a:solidFill>
                  <a:srgbClr val="28278f"/>
                </a:solidFill>
                <a:latin typeface="Roboto"/>
                <a:ea typeface="Roboto"/>
              </a:rPr>
              <a:t>Types of Phonetic Alphabets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90" name="Picture 8" descr=""/>
          <p:cNvPicPr/>
          <p:nvPr/>
        </p:nvPicPr>
        <p:blipFill>
          <a:blip r:embed="rId1"/>
          <a:stretch/>
        </p:blipFill>
        <p:spPr>
          <a:xfrm>
            <a:off x="1479240" y="225000"/>
            <a:ext cx="6348600" cy="4693320"/>
          </a:xfrm>
          <a:prstGeom prst="rect">
            <a:avLst/>
          </a:prstGeom>
          <a:ln w="0">
            <a:noFill/>
          </a:ln>
        </p:spPr>
      </p:pic>
      <p:sp>
        <p:nvSpPr>
          <p:cNvPr id="91" name="TextBox 9"/>
          <p:cNvSpPr/>
          <p:nvPr/>
        </p:nvSpPr>
        <p:spPr>
          <a:xfrm>
            <a:off x="3478320" y="4686480"/>
            <a:ext cx="258444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1350" spc="222" strike="noStrike">
                <a:solidFill>
                  <a:srgbClr val="28278f"/>
                </a:solidFill>
                <a:latin typeface="Roboto"/>
                <a:ea typeface="Microsoft JhengHei"/>
              </a:rPr>
              <a:t>本課程由</a:t>
            </a:r>
            <a:r>
              <a:rPr b="1" lang="en-US" sz="1350" spc="222" strike="noStrike">
                <a:solidFill>
                  <a:srgbClr val="28278f"/>
                </a:solidFill>
                <a:latin typeface="Roboto"/>
                <a:ea typeface="Roboto"/>
              </a:rPr>
              <a:t> </a:t>
            </a:r>
            <a:r>
              <a:rPr b="1" lang="en-US" sz="1350" spc="222" strike="noStrike">
                <a:solidFill>
                  <a:srgbClr val="28278f"/>
                </a:solidFill>
                <a:latin typeface="Roboto"/>
                <a:ea typeface="Roboto"/>
              </a:rPr>
              <a:t>Lai.Club </a:t>
            </a:r>
            <a:r>
              <a:rPr b="1" lang="zh-TW" sz="1350" spc="222" strike="noStrike">
                <a:solidFill>
                  <a:srgbClr val="28278f"/>
                </a:solidFill>
                <a:latin typeface="Roboto"/>
                <a:ea typeface="Microsoft JhengHei"/>
              </a:rPr>
              <a:t>製作</a:t>
            </a:r>
            <a:endParaRPr b="0" lang="pt-BR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"/>
          <p:cNvSpPr/>
          <p:nvPr/>
        </p:nvSpPr>
        <p:spPr>
          <a:xfrm>
            <a:off x="2607480" y="3563640"/>
            <a:ext cx="437652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ec5454"/>
                </a:solidFill>
                <a:latin typeface="Roboto"/>
                <a:ea typeface="Roboto"/>
              </a:rPr>
              <a:t>IPA </a:t>
            </a:r>
            <a:r>
              <a:rPr b="1" lang="en-US" sz="6000" spc="-1" strike="noStrike">
                <a:solidFill>
                  <a:srgbClr val="28278f"/>
                </a:solidFill>
                <a:latin typeface="Roboto"/>
                <a:ea typeface="Roboto"/>
              </a:rPr>
              <a:t>/nəʊt/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5" name="Rectangle 12"/>
          <p:cNvSpPr/>
          <p:nvPr/>
        </p:nvSpPr>
        <p:spPr>
          <a:xfrm>
            <a:off x="2903040" y="2684520"/>
            <a:ext cx="361368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ec5454"/>
                </a:solidFill>
                <a:latin typeface="Roboto"/>
                <a:ea typeface="Roboto"/>
              </a:rPr>
              <a:t>KK</a:t>
            </a:r>
            <a:r>
              <a:rPr b="1" lang="en-US" sz="6000" spc="-1" strike="noStrike">
                <a:solidFill>
                  <a:srgbClr val="0070c0"/>
                </a:solidFill>
                <a:latin typeface="Roboto"/>
                <a:ea typeface="Roboto"/>
              </a:rPr>
              <a:t> </a:t>
            </a:r>
            <a:r>
              <a:rPr b="1" lang="en-US" sz="6000" spc="-1" strike="noStrike">
                <a:solidFill>
                  <a:srgbClr val="28278f"/>
                </a:solidFill>
                <a:latin typeface="Roboto"/>
                <a:ea typeface="Roboto"/>
              </a:rPr>
              <a:t>/not/</a:t>
            </a:r>
            <a:endParaRPr b="0" lang="pt-BR" sz="6000" spc="-1" strike="noStrike">
              <a:latin typeface="Arial"/>
            </a:endParaRPr>
          </a:p>
        </p:txBody>
      </p:sp>
      <p:grpSp>
        <p:nvGrpSpPr>
          <p:cNvPr id="116" name="群組 1"/>
          <p:cNvGrpSpPr/>
          <p:nvPr/>
        </p:nvGrpSpPr>
        <p:grpSpPr>
          <a:xfrm>
            <a:off x="3079800" y="530280"/>
            <a:ext cx="2675880" cy="1999080"/>
            <a:chOff x="3079800" y="530280"/>
            <a:chExt cx="2675880" cy="1999080"/>
          </a:xfrm>
        </p:grpSpPr>
        <p:sp>
          <p:nvSpPr>
            <p:cNvPr id="117" name="Rectangle 4"/>
            <p:cNvSpPr/>
            <p:nvPr/>
          </p:nvSpPr>
          <p:spPr>
            <a:xfrm>
              <a:off x="3079800" y="530280"/>
              <a:ext cx="2675880" cy="12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zh-TW" sz="6000" spc="-1" strike="noStrike">
                  <a:solidFill>
                    <a:srgbClr val="28278f"/>
                  </a:solidFill>
                  <a:latin typeface="Roboto"/>
                  <a:ea typeface="Microsoft JhengHei"/>
                </a:rPr>
                <a:t>長 </a:t>
              </a:r>
              <a:r>
                <a:rPr b="1" lang="en-US" sz="6600" spc="-1" strike="noStrike">
                  <a:solidFill>
                    <a:srgbClr val="28278f"/>
                  </a:solidFill>
                  <a:latin typeface="Roboto"/>
                  <a:ea typeface="Roboto"/>
                </a:rPr>
                <a:t>O</a:t>
              </a:r>
              <a:r>
                <a:rPr b="1" lang="en-US" sz="75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 </a:t>
              </a:r>
              <a:endParaRPr b="0" lang="pt-BR" sz="7500" spc="-1" strike="noStrike">
                <a:latin typeface="Arial"/>
              </a:endParaRPr>
            </a:p>
          </p:txBody>
        </p:sp>
        <p:sp>
          <p:nvSpPr>
            <p:cNvPr id="118" name="Rectangle 13"/>
            <p:cNvSpPr/>
            <p:nvPr/>
          </p:nvSpPr>
          <p:spPr>
            <a:xfrm>
              <a:off x="3407760" y="1753200"/>
              <a:ext cx="1639800" cy="77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4500" spc="-1" strike="noStrike">
                  <a:solidFill>
                    <a:srgbClr val="28278f"/>
                  </a:solidFill>
                  <a:latin typeface="Roboto"/>
                  <a:ea typeface="Roboto"/>
                </a:rPr>
                <a:t>note</a:t>
              </a:r>
              <a:endParaRPr b="0" lang="pt-BR" sz="4500" spc="-1" strike="noStrike">
                <a:latin typeface="Arial"/>
              </a:endParaRPr>
            </a:p>
          </p:txBody>
        </p:sp>
      </p:grpSp>
      <p:sp>
        <p:nvSpPr>
          <p:cNvPr id="119" name="Title 2"/>
          <p:cNvSpPr/>
          <p:nvPr/>
        </p:nvSpPr>
        <p:spPr>
          <a:xfrm>
            <a:off x="1143000" y="587880"/>
            <a:ext cx="1308960" cy="102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5250" spc="-1" strike="noStrike">
                <a:solidFill>
                  <a:srgbClr val="28278f"/>
                </a:solidFill>
                <a:latin typeface="Roboto"/>
                <a:ea typeface="Roboto"/>
              </a:rPr>
              <a:t>2</a:t>
            </a:r>
            <a:endParaRPr b="0" lang="pt-BR" sz="5250" spc="-1" strike="noStrike">
              <a:latin typeface="Arial"/>
            </a:endParaRPr>
          </a:p>
        </p:txBody>
      </p:sp>
      <p:pic>
        <p:nvPicPr>
          <p:cNvPr id="120" name="" descr="Recorded Sound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203440" y="800280"/>
            <a:ext cx="812520" cy="81252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Recorded Sound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193000" y="1708200"/>
            <a:ext cx="812520" cy="81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044" fill="hold"/>
                                        <p:tgtEl>
                                          <p:spTgt spid="1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60" fill="hold"/>
                                        <p:tgtEl>
                                          <p:spTgt spid="1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showWhenStopped="1">
                <p:cTn>
                  <p:stCondLst>
                    <p:cond delay="indefinite"/>
                  </p:stCondLst>
                  <p:endCondLst>
                    <p:cond delay="0" evt="onStopAudio"/>
                  </p:endCondLst>
                </p:cTn>
                <p:tgtEl>
                  <p:spTgt spid="120"/>
                </p:tgtEl>
              </p:cMediaNode>
            </p:audio>
            <p:audio isNarration="0">
              <p:cMediaNode showWhenStopped="1">
                <p:cTn>
                  <p:stCondLst>
                    <p:cond delay="indefinite"/>
                  </p:stCondLst>
                  <p:endCondLst>
                    <p:cond delay="0" evt="onStopAudio"/>
                  </p:endCondLst>
                </p:cTn>
                <p:tgtEl>
                  <p:spTgt spid="121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9"/>
          <p:cNvSpPr/>
          <p:nvPr/>
        </p:nvSpPr>
        <p:spPr>
          <a:xfrm>
            <a:off x="3209400" y="1648080"/>
            <a:ext cx="231084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28278f"/>
                </a:solidFill>
                <a:latin typeface="Roboto"/>
                <a:ea typeface="Roboto"/>
              </a:rPr>
              <a:t>happy</a:t>
            </a:r>
            <a:endParaRPr b="0" lang="pt-BR" sz="4500" spc="-1" strike="noStrike">
              <a:latin typeface="Arial"/>
            </a:endParaRPr>
          </a:p>
        </p:txBody>
      </p:sp>
      <p:sp>
        <p:nvSpPr>
          <p:cNvPr id="123" name="Rectangle 8"/>
          <p:cNvSpPr/>
          <p:nvPr/>
        </p:nvSpPr>
        <p:spPr>
          <a:xfrm>
            <a:off x="3381120" y="731520"/>
            <a:ext cx="23680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zh-TW" sz="5400" spc="-1" strike="noStrike">
                <a:solidFill>
                  <a:srgbClr val="28278f"/>
                </a:solidFill>
                <a:latin typeface="Roboto"/>
                <a:ea typeface="Microsoft JhengHei"/>
              </a:rPr>
              <a:t>字尾 </a:t>
            </a:r>
            <a:r>
              <a:rPr b="1" lang="en-US" sz="5400" spc="-1" strike="noStrike">
                <a:solidFill>
                  <a:srgbClr val="28278f"/>
                </a:solidFill>
                <a:latin typeface="Roboto"/>
                <a:ea typeface="Roboto"/>
              </a:rPr>
              <a:t>Y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4" name="Rectangle 10"/>
          <p:cNvSpPr/>
          <p:nvPr/>
        </p:nvSpPr>
        <p:spPr>
          <a:xfrm>
            <a:off x="2192400" y="3511800"/>
            <a:ext cx="503532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ec5454"/>
                </a:solidFill>
                <a:latin typeface="Roboto"/>
                <a:ea typeface="Roboto"/>
              </a:rPr>
              <a:t>IPA </a:t>
            </a:r>
            <a:r>
              <a:rPr b="1" lang="en-US" sz="6000" spc="-1" strike="noStrike">
                <a:solidFill>
                  <a:srgbClr val="28278f"/>
                </a:solidFill>
                <a:latin typeface="Roboto"/>
                <a:ea typeface="Roboto"/>
              </a:rPr>
              <a:t>/</a:t>
            </a:r>
            <a:r>
              <a:rPr b="1" lang="en-US" sz="6000" spc="-1" strike="noStrike">
                <a:solidFill>
                  <a:srgbClr val="28278f"/>
                </a:solidFill>
                <a:latin typeface="Roboto"/>
                <a:ea typeface="Roboto"/>
              </a:rPr>
              <a:t>ˈhæp.i/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25" name="Rectangle 11"/>
          <p:cNvSpPr/>
          <p:nvPr/>
        </p:nvSpPr>
        <p:spPr>
          <a:xfrm>
            <a:off x="2327760" y="2623320"/>
            <a:ext cx="500796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ec5454"/>
                </a:solidFill>
                <a:latin typeface="Roboto"/>
                <a:ea typeface="Roboto"/>
              </a:rPr>
              <a:t>KK</a:t>
            </a:r>
            <a:r>
              <a:rPr b="1" lang="en-US" sz="6000" spc="-1" strike="noStrike">
                <a:solidFill>
                  <a:srgbClr val="0070c0"/>
                </a:solidFill>
                <a:latin typeface="Roboto"/>
                <a:ea typeface="Roboto"/>
              </a:rPr>
              <a:t> </a:t>
            </a:r>
            <a:r>
              <a:rPr b="1" lang="en-US" sz="6000" spc="-1" strike="noStrike">
                <a:solidFill>
                  <a:srgbClr val="28278f"/>
                </a:solidFill>
                <a:latin typeface="Roboto"/>
                <a:ea typeface="Roboto"/>
              </a:rPr>
              <a:t>/</a:t>
            </a:r>
            <a:r>
              <a:rPr b="1" lang="en-US" sz="6000" spc="-1" strike="noStrike">
                <a:solidFill>
                  <a:srgbClr val="28278f"/>
                </a:solidFill>
                <a:latin typeface="Roboto"/>
                <a:ea typeface="Roboto"/>
              </a:rPr>
              <a:t>ˈhæp.ɪ/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26" name="Title 2"/>
          <p:cNvSpPr/>
          <p:nvPr/>
        </p:nvSpPr>
        <p:spPr>
          <a:xfrm>
            <a:off x="1143000" y="587880"/>
            <a:ext cx="1308960" cy="102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5250" spc="-1" strike="noStrike">
                <a:solidFill>
                  <a:srgbClr val="28278f"/>
                </a:solidFill>
                <a:latin typeface="Roboto"/>
                <a:ea typeface="Roboto"/>
              </a:rPr>
              <a:t>3</a:t>
            </a:r>
            <a:endParaRPr b="0" lang="pt-BR" sz="5250" spc="-1" strike="noStrike">
              <a:latin typeface="Arial"/>
            </a:endParaRPr>
          </a:p>
        </p:txBody>
      </p:sp>
      <p:pic>
        <p:nvPicPr>
          <p:cNvPr id="127" name="" descr="Recorded Sound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114160" y="1634040"/>
            <a:ext cx="812520" cy="81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184" fill="hold"/>
                                        <p:tgtEl>
                                          <p:spTgt spid="1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showWhenStopped="1">
                <p:cTn>
                  <p:stCondLst>
                    <p:cond delay="indefinite"/>
                  </p:stCondLst>
                  <p:endCondLst>
                    <p:cond delay="0" evt="onStopAudio"/>
                  </p:endCondLst>
                </p:cTn>
                <p:tgtEl>
                  <p:spTgt spid="12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9"/>
          <p:cNvSpPr/>
          <p:nvPr/>
        </p:nvSpPr>
        <p:spPr>
          <a:xfrm>
            <a:off x="4144320" y="1654920"/>
            <a:ext cx="231084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28278f"/>
                </a:solidFill>
                <a:latin typeface="Roboto"/>
              </a:rPr>
              <a:t>Fur</a:t>
            </a:r>
            <a:endParaRPr b="0" lang="pt-BR" sz="4500" spc="-1" strike="noStrike">
              <a:latin typeface="Arial"/>
            </a:endParaRPr>
          </a:p>
        </p:txBody>
      </p:sp>
      <p:sp>
        <p:nvSpPr>
          <p:cNvPr id="129" name="Rectangle 8"/>
          <p:cNvSpPr/>
          <p:nvPr/>
        </p:nvSpPr>
        <p:spPr>
          <a:xfrm>
            <a:off x="3364920" y="731520"/>
            <a:ext cx="24001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zh-TW" sz="5400" spc="-1" strike="noStrike">
                <a:solidFill>
                  <a:srgbClr val="28278f"/>
                </a:solidFill>
                <a:latin typeface="Roboto"/>
                <a:ea typeface="Microsoft JhengHei"/>
              </a:rPr>
              <a:t>字尾 </a:t>
            </a:r>
            <a:r>
              <a:rPr b="1" lang="en-US" sz="5400" spc="-1" strike="noStrike">
                <a:solidFill>
                  <a:srgbClr val="28278f"/>
                </a:solidFill>
                <a:latin typeface="Roboto"/>
                <a:ea typeface="Roboto"/>
              </a:rPr>
              <a:t>R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30" name="Rectangle 10"/>
          <p:cNvSpPr/>
          <p:nvPr/>
        </p:nvSpPr>
        <p:spPr>
          <a:xfrm>
            <a:off x="2364480" y="3511800"/>
            <a:ext cx="411624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ec5454"/>
                </a:solidFill>
                <a:latin typeface="Roboto"/>
                <a:ea typeface="Roboto"/>
              </a:rPr>
              <a:t>IPA </a:t>
            </a:r>
            <a:r>
              <a:rPr b="1" lang="en-US" sz="6000" spc="-1" strike="noStrike">
                <a:solidFill>
                  <a:srgbClr val="28278f"/>
                </a:solidFill>
                <a:latin typeface="Roboto"/>
                <a:ea typeface="Roboto"/>
              </a:rPr>
              <a:t>/</a:t>
            </a:r>
            <a:r>
              <a:rPr b="1" lang="en-HK" sz="6000" spc="-1" strike="noStrike">
                <a:solidFill>
                  <a:srgbClr val="28278f"/>
                </a:solidFill>
                <a:latin typeface="Roboto"/>
                <a:ea typeface="Roboto"/>
              </a:rPr>
              <a:t> fɜː</a:t>
            </a:r>
            <a:r>
              <a:rPr b="1" lang="en-HK" sz="6000" spc="-1" strike="noStrike" baseline="30000">
                <a:solidFill>
                  <a:srgbClr val="28278f"/>
                </a:solidFill>
                <a:latin typeface="Roboto"/>
                <a:ea typeface="Roboto"/>
              </a:rPr>
              <a:t>r</a:t>
            </a:r>
            <a:r>
              <a:rPr b="1" lang="en-HK" sz="6000" spc="-1" strike="noStrike">
                <a:solidFill>
                  <a:srgbClr val="28278f"/>
                </a:solidFill>
                <a:latin typeface="Roboto"/>
                <a:ea typeface="Roboto"/>
              </a:rPr>
              <a:t> </a:t>
            </a:r>
            <a:r>
              <a:rPr b="1" lang="en-US" sz="6000" spc="-1" strike="noStrike">
                <a:solidFill>
                  <a:srgbClr val="28278f"/>
                </a:solidFill>
                <a:latin typeface="Roboto"/>
                <a:ea typeface="Roboto"/>
              </a:rPr>
              <a:t>/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31" name="Rectangle 11"/>
          <p:cNvSpPr/>
          <p:nvPr/>
        </p:nvSpPr>
        <p:spPr>
          <a:xfrm>
            <a:off x="2520720" y="2623320"/>
            <a:ext cx="392148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ec5454"/>
                </a:solidFill>
                <a:latin typeface="Roboto"/>
                <a:ea typeface="Roboto"/>
              </a:rPr>
              <a:t>KK</a:t>
            </a:r>
            <a:r>
              <a:rPr b="1" lang="en-US" sz="6000" spc="-1" strike="noStrike">
                <a:solidFill>
                  <a:srgbClr val="0070c0"/>
                </a:solidFill>
                <a:latin typeface="Roboto"/>
                <a:ea typeface="Roboto"/>
              </a:rPr>
              <a:t> </a:t>
            </a:r>
            <a:r>
              <a:rPr b="1" lang="en-US" sz="6000" spc="-1" strike="noStrike">
                <a:solidFill>
                  <a:srgbClr val="28278f"/>
                </a:solidFill>
                <a:latin typeface="Roboto"/>
                <a:ea typeface="Roboto"/>
              </a:rPr>
              <a:t>/</a:t>
            </a:r>
            <a:r>
              <a:rPr b="1" lang="en-HK" sz="6000" spc="-1" strike="noStrike">
                <a:solidFill>
                  <a:srgbClr val="28278f"/>
                </a:solidFill>
                <a:latin typeface="Roboto"/>
                <a:ea typeface="Roboto"/>
              </a:rPr>
              <a:t> fɝː </a:t>
            </a:r>
            <a:r>
              <a:rPr b="1" lang="en-US" sz="6000" spc="-1" strike="noStrike">
                <a:solidFill>
                  <a:srgbClr val="28278f"/>
                </a:solidFill>
                <a:latin typeface="Roboto"/>
                <a:ea typeface="Roboto"/>
              </a:rPr>
              <a:t>/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143000" y="587880"/>
            <a:ext cx="1308960" cy="102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5250" spc="-1" strike="noStrike">
                <a:solidFill>
                  <a:srgbClr val="28278f"/>
                </a:solidFill>
                <a:latin typeface="Roboto"/>
                <a:ea typeface="Roboto"/>
              </a:rPr>
              <a:t>4</a:t>
            </a:r>
            <a:endParaRPr b="0" lang="en-US" sz="52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" descr="Recorded Sound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252400" y="1605960"/>
            <a:ext cx="812520" cy="81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1160" fill="hold"/>
                                        <p:tgtEl>
                                          <p:spTgt spid="1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showWhenStopped="1">
                <p:cTn>
                  <p:stCondLst>
                    <p:cond delay="indefinite"/>
                  </p:stCondLst>
                  <p:endCondLst>
                    <p:cond delay="0" evt="onStopAudio"/>
                  </p:endCondLst>
                </p:cTn>
                <p:tgtEl>
                  <p:spTgt spid="13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685800" y="342000"/>
            <a:ext cx="7772040" cy="371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28278f"/>
                </a:solidFill>
                <a:latin typeface="Roboto"/>
                <a:ea typeface="Roboto"/>
              </a:rPr>
              <a:t>IPA vs KK</a:t>
            </a:r>
            <a:endParaRPr b="1" lang="en-US" sz="5400" spc="-1" strike="noStrike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849960" y="1453320"/>
            <a:ext cx="5848560" cy="334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5" descr=""/>
          <p:cNvPicPr/>
          <p:nvPr/>
        </p:nvPicPr>
        <p:blipFill>
          <a:blip r:embed="rId1"/>
          <a:stretch/>
        </p:blipFill>
        <p:spPr>
          <a:xfrm>
            <a:off x="591480" y="467640"/>
            <a:ext cx="6479640" cy="433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5" descr=""/>
          <p:cNvPicPr/>
          <p:nvPr/>
        </p:nvPicPr>
        <p:blipFill>
          <a:blip r:embed="rId1"/>
          <a:stretch/>
        </p:blipFill>
        <p:spPr>
          <a:xfrm>
            <a:off x="591480" y="467640"/>
            <a:ext cx="6479640" cy="433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3"/>
          <p:cNvSpPr/>
          <p:nvPr/>
        </p:nvSpPr>
        <p:spPr>
          <a:xfrm>
            <a:off x="232560" y="430920"/>
            <a:ext cx="696744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5250" spc="-1" strike="noStrike">
                <a:solidFill>
                  <a:srgbClr val="28278f"/>
                </a:solidFill>
                <a:latin typeface="Roboto"/>
                <a:ea typeface="Roboto"/>
              </a:rPr>
              <a:t>Phonemic Chart</a:t>
            </a:r>
            <a:endParaRPr b="0" lang="pt-BR" sz="5250" spc="-1" strike="noStrike">
              <a:latin typeface="Arial"/>
            </a:endParaRPr>
          </a:p>
        </p:txBody>
      </p:sp>
      <p:pic>
        <p:nvPicPr>
          <p:cNvPr id="139" name="Picture 6" descr=""/>
          <p:cNvPicPr/>
          <p:nvPr/>
        </p:nvPicPr>
        <p:blipFill>
          <a:blip r:embed="rId1"/>
          <a:stretch/>
        </p:blipFill>
        <p:spPr>
          <a:xfrm>
            <a:off x="992880" y="1099800"/>
            <a:ext cx="5407560" cy="38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3282480" y="1369080"/>
            <a:ext cx="1109160" cy="7470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oboto"/>
              </a:rPr>
              <a:t>IPA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1212480" y="2981160"/>
            <a:ext cx="914040" cy="7470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oboto"/>
              </a:rPr>
              <a:t>DJ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4" name="Rectangle 9"/>
          <p:cNvSpPr/>
          <p:nvPr/>
        </p:nvSpPr>
        <p:spPr>
          <a:xfrm>
            <a:off x="5490720" y="2981160"/>
            <a:ext cx="914040" cy="7470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oboto"/>
              </a:rPr>
              <a:t>…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5" name="Elbow Connector 11"/>
          <p:cNvSpPr/>
          <p:nvPr/>
        </p:nvSpPr>
        <p:spPr>
          <a:xfrm flipH="1" rot="16200000">
            <a:off x="4460040" y="1493640"/>
            <a:ext cx="864360" cy="210996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Elbow Connector 13"/>
          <p:cNvSpPr/>
          <p:nvPr/>
        </p:nvSpPr>
        <p:spPr>
          <a:xfrm rot="5400000">
            <a:off x="2321280" y="1464480"/>
            <a:ext cx="864360" cy="216756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17"/>
          <p:cNvSpPr/>
          <p:nvPr/>
        </p:nvSpPr>
        <p:spPr>
          <a:xfrm>
            <a:off x="3331440" y="3000960"/>
            <a:ext cx="1011600" cy="7470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Roboto"/>
              </a:rPr>
              <a:t>KK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8" name="Straight Connector 19"/>
          <p:cNvSpPr/>
          <p:nvPr/>
        </p:nvSpPr>
        <p:spPr>
          <a:xfrm>
            <a:off x="3837240" y="2175120"/>
            <a:ext cx="360" cy="1179720"/>
          </a:xfrm>
          <a:prstGeom prst="line">
            <a:avLst/>
          </a:prstGeom>
          <a:ln w="254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685800" y="2222280"/>
            <a:ext cx="7772040" cy="371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zh-TW" sz="5400" spc="-1" strike="noStrike">
                <a:solidFill>
                  <a:srgbClr val="28278f"/>
                </a:solidFill>
                <a:latin typeface="Roboto"/>
                <a:ea typeface="Microsoft JhengHei"/>
              </a:rPr>
              <a:t>國際音標 </a:t>
            </a:r>
            <a:r>
              <a:rPr b="1" lang="en-US" sz="5400" spc="-1" strike="noStrike">
                <a:solidFill>
                  <a:srgbClr val="28278f"/>
                </a:solidFill>
                <a:latin typeface="Roboto"/>
                <a:ea typeface="Roboto"/>
              </a:rPr>
              <a:t>IPA </a:t>
            </a:r>
            <a:endParaRPr b="1" lang="en-US" sz="5400" spc="-1" strike="noStrike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5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28278f"/>
                </a:solidFill>
                <a:latin typeface="Roboto"/>
                <a:ea typeface="Roboto"/>
              </a:rPr>
              <a:t>International Phonetic Alphabets</a:t>
            </a:r>
            <a:endParaRPr b="1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2710080" y="162360"/>
            <a:ext cx="3723120" cy="481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685800" y="2222280"/>
            <a:ext cx="7772040" cy="371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28278f"/>
                </a:solidFill>
                <a:latin typeface="Roboto"/>
                <a:ea typeface="Roboto"/>
              </a:rPr>
              <a:t>DJ</a:t>
            </a:r>
            <a:r>
              <a:rPr b="1" lang="zh-TW" sz="5400" spc="-1" strike="noStrike">
                <a:solidFill>
                  <a:srgbClr val="28278f"/>
                </a:solidFill>
                <a:latin typeface="Roboto"/>
                <a:ea typeface="Microsoft JhengHei"/>
              </a:rPr>
              <a:t>音標</a:t>
            </a:r>
            <a:endParaRPr b="1" lang="en-US" sz="5400" spc="-1" strike="noStrike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5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28278f"/>
                </a:solidFill>
                <a:latin typeface="Roboto"/>
                <a:ea typeface="Roboto"/>
              </a:rPr>
              <a:t>DJ Phonetic Symbol</a:t>
            </a:r>
            <a:endParaRPr b="1" lang="en-US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3"/>
          <p:cNvSpPr/>
          <p:nvPr/>
        </p:nvSpPr>
        <p:spPr>
          <a:xfrm>
            <a:off x="232560" y="430920"/>
            <a:ext cx="685764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5250" spc="-1" strike="noStrike">
                <a:solidFill>
                  <a:srgbClr val="28278f"/>
                </a:solidFill>
                <a:latin typeface="Roboto"/>
                <a:ea typeface="Roboto"/>
              </a:rPr>
              <a:t>Phonemic Chart</a:t>
            </a:r>
            <a:endParaRPr b="0" lang="pt-BR" sz="5250" spc="-1" strike="noStrike">
              <a:latin typeface="Arial"/>
            </a:endParaRPr>
          </a:p>
        </p:txBody>
      </p:sp>
      <p:pic>
        <p:nvPicPr>
          <p:cNvPr id="103" name="Picture 6" descr=""/>
          <p:cNvPicPr/>
          <p:nvPr/>
        </p:nvPicPr>
        <p:blipFill>
          <a:blip r:embed="rId1"/>
          <a:stretch/>
        </p:blipFill>
        <p:spPr>
          <a:xfrm>
            <a:off x="992880" y="1099800"/>
            <a:ext cx="5407560" cy="388548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6552360" y="2699640"/>
            <a:ext cx="1789920" cy="173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US" sz="3000" spc="-1" strike="noStrike">
                <a:solidFill>
                  <a:srgbClr val="28278f"/>
                </a:solidFill>
                <a:latin typeface="Roboto"/>
                <a:ea typeface="Roboto"/>
              </a:rPr>
              <a:t>DJ</a:t>
            </a:r>
            <a:r>
              <a:rPr b="1" lang="zh-TW" sz="3000" spc="-1" strike="noStrike">
                <a:solidFill>
                  <a:srgbClr val="28278f"/>
                </a:solidFill>
                <a:latin typeface="Roboto"/>
                <a:ea typeface="Microsoft JhengHei"/>
              </a:rPr>
              <a:t>音標</a:t>
            </a:r>
            <a:endParaRPr b="1" lang="en-US" sz="3000" spc="-1" strike="noStrike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zh-TW" sz="3000" spc="-1" strike="noStrike">
                <a:solidFill>
                  <a:srgbClr val="28278f"/>
                </a:solidFill>
                <a:latin typeface="Roboto"/>
                <a:ea typeface="Microsoft JhengHei"/>
              </a:rPr>
              <a:t>英式</a:t>
            </a:r>
            <a:endParaRPr b="1" lang="en-US" sz="3000" spc="-1" strike="noStrike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US" sz="3000" spc="-1" strike="noStrike">
                <a:solidFill>
                  <a:srgbClr val="28278f"/>
                </a:solidFill>
                <a:latin typeface="Roboto"/>
                <a:ea typeface="Roboto"/>
              </a:rPr>
              <a:t>44</a:t>
            </a:r>
            <a:r>
              <a:rPr b="1" lang="zh-TW" sz="3000" spc="-1" strike="noStrike">
                <a:solidFill>
                  <a:srgbClr val="28278f"/>
                </a:solidFill>
                <a:latin typeface="Roboto"/>
                <a:ea typeface="Microsoft JhengHei"/>
              </a:rPr>
              <a:t>個音標</a:t>
            </a:r>
            <a:endParaRPr b="1" lang="en-US" sz="30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ontent Placeholder 1"/>
          <p:cNvSpPr/>
          <p:nvPr/>
        </p:nvSpPr>
        <p:spPr>
          <a:xfrm>
            <a:off x="685800" y="2222280"/>
            <a:ext cx="7772040" cy="37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US" sz="5400" spc="-1" strike="noStrike">
                <a:solidFill>
                  <a:srgbClr val="28278f"/>
                </a:solidFill>
                <a:latin typeface="Roboto"/>
                <a:ea typeface="Roboto"/>
              </a:rPr>
              <a:t>KK</a:t>
            </a:r>
            <a:r>
              <a:rPr b="1" lang="zh-TW" sz="5400" spc="-1" strike="noStrike">
                <a:solidFill>
                  <a:srgbClr val="28278f"/>
                </a:solidFill>
                <a:latin typeface="Roboto"/>
                <a:ea typeface="Microsoft JhengHei"/>
              </a:rPr>
              <a:t>音標</a:t>
            </a:r>
            <a:endParaRPr b="0" lang="pt-BR" sz="5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28278f"/>
                </a:solidFill>
                <a:latin typeface="Roboto"/>
                <a:ea typeface="Roboto"/>
              </a:rPr>
              <a:t>KK Phonetic Symbol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2880000" y="255240"/>
            <a:ext cx="3383280" cy="463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"/>
          <p:cNvSpPr/>
          <p:nvPr/>
        </p:nvSpPr>
        <p:spPr>
          <a:xfrm>
            <a:off x="3041640" y="477360"/>
            <a:ext cx="2648880" cy="23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zh-TW" sz="6000" spc="-1" strike="noStrike">
                <a:solidFill>
                  <a:srgbClr val="28278f"/>
                </a:solidFill>
                <a:latin typeface="Roboto"/>
                <a:ea typeface="Microsoft JhengHei"/>
              </a:rPr>
              <a:t>長 </a:t>
            </a:r>
            <a:r>
              <a:rPr b="1" lang="en-US" sz="6600" spc="-1" strike="noStrike">
                <a:solidFill>
                  <a:srgbClr val="28278f"/>
                </a:solidFill>
                <a:latin typeface="Roboto"/>
                <a:ea typeface="Roboto"/>
              </a:rPr>
              <a:t>A</a:t>
            </a:r>
            <a:r>
              <a:rPr b="1" lang="en-US" sz="7500" spc="-1" strike="noStrike">
                <a:solidFill>
                  <a:srgbClr val="28278f"/>
                </a:solidFill>
                <a:latin typeface="Roboto"/>
                <a:ea typeface="Roboto"/>
              </a:rPr>
              <a:t> </a:t>
            </a:r>
            <a:r>
              <a:rPr b="1" lang="en-US" sz="7500" spc="-1" strike="noStrike">
                <a:solidFill>
                  <a:srgbClr val="28278f"/>
                </a:solidFill>
                <a:latin typeface="Roboto"/>
                <a:ea typeface="Microsoft JhengHei"/>
              </a:rPr>
              <a:t>   </a:t>
            </a:r>
            <a:r>
              <a:rPr b="1" lang="en-US" sz="7500" spc="-1" strike="noStrike">
                <a:solidFill>
                  <a:srgbClr val="28278f"/>
                </a:solidFill>
                <a:latin typeface="Roboto"/>
                <a:ea typeface="Roboto"/>
              </a:rPr>
              <a:t> </a:t>
            </a:r>
            <a:endParaRPr b="0" lang="pt-BR" sz="7500" spc="-1" strike="noStrike">
              <a:latin typeface="Arial"/>
            </a:endParaRPr>
          </a:p>
        </p:txBody>
      </p:sp>
      <p:sp>
        <p:nvSpPr>
          <p:cNvPr id="108" name="Rectangle 9"/>
          <p:cNvSpPr/>
          <p:nvPr/>
        </p:nvSpPr>
        <p:spPr>
          <a:xfrm>
            <a:off x="1330200" y="3565800"/>
            <a:ext cx="685764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ec5454"/>
                </a:solidFill>
                <a:latin typeface="Roboto"/>
                <a:ea typeface="Roboto"/>
              </a:rPr>
              <a:t>IPA</a:t>
            </a:r>
            <a:r>
              <a:rPr b="1" lang="en-US" sz="6000" spc="-1" strike="noStrike">
                <a:solidFill>
                  <a:srgbClr val="0070c0"/>
                </a:solidFill>
                <a:latin typeface="Roboto"/>
                <a:ea typeface="Roboto"/>
              </a:rPr>
              <a:t> </a:t>
            </a:r>
            <a:r>
              <a:rPr b="1" lang="en-US" sz="6000" spc="222" strike="noStrike">
                <a:solidFill>
                  <a:srgbClr val="28278f"/>
                </a:solidFill>
                <a:latin typeface="Roboto"/>
                <a:ea typeface="Roboto"/>
              </a:rPr>
              <a:t>/seɪm/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09" name="Rectangle 10"/>
          <p:cNvSpPr/>
          <p:nvPr/>
        </p:nvSpPr>
        <p:spPr>
          <a:xfrm>
            <a:off x="1337040" y="2718000"/>
            <a:ext cx="685764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ec5454"/>
                </a:solidFill>
                <a:latin typeface="Roboto"/>
                <a:ea typeface="Roboto"/>
              </a:rPr>
              <a:t>KK</a:t>
            </a:r>
            <a:r>
              <a:rPr b="1" lang="en-US" sz="6000" spc="-1" strike="noStrike">
                <a:solidFill>
                  <a:srgbClr val="0070c0"/>
                </a:solidFill>
                <a:latin typeface="Roboto"/>
                <a:ea typeface="Roboto"/>
              </a:rPr>
              <a:t> </a:t>
            </a:r>
            <a:r>
              <a:rPr b="1" lang="en-US" sz="6000" spc="222" strike="noStrike">
                <a:solidFill>
                  <a:srgbClr val="28278f"/>
                </a:solidFill>
                <a:latin typeface="Roboto"/>
                <a:ea typeface="Roboto"/>
              </a:rPr>
              <a:t>/sem/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0" name="Rectangle 13"/>
          <p:cNvSpPr/>
          <p:nvPr/>
        </p:nvSpPr>
        <p:spPr>
          <a:xfrm>
            <a:off x="3114360" y="1724400"/>
            <a:ext cx="264888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4500" spc="-1" strike="noStrike">
                <a:solidFill>
                  <a:srgbClr val="28278f"/>
                </a:solidFill>
                <a:latin typeface="Roboto"/>
                <a:ea typeface="Roboto"/>
              </a:rPr>
              <a:t>same</a:t>
            </a:r>
            <a:endParaRPr b="0" lang="pt-BR" sz="4500" spc="-1" strike="noStrike"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3000" y="587880"/>
            <a:ext cx="1308960" cy="1024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5250" spc="-1" strike="noStrike">
                <a:solidFill>
                  <a:srgbClr val="28278f"/>
                </a:solidFill>
                <a:latin typeface="Roboto"/>
                <a:ea typeface="Roboto"/>
              </a:rPr>
              <a:t>1</a:t>
            </a:r>
            <a:endParaRPr b="0" lang="en-US" sz="52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" descr="Recorded Sound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284440" y="702720"/>
            <a:ext cx="812520" cy="81252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Recorded Sound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94880" y="1723680"/>
            <a:ext cx="812520" cy="81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4" fill="hold"/>
                                        <p:tgtEl>
                                          <p:spTgt spid="1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53" fill="hold"/>
                                        <p:tgtEl>
                                          <p:spTgt spid="1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showWhenStopped="1">
                <p:cTn>
                  <p:stCondLst>
                    <p:cond delay="indefinite"/>
                  </p:stCondLst>
                  <p:endCondLst>
                    <p:cond delay="0" evt="onStopAudio"/>
                  </p:endCondLst>
                </p:cTn>
                <p:tgtEl>
                  <p:spTgt spid="112"/>
                </p:tgtEl>
              </p:cMediaNode>
            </p:audio>
            <p:audio isNarration="0">
              <p:cMediaNode showWhenStopped="1">
                <p:cTn>
                  <p:stCondLst>
                    <p:cond delay="indefinite"/>
                  </p:stCondLst>
                  <p:endCondLst>
                    <p:cond delay="0" evt="onStopAudio"/>
                  </p:endCondLst>
                </p:cTn>
                <p:tgtEl>
                  <p:spTgt spid="11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22338</TotalTime>
  <Application>LibreOffice/7.2.2.2$Linux_X86_64 LibreOffice_project/20$Build-2</Application>
  <AppVersion>15.0000</AppVersion>
  <Words>1859</Words>
  <Paragraphs>103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2018-08-10T07:16:34Z</dcterms:created>
  <dc:creator>Microsoft Office User</dc:creator>
  <dc:description/>
  <dc:language>pt-BR</dc:language>
  <cp:lastModifiedBy/>
  <cp:lastPrinted>2019-02-08T07:44:03Z</cp:lastPrinted>
  <dcterms:modified xsi:type="dcterms:W3CDTF">2021-11-09T08:46:34Z</dcterms:modified>
  <cp:revision>235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6</vt:i4>
  </property>
  <property fmtid="{D5CDD505-2E9C-101B-9397-08002B2CF9AE}" pid="3" name="Notes">
    <vt:i4>14</vt:i4>
  </property>
  <property fmtid="{D5CDD505-2E9C-101B-9397-08002B2CF9AE}" pid="4" name="PresentationFormat">
    <vt:lpwstr>On-screen Show (16:9)</vt:lpwstr>
  </property>
  <property fmtid="{D5CDD505-2E9C-101B-9397-08002B2CF9AE}" pid="5" name="Slides">
    <vt:i4>16</vt:i4>
  </property>
</Properties>
</file>