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6" r:id="rId1"/>
  </p:sldMasterIdLst>
  <p:notesMasterIdLst>
    <p:notesMasterId r:id="rId12"/>
  </p:notesMasterIdLst>
  <p:sldIdLst>
    <p:sldId id="350" r:id="rId2"/>
    <p:sldId id="345" r:id="rId3"/>
    <p:sldId id="468" r:id="rId4"/>
    <p:sldId id="469" r:id="rId5"/>
    <p:sldId id="261" r:id="rId6"/>
    <p:sldId id="370" r:id="rId7"/>
    <p:sldId id="272" r:id="rId8"/>
    <p:sldId id="381" r:id="rId9"/>
    <p:sldId id="470" r:id="rId10"/>
    <p:sldId id="467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57" userDrawn="1">
          <p15:clr>
            <a:srgbClr val="A4A3A4"/>
          </p15:clr>
        </p15:guide>
        <p15:guide id="2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78F"/>
    <a:srgbClr val="D71A00"/>
    <a:srgbClr val="EC5454"/>
    <a:srgbClr val="FDD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5"/>
    <p:restoredTop sz="86401"/>
  </p:normalViewPr>
  <p:slideViewPr>
    <p:cSldViewPr snapToGrid="0" snapToObjects="1">
      <p:cViewPr varScale="1">
        <p:scale>
          <a:sx n="145" d="100"/>
          <a:sy n="145" d="100"/>
        </p:scale>
        <p:origin x="744" y="176"/>
      </p:cViewPr>
      <p:guideLst>
        <p:guide pos="2857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3" d="100"/>
          <a:sy n="93" d="100"/>
        </p:scale>
        <p:origin x="257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 i="0"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1" i="0">
                <a:latin typeface="Roboto" panose="02000000000000000000" pitchFamily="2" charset="0"/>
              </a:defRPr>
            </a:lvl1pPr>
          </a:lstStyle>
          <a:p>
            <a:fld id="{F8D903BD-967A-C245-96EC-B261CD287469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1" i="0"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 i="0">
                <a:latin typeface="Roboto" panose="02000000000000000000" pitchFamily="2" charset="0"/>
              </a:defRPr>
            </a:lvl1pPr>
          </a:lstStyle>
          <a:p>
            <a:fld id="{A76E590A-4B30-E14A-A04D-EE0229F008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4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i="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b="1" i="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b="1" i="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b="1" i="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b="1" i="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en-US" altLang="zh-TW" sz="1200" kern="1200" baseline="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2282-8260-4ACA-9D66-F665EB8304B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8350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en-US" altLang="zh-TW" sz="1200" kern="1200" baseline="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2282-8260-4ACA-9D66-F665EB8304B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148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en-US" altLang="zh-TW" sz="1200" kern="1200" baseline="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2282-8260-4ACA-9D66-F665EB8304B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829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2282-8260-4ACA-9D66-F665EB8304B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980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2282-8260-4ACA-9D66-F665EB8304B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480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2282-8260-4ACA-9D66-F665EB8304B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945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en-US" altLang="zh-TW" sz="1200" kern="1200" baseline="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590A-4B30-E14A-A04D-EE0229F008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8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/>
              <a:t>第一眼見</a:t>
            </a:r>
            <a:r>
              <a:rPr lang="en-US" altLang="zh-TW" b="0" dirty="0"/>
              <a:t> Phonetics </a:t>
            </a:r>
            <a:r>
              <a:rPr lang="zh-TW" altLang="en-US" b="0" dirty="0"/>
              <a:t>可能會讀成</a:t>
            </a:r>
            <a:r>
              <a:rPr lang="en-US" altLang="zh-TW" b="0" dirty="0"/>
              <a:t> /</a:t>
            </a:r>
            <a:r>
              <a:rPr lang="en-US" altLang="zh-TW" b="0" dirty="0" err="1"/>
              <a:t>fəʊ</a:t>
            </a:r>
            <a:r>
              <a:rPr lang="en-US" sz="1200" b="0" dirty="0" err="1">
                <a:solidFill>
                  <a:srgbClr val="28278F"/>
                </a:solidFill>
              </a:rPr>
              <a:t>ˈnet.ɪks</a:t>
            </a:r>
            <a:r>
              <a:rPr lang="en-US" altLang="zh-TW" b="0" dirty="0"/>
              <a:t>/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590A-4B30-E14A-A04D-EE0229F0080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20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 b="1" i="0">
                <a:latin typeface="Roboto" panose="02000000000000000000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 b="1" i="0">
                <a:latin typeface="Roboto" panose="02000000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fld id="{A867E4E1-CFF4-0645-BB34-A718A2159C6F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fld id="{38FBFD79-341B-624F-A81C-D8F3BE5CA9A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6B8C1D-15F5-5E4F-A44E-1EA27167C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2959" y="273844"/>
            <a:ext cx="1507256" cy="1736933"/>
          </a:xfrm>
          <a:prstGeom prst="rect">
            <a:avLst/>
          </a:prstGeom>
          <a:effectLst>
            <a:outerShdw dir="2700000" sx="102000" sy="102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266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1" i="0">
                <a:latin typeface="Roboto" panose="02000000000000000000" pitchFamily="2" charset="0"/>
              </a:defRPr>
            </a:lvl1pPr>
            <a:lvl2pPr>
              <a:defRPr b="1" i="0">
                <a:latin typeface="Roboto" panose="02000000000000000000" pitchFamily="2" charset="0"/>
              </a:defRPr>
            </a:lvl2pPr>
            <a:lvl3pPr>
              <a:defRPr b="1" i="0">
                <a:latin typeface="Roboto" panose="02000000000000000000" pitchFamily="2" charset="0"/>
              </a:defRPr>
            </a:lvl3pPr>
            <a:lvl4pPr>
              <a:defRPr b="1" i="0">
                <a:latin typeface="Roboto" panose="02000000000000000000" pitchFamily="2" charset="0"/>
              </a:defRPr>
            </a:lvl4pPr>
            <a:lvl5pPr>
              <a:defRPr b="1" i="0">
                <a:latin typeface="Roboto" panose="02000000000000000000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fld id="{A867E4E1-CFF4-0645-BB34-A718A2159C6F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fld id="{38FBFD79-341B-624F-A81C-D8F3BE5CA9A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4C2E43-A0A1-EE4E-B64B-8B65E8D5D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2959" y="273844"/>
            <a:ext cx="1507256" cy="1736933"/>
          </a:xfrm>
          <a:prstGeom prst="rect">
            <a:avLst/>
          </a:prstGeom>
          <a:effectLst>
            <a:outerShdw dir="2700000" sx="102000" sy="102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650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>
            <a:lvl1pPr>
              <a:defRPr b="1" i="0">
                <a:latin typeface="Roboto" panose="02000000000000000000" pitchFamily="2" charset="0"/>
              </a:defRPr>
            </a:lvl1pPr>
            <a:lvl2pPr>
              <a:defRPr b="1" i="0">
                <a:latin typeface="Roboto" panose="02000000000000000000" pitchFamily="2" charset="0"/>
              </a:defRPr>
            </a:lvl2pPr>
            <a:lvl3pPr>
              <a:defRPr b="1" i="0">
                <a:latin typeface="Roboto" panose="02000000000000000000" pitchFamily="2" charset="0"/>
              </a:defRPr>
            </a:lvl3pPr>
            <a:lvl4pPr>
              <a:defRPr b="1" i="0">
                <a:latin typeface="Roboto" panose="02000000000000000000" pitchFamily="2" charset="0"/>
              </a:defRPr>
            </a:lvl4pPr>
            <a:lvl5pPr>
              <a:defRPr b="1" i="0">
                <a:latin typeface="Roboto" panose="02000000000000000000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fld id="{A867E4E1-CFF4-0645-BB34-A718A2159C6F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fld id="{38FBFD79-341B-624F-A81C-D8F3BE5CA9A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ADB8EF-AA32-0D4E-9F84-70DCB1256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2959" y="273844"/>
            <a:ext cx="1507256" cy="1736933"/>
          </a:xfrm>
          <a:prstGeom prst="rect">
            <a:avLst/>
          </a:prstGeom>
          <a:effectLst>
            <a:outerShdw dir="2700000" sx="102000" sy="102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285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  <a:lvl2pPr>
              <a:defRPr b="1" i="0">
                <a:latin typeface="Roboto" panose="02000000000000000000" pitchFamily="2" charset="0"/>
              </a:defRPr>
            </a:lvl2pPr>
            <a:lvl3pPr>
              <a:defRPr b="1" i="0">
                <a:latin typeface="Roboto" panose="02000000000000000000" pitchFamily="2" charset="0"/>
              </a:defRPr>
            </a:lvl3pPr>
            <a:lvl4pPr>
              <a:defRPr b="1" i="0">
                <a:latin typeface="Roboto" panose="02000000000000000000" pitchFamily="2" charset="0"/>
              </a:defRPr>
            </a:lvl4pPr>
            <a:lvl5pPr>
              <a:defRPr b="1" i="0">
                <a:latin typeface="Roboto" panose="02000000000000000000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fld id="{A867E4E1-CFF4-0645-BB34-A718A2159C6F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fld id="{38FBFD79-341B-624F-A81C-D8F3BE5CA9A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5D4DC2-5808-F44B-99A1-A4206E6B1D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2959" y="273844"/>
            <a:ext cx="1507256" cy="1736933"/>
          </a:xfrm>
          <a:prstGeom prst="rect">
            <a:avLst/>
          </a:prstGeom>
          <a:effectLst>
            <a:outerShdw dir="2700000" sx="102000" sy="102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804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 b="1" i="0">
                <a:latin typeface="Roboto" panose="02000000000000000000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 b="1" i="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fld id="{A867E4E1-CFF4-0645-BB34-A718A2159C6F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fld id="{38FBFD79-341B-624F-A81C-D8F3BE5CA9A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1FED66-FF6B-CF46-B950-CD092892B4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2959" y="273844"/>
            <a:ext cx="1507256" cy="1736933"/>
          </a:xfrm>
          <a:prstGeom prst="rect">
            <a:avLst/>
          </a:prstGeom>
          <a:effectLst>
            <a:outerShdw dir="2700000" sx="102000" sy="102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891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  <a:lvl2pPr>
              <a:defRPr b="1" i="0">
                <a:latin typeface="Roboto" panose="02000000000000000000" pitchFamily="2" charset="0"/>
              </a:defRPr>
            </a:lvl2pPr>
            <a:lvl3pPr>
              <a:defRPr b="1" i="0">
                <a:latin typeface="Roboto" panose="02000000000000000000" pitchFamily="2" charset="0"/>
              </a:defRPr>
            </a:lvl3pPr>
            <a:lvl4pPr>
              <a:defRPr b="1" i="0">
                <a:latin typeface="Roboto" panose="02000000000000000000" pitchFamily="2" charset="0"/>
              </a:defRPr>
            </a:lvl4pPr>
            <a:lvl5pPr>
              <a:defRPr b="1" i="0">
                <a:latin typeface="Roboto" panose="02000000000000000000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  <a:lvl2pPr>
              <a:defRPr b="1" i="0">
                <a:latin typeface="Roboto" panose="02000000000000000000" pitchFamily="2" charset="0"/>
              </a:defRPr>
            </a:lvl2pPr>
            <a:lvl3pPr>
              <a:defRPr b="1" i="0">
                <a:latin typeface="Roboto" panose="02000000000000000000" pitchFamily="2" charset="0"/>
              </a:defRPr>
            </a:lvl3pPr>
            <a:lvl4pPr>
              <a:defRPr b="1" i="0">
                <a:latin typeface="Roboto" panose="02000000000000000000" pitchFamily="2" charset="0"/>
              </a:defRPr>
            </a:lvl4pPr>
            <a:lvl5pPr>
              <a:defRPr b="1" i="0">
                <a:latin typeface="Roboto" panose="02000000000000000000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fld id="{A867E4E1-CFF4-0645-BB34-A718A2159C6F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fld id="{38FBFD79-341B-624F-A81C-D8F3BE5CA9A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518C01-3B43-E74F-9877-26A0D7F6E5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2959" y="273844"/>
            <a:ext cx="1507256" cy="1736933"/>
          </a:xfrm>
          <a:prstGeom prst="rect">
            <a:avLst/>
          </a:prstGeom>
          <a:effectLst>
            <a:outerShdw dir="2700000" sx="102000" sy="102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227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 i="0">
                <a:latin typeface="Roboto" panose="02000000000000000000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  <a:lvl2pPr>
              <a:defRPr b="1" i="0">
                <a:latin typeface="Roboto" panose="02000000000000000000" pitchFamily="2" charset="0"/>
              </a:defRPr>
            </a:lvl2pPr>
            <a:lvl3pPr>
              <a:defRPr b="1" i="0">
                <a:latin typeface="Roboto" panose="02000000000000000000" pitchFamily="2" charset="0"/>
              </a:defRPr>
            </a:lvl3pPr>
            <a:lvl4pPr>
              <a:defRPr b="1" i="0">
                <a:latin typeface="Roboto" panose="02000000000000000000" pitchFamily="2" charset="0"/>
              </a:defRPr>
            </a:lvl4pPr>
            <a:lvl5pPr>
              <a:defRPr b="1" i="0">
                <a:latin typeface="Roboto" panose="02000000000000000000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 i="0">
                <a:latin typeface="Roboto" panose="02000000000000000000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  <a:lvl2pPr>
              <a:defRPr b="1" i="0">
                <a:latin typeface="Roboto" panose="02000000000000000000" pitchFamily="2" charset="0"/>
              </a:defRPr>
            </a:lvl2pPr>
            <a:lvl3pPr>
              <a:defRPr b="1" i="0">
                <a:latin typeface="Roboto" panose="02000000000000000000" pitchFamily="2" charset="0"/>
              </a:defRPr>
            </a:lvl3pPr>
            <a:lvl4pPr>
              <a:defRPr b="1" i="0">
                <a:latin typeface="Roboto" panose="02000000000000000000" pitchFamily="2" charset="0"/>
              </a:defRPr>
            </a:lvl4pPr>
            <a:lvl5pPr>
              <a:defRPr b="1" i="0">
                <a:latin typeface="Roboto" panose="02000000000000000000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fld id="{A867E4E1-CFF4-0645-BB34-A718A2159C6F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fld id="{38FBFD79-341B-624F-A81C-D8F3BE5CA9A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28BF5A-EAE5-E843-852D-7F8B52DCB2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2959" y="273844"/>
            <a:ext cx="1507256" cy="1736933"/>
          </a:xfrm>
          <a:prstGeom prst="rect">
            <a:avLst/>
          </a:prstGeom>
          <a:effectLst>
            <a:outerShdw dir="2700000" sx="102000" sy="102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420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fld id="{A867E4E1-CFF4-0645-BB34-A718A2159C6F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fld id="{38FBFD79-341B-624F-A81C-D8F3BE5CA9A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CBD5D8-1A6B-1645-AADE-02B63B9B8E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2959" y="273844"/>
            <a:ext cx="1507256" cy="1736933"/>
          </a:xfrm>
          <a:prstGeom prst="rect">
            <a:avLst/>
          </a:prstGeom>
          <a:effectLst>
            <a:outerShdw dir="2700000" sx="102000" sy="102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162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fld id="{A867E4E1-CFF4-0645-BB34-A718A2159C6F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fld id="{38FBFD79-341B-624F-A81C-D8F3BE5CA9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44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 b="1" i="0">
                <a:latin typeface="Roboto" panose="02000000000000000000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 b="1" i="0">
                <a:latin typeface="Roboto" panose="02000000000000000000" pitchFamily="2" charset="0"/>
              </a:defRPr>
            </a:lvl1pPr>
            <a:lvl2pPr>
              <a:defRPr sz="2100" b="1" i="0">
                <a:latin typeface="Roboto" panose="02000000000000000000" pitchFamily="2" charset="0"/>
              </a:defRPr>
            </a:lvl2pPr>
            <a:lvl3pPr>
              <a:defRPr sz="1800" b="1" i="0">
                <a:latin typeface="Roboto" panose="02000000000000000000" pitchFamily="2" charset="0"/>
              </a:defRPr>
            </a:lvl3pPr>
            <a:lvl4pPr>
              <a:defRPr sz="1500" b="1" i="0">
                <a:latin typeface="Roboto" panose="02000000000000000000" pitchFamily="2" charset="0"/>
              </a:defRPr>
            </a:lvl4pPr>
            <a:lvl5pPr>
              <a:defRPr sz="1500" b="1" i="0">
                <a:latin typeface="Roboto" panose="02000000000000000000" pitchFamily="2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 b="1" i="0">
                <a:latin typeface="Roboto" panose="02000000000000000000" pitchFamily="2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fld id="{A867E4E1-CFF4-0645-BB34-A718A2159C6F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fld id="{38FBFD79-341B-624F-A81C-D8F3BE5CA9A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A8BD92-2050-024B-87EC-D625543C27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2959" y="273844"/>
            <a:ext cx="1507256" cy="1736933"/>
          </a:xfrm>
          <a:prstGeom prst="rect">
            <a:avLst/>
          </a:prstGeom>
          <a:effectLst>
            <a:outerShdw dir="2700000" sx="102000" sy="102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984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 b="1" i="0">
                <a:latin typeface="Roboto" panose="02000000000000000000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 b="1" i="0">
                <a:latin typeface="Roboto" panose="02000000000000000000" pitchFamily="2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 b="1" i="0">
                <a:latin typeface="Roboto" panose="02000000000000000000" pitchFamily="2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fld id="{A867E4E1-CFF4-0645-BB34-A718A2159C6F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fld id="{38FBFD79-341B-624F-A81C-D8F3BE5CA9A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1F355B-548F-0349-9F90-A4AFC626F6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2959" y="273844"/>
            <a:ext cx="1507256" cy="1736933"/>
          </a:xfrm>
          <a:prstGeom prst="rect">
            <a:avLst/>
          </a:prstGeom>
          <a:effectLst>
            <a:outerShdw dir="2700000" sx="102000" sy="102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870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t="-2000" r="-1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A867E4E1-CFF4-0645-BB34-A718A2159C6F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i="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38FBFD79-341B-624F-A81C-D8F3BE5CA9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i="0" kern="1200">
          <a:solidFill>
            <a:schemeClr val="tx1"/>
          </a:solidFill>
          <a:latin typeface="Roboto" panose="020000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b="1" i="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1" i="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1" i="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1" i="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1" i="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media" Target="../media/media6.m4a"/><Relationship Id="rId7" Type="http://schemas.openxmlformats.org/officeDocument/2006/relationships/image" Target="../media/image10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6.m4a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media" Target="../media/media2.m4a"/><Relationship Id="rId7" Type="http://schemas.openxmlformats.org/officeDocument/2006/relationships/image" Target="../media/image8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m4a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y.cambridge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media" Target="../media/media2.m4a"/><Relationship Id="rId7" Type="http://schemas.openxmlformats.org/officeDocument/2006/relationships/image" Target="../media/image9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11.jp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m4a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media" Target="../media/media4.m4a"/><Relationship Id="rId7" Type="http://schemas.openxmlformats.org/officeDocument/2006/relationships/image" Target="../media/image11.jp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4.m4a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CD7BBCB-BE7F-5848-B773-90D1BED9ACCF}"/>
              </a:ext>
            </a:extLst>
          </p:cNvPr>
          <p:cNvSpPr txBox="1">
            <a:spLocks/>
          </p:cNvSpPr>
          <p:nvPr/>
        </p:nvSpPr>
        <p:spPr>
          <a:xfrm>
            <a:off x="1987284" y="1381738"/>
            <a:ext cx="4971255" cy="237277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tx1"/>
                </a:solidFill>
                <a:latin typeface="Microsoft JhengHei" panose="020B0604030504040204" pitchFamily="34" charset="-120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TW" altLang="en-US" sz="4400" dirty="0">
                <a:solidFill>
                  <a:srgbClr val="D71A00"/>
                </a:solidFill>
                <a:latin typeface="Roboto" panose="02000000000000000000" pitchFamily="2" charset="0"/>
                <a:ea typeface="Microsoft JhengHei" panose="020B0604030504040204" pitchFamily="34" charset="-120"/>
              </a:rPr>
              <a:t>單元</a:t>
            </a:r>
            <a:r>
              <a:rPr lang="en-US" altLang="zh-TW" sz="4400" dirty="0">
                <a:solidFill>
                  <a:srgbClr val="D71A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1: </a:t>
            </a:r>
            <a:r>
              <a:rPr lang="zh-TW" altLang="en-US" sz="4400" dirty="0">
                <a:solidFill>
                  <a:srgbClr val="D71A00"/>
                </a:solidFill>
                <a:latin typeface="Roboto" panose="02000000000000000000" pitchFamily="2" charset="0"/>
                <a:ea typeface="Microsoft JhengHei" panose="020B0604030504040204" pitchFamily="34" charset="-120"/>
              </a:rPr>
              <a:t>正音概念</a:t>
            </a:r>
            <a:br>
              <a:rPr lang="en-US" altLang="zh-TW" sz="6000" dirty="0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zh-TW" altLang="en-US" sz="9600" dirty="0">
                <a:solidFill>
                  <a:srgbClr val="28278F"/>
                </a:solidFill>
                <a:latin typeface="Roboto" panose="02000000000000000000" pitchFamily="2" charset="0"/>
                <a:ea typeface="Microsoft JhengHei" panose="020B0604030504040204" pitchFamily="34" charset="-120"/>
              </a:rPr>
              <a:t>怎樣看音標</a:t>
            </a:r>
            <a:br>
              <a:rPr lang="en-US" altLang="zh-TW" sz="9600" dirty="0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altLang="zh-TW" sz="5100" dirty="0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Phonetic Symbols</a:t>
            </a:r>
            <a:endParaRPr lang="en-US" sz="5100" dirty="0">
              <a:solidFill>
                <a:srgbClr val="28278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5FFD98-3BAB-5642-B062-DC2C35665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76" y="224885"/>
            <a:ext cx="6348833" cy="46937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D288B7-93AA-BD42-B50E-0D3F3A546F1E}"/>
              </a:ext>
            </a:extLst>
          </p:cNvPr>
          <p:cNvSpPr txBox="1"/>
          <p:nvPr/>
        </p:nvSpPr>
        <p:spPr>
          <a:xfrm>
            <a:off x="3552092" y="4686300"/>
            <a:ext cx="24368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350" b="1" spc="225" dirty="0">
                <a:solidFill>
                  <a:srgbClr val="28278F"/>
                </a:solidFill>
                <a:latin typeface="Roboto" panose="02000000000000000000" pitchFamily="2" charset="0"/>
                <a:ea typeface="Microsoft JhengHei" panose="020B0604030504040204" pitchFamily="34" charset="-120"/>
                <a:cs typeface="Noto Sans CJK TC" charset="-120"/>
              </a:rPr>
              <a:t>本課程由</a:t>
            </a:r>
            <a:r>
              <a:rPr lang="en-US" altLang="zh-TW" sz="1350" b="1" spc="225" dirty="0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  <a:cs typeface="Noto Sans CJK TC" charset="-120"/>
              </a:rPr>
              <a:t> </a:t>
            </a:r>
            <a:r>
              <a:rPr lang="en-US" altLang="zh-TW" sz="1350" b="1" spc="225" dirty="0" err="1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Lai.Club</a:t>
            </a:r>
            <a:r>
              <a:rPr lang="en-US" altLang="zh-TW" sz="1350" b="1" spc="225" dirty="0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 </a:t>
            </a:r>
            <a:r>
              <a:rPr lang="zh-TW" altLang="en-US" sz="1350" b="1" spc="225" dirty="0">
                <a:solidFill>
                  <a:srgbClr val="28278F"/>
                </a:solidFill>
                <a:latin typeface="Roboto" panose="02000000000000000000" pitchFamily="2" charset="0"/>
                <a:ea typeface="Microsoft JhengHei" panose="020B0604030504040204" pitchFamily="34" charset="-120"/>
                <a:cs typeface="Noto Sans CJK TC" charset="-120"/>
              </a:rPr>
              <a:t>製作</a:t>
            </a:r>
            <a:endParaRPr lang="en-US" altLang="zh-TW" sz="1350" b="1" spc="225" dirty="0">
              <a:solidFill>
                <a:srgbClr val="28278F"/>
              </a:solidFill>
              <a:latin typeface="Roboto" panose="02000000000000000000" pitchFamily="2" charset="0"/>
              <a:ea typeface="Roboto" panose="02000000000000000000" pitchFamily="2" charset="0"/>
              <a:cs typeface="Noto Sans CJK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5477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EA141FC-4324-D945-A39A-9EA6D7E0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909" y="608930"/>
            <a:ext cx="5143500" cy="873776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solidFill>
                  <a:srgbClr val="28278F"/>
                </a:solidFill>
                <a:ea typeface="Microsoft JhengHei" panose="020B0604030504040204" pitchFamily="34" charset="-120"/>
              </a:rPr>
              <a:t>怎樣看國際音標</a:t>
            </a:r>
            <a:r>
              <a:rPr lang="en-US" altLang="zh-TW" dirty="0">
                <a:solidFill>
                  <a:srgbClr val="28278F"/>
                </a:solidFill>
                <a:ea typeface="Roboto" panose="02000000000000000000" pitchFamily="2" charset="0"/>
              </a:rPr>
              <a:t>?</a:t>
            </a:r>
            <a:endParaRPr lang="zh-TW" altLang="en-US" dirty="0">
              <a:solidFill>
                <a:srgbClr val="28278F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293026-AAFD-3F4B-B2B4-71F3E05C6680}"/>
              </a:ext>
            </a:extLst>
          </p:cNvPr>
          <p:cNvSpPr/>
          <p:nvPr/>
        </p:nvSpPr>
        <p:spPr>
          <a:xfrm>
            <a:off x="792941" y="1951788"/>
            <a:ext cx="643958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28278F"/>
                </a:solidFill>
                <a:latin typeface="Roboto" panose="02000000000000000000" pitchFamily="2" charset="0"/>
              </a:rPr>
              <a:t>Phonetics        /</a:t>
            </a:r>
            <a:r>
              <a:rPr lang="en-US" sz="3600" b="1" dirty="0" err="1">
                <a:solidFill>
                  <a:srgbClr val="28278F"/>
                </a:solidFill>
                <a:latin typeface="Roboto" panose="02000000000000000000" pitchFamily="2" charset="0"/>
              </a:rPr>
              <a:t>fəˈnet.ɪks</a:t>
            </a:r>
            <a:r>
              <a:rPr lang="en-US" sz="3600" b="1" dirty="0">
                <a:solidFill>
                  <a:srgbClr val="28278F"/>
                </a:solidFill>
                <a:latin typeface="Roboto" panose="02000000000000000000" pitchFamily="2" charset="0"/>
              </a:rPr>
              <a:t>/</a:t>
            </a:r>
          </a:p>
          <a:p>
            <a:endParaRPr lang="en-US" sz="3600" b="1" dirty="0">
              <a:solidFill>
                <a:srgbClr val="28278F"/>
              </a:solidFill>
              <a:latin typeface="Roboto" panose="02000000000000000000" pitchFamily="2" charset="0"/>
            </a:endParaRPr>
          </a:p>
          <a:p>
            <a:r>
              <a:rPr lang="en-US" sz="3600" b="1" dirty="0">
                <a:solidFill>
                  <a:srgbClr val="28278F"/>
                </a:solidFill>
                <a:latin typeface="Roboto" panose="02000000000000000000" pitchFamily="2" charset="0"/>
              </a:rPr>
              <a:t>International   /ˌ</a:t>
            </a:r>
            <a:r>
              <a:rPr lang="en-US" sz="3600" b="1" dirty="0" err="1">
                <a:solidFill>
                  <a:srgbClr val="28278F"/>
                </a:solidFill>
                <a:latin typeface="Roboto" panose="02000000000000000000" pitchFamily="2" charset="0"/>
              </a:rPr>
              <a:t>ɪn.təˈnæʃ.</a:t>
            </a:r>
            <a:r>
              <a:rPr lang="en-US" sz="3600" b="1" baseline="30000" dirty="0" err="1">
                <a:solidFill>
                  <a:srgbClr val="28278F"/>
                </a:solidFill>
                <a:latin typeface="Roboto" panose="02000000000000000000" pitchFamily="2" charset="0"/>
              </a:rPr>
              <a:t>ə</a:t>
            </a:r>
            <a:r>
              <a:rPr lang="en-US" sz="3600" b="1" dirty="0" err="1">
                <a:solidFill>
                  <a:srgbClr val="28278F"/>
                </a:solidFill>
                <a:latin typeface="Roboto" panose="02000000000000000000" pitchFamily="2" charset="0"/>
              </a:rPr>
              <a:t>n.</a:t>
            </a:r>
            <a:r>
              <a:rPr lang="en-US" sz="3600" b="1" baseline="30000" dirty="0" err="1">
                <a:solidFill>
                  <a:srgbClr val="28278F"/>
                </a:solidFill>
                <a:latin typeface="Roboto" panose="02000000000000000000" pitchFamily="2" charset="0"/>
              </a:rPr>
              <a:t>ə</a:t>
            </a:r>
            <a:r>
              <a:rPr lang="en-US" sz="3600" b="1" dirty="0" err="1">
                <a:solidFill>
                  <a:srgbClr val="28278F"/>
                </a:solidFill>
                <a:latin typeface="Roboto" panose="02000000000000000000" pitchFamily="2" charset="0"/>
              </a:rPr>
              <a:t>l</a:t>
            </a:r>
            <a:r>
              <a:rPr lang="en-US" sz="3600" b="1" dirty="0">
                <a:solidFill>
                  <a:srgbClr val="28278F"/>
                </a:solidFill>
                <a:latin typeface="Roboto" panose="02000000000000000000" pitchFamily="2" charset="0"/>
              </a:rPr>
              <a:t>/</a:t>
            </a:r>
          </a:p>
        </p:txBody>
      </p:sp>
      <p:pic>
        <p:nvPicPr>
          <p:cNvPr id="3" name="Recorded Sound" descr="Recorded Sound">
            <a:hlinkClick r:id="" action="ppaction://media"/>
            <a:extLst>
              <a:ext uri="{FF2B5EF4-FFF2-40B4-BE49-F238E27FC236}">
                <a16:creationId xmlns:a16="http://schemas.microsoft.com/office/drawing/2014/main" id="{4F6F1AB9-372F-A64E-A53C-0D702A8A6CB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205415" y="1840034"/>
            <a:ext cx="812800" cy="812800"/>
          </a:xfrm>
          <a:prstGeom prst="rect">
            <a:avLst/>
          </a:prstGeom>
        </p:spPr>
      </p:pic>
      <p:pic>
        <p:nvPicPr>
          <p:cNvPr id="6" name="Recorded Sound" descr="Recorded Sound">
            <a:hlinkClick r:id="" action="ppaction://media"/>
            <a:extLst>
              <a:ext uri="{FF2B5EF4-FFF2-40B4-BE49-F238E27FC236}">
                <a16:creationId xmlns:a16="http://schemas.microsoft.com/office/drawing/2014/main" id="{D720AC19-8C90-5745-B0F8-20D349194E5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102230" y="300506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2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5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9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2369" y="2916719"/>
            <a:ext cx="7772400" cy="37148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5400" dirty="0">
                <a:solidFill>
                  <a:srgbClr val="28278F"/>
                </a:solidFill>
                <a:ea typeface="Microsoft JhengHei" panose="020B0604030504040204" pitchFamily="34" charset="-120"/>
              </a:rPr>
              <a:t>字典比較</a:t>
            </a:r>
            <a:endParaRPr lang="en-US" altLang="zh-TW" sz="5400" dirty="0">
              <a:solidFill>
                <a:srgbClr val="28278F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77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4B0029-C246-A147-A4B7-0432FB8577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45" t="11323" r="46474" b="53791"/>
          <a:stretch/>
        </p:blipFill>
        <p:spPr>
          <a:xfrm>
            <a:off x="301470" y="931622"/>
            <a:ext cx="3446585" cy="1794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4ED9D3-6148-EC46-B9DC-6FFA12CBA0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11" t="18727" r="46261" b="56829"/>
          <a:stretch/>
        </p:blipFill>
        <p:spPr>
          <a:xfrm>
            <a:off x="231131" y="3481855"/>
            <a:ext cx="3508131" cy="1257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8D4BA7-4F6C-5648-B377-F579730F16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45" t="59451" r="46474" b="26113"/>
          <a:stretch/>
        </p:blipFill>
        <p:spPr>
          <a:xfrm>
            <a:off x="292677" y="2725982"/>
            <a:ext cx="3446585" cy="742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AA939C-E1DE-7F4E-AB5C-C0EE751039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11" t="57178" r="46261"/>
          <a:stretch/>
        </p:blipFill>
        <p:spPr>
          <a:xfrm>
            <a:off x="3739262" y="1279320"/>
            <a:ext cx="3508131" cy="2202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252D55-153E-3242-8464-864E7B4D5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7229" y="4065154"/>
            <a:ext cx="3508131" cy="6700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B76A41-7EE8-9342-8F76-F71F996DB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8055" y="3402393"/>
            <a:ext cx="3446585" cy="67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7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2A42B3D-00BB-4C40-9B94-DB4E72CDE171}"/>
              </a:ext>
            </a:extLst>
          </p:cNvPr>
          <p:cNvSpPr txBox="1">
            <a:spLocks/>
          </p:cNvSpPr>
          <p:nvPr/>
        </p:nvSpPr>
        <p:spPr>
          <a:xfrm>
            <a:off x="651164" y="651164"/>
            <a:ext cx="3162300" cy="4289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 i="0" kern="1200">
                <a:solidFill>
                  <a:schemeClr val="tx1"/>
                </a:solidFill>
                <a:latin typeface="Microsoft JhengHei" panose="020B0604030504040204" pitchFamily="34" charset="-12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Microsoft JhengHei" panose="020B0604030504040204" pitchFamily="34" charset="-12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1" i="0" kern="1200">
                <a:solidFill>
                  <a:schemeClr val="tx1"/>
                </a:solidFill>
                <a:latin typeface="Microsoft JhengHei" panose="020B0604030504040204" pitchFamily="34" charset="-12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1" i="0" kern="1200">
                <a:solidFill>
                  <a:schemeClr val="tx1"/>
                </a:solidFill>
                <a:latin typeface="Microsoft JhengHei" panose="020B0604030504040204" pitchFamily="34" charset="-12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1" i="0" kern="1200">
                <a:solidFill>
                  <a:schemeClr val="tx1"/>
                </a:solidFill>
                <a:latin typeface="Microsoft JhengHei" panose="020B0604030504040204" pitchFamily="34" charset="-12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>
                <a:solidFill>
                  <a:srgbClr val="28278F"/>
                </a:solidFill>
                <a:latin typeface="Roboto" panose="02000000000000000000" pitchFamily="2" charset="0"/>
              </a:rPr>
              <a:t>Cambridge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>
              <a:solidFill>
                <a:srgbClr val="28278F"/>
              </a:solidFill>
              <a:latin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>
              <a:solidFill>
                <a:srgbClr val="28278F"/>
              </a:solidFill>
              <a:latin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>
              <a:solidFill>
                <a:srgbClr val="28278F"/>
              </a:solidFill>
              <a:latin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000" dirty="0">
                <a:solidFill>
                  <a:srgbClr val="28278F"/>
                </a:solidFill>
                <a:latin typeface="Roboto" panose="02000000000000000000" pitchFamily="2" charset="0"/>
              </a:rPr>
              <a:t>Oxford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0A6B24-D37A-7E40-BD87-402E5CA212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3711" y="2870199"/>
            <a:ext cx="2049787" cy="1984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5845F1-04C3-4B4E-8232-18FD4CC8E0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1681" y="1122483"/>
            <a:ext cx="3412595" cy="1486815"/>
          </a:xfrm>
          <a:prstGeom prst="rect">
            <a:avLst/>
          </a:prstGeom>
        </p:spPr>
      </p:pic>
      <p:pic>
        <p:nvPicPr>
          <p:cNvPr id="6" name="Recorded Sound" descr="Recorded Sound">
            <a:hlinkClick r:id="" action="ppaction://media"/>
            <a:extLst>
              <a:ext uri="{FF2B5EF4-FFF2-40B4-BE49-F238E27FC236}">
                <a16:creationId xmlns:a16="http://schemas.microsoft.com/office/drawing/2014/main" id="{A07ECDA2-1D47-284E-A224-A7E69A7C696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565178" y="1520549"/>
            <a:ext cx="812800" cy="812800"/>
          </a:xfrm>
          <a:prstGeom prst="rect">
            <a:avLst/>
          </a:prstGeom>
        </p:spPr>
      </p:pic>
      <p:pic>
        <p:nvPicPr>
          <p:cNvPr id="8" name="Recorded Sound" descr="Recorded Sound">
            <a:hlinkClick r:id="" action="ppaction://media"/>
            <a:extLst>
              <a:ext uri="{FF2B5EF4-FFF2-40B4-BE49-F238E27FC236}">
                <a16:creationId xmlns:a16="http://schemas.microsoft.com/office/drawing/2014/main" id="{D2EC308C-A850-124D-A09D-647DB81542E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235715" y="1518532"/>
            <a:ext cx="812800" cy="812800"/>
          </a:xfrm>
          <a:prstGeom prst="rect">
            <a:avLst/>
          </a:prstGeom>
        </p:spPr>
      </p:pic>
      <p:pic>
        <p:nvPicPr>
          <p:cNvPr id="10" name="Recorded Sound" descr="Recorded Sound">
            <a:hlinkClick r:id="" action="ppaction://media"/>
            <a:extLst>
              <a:ext uri="{FF2B5EF4-FFF2-40B4-BE49-F238E27FC236}">
                <a16:creationId xmlns:a16="http://schemas.microsoft.com/office/drawing/2014/main" id="{2BC0CD51-02BD-274F-9FAC-32F0C70A292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737098" y="3614617"/>
            <a:ext cx="812800" cy="812800"/>
          </a:xfrm>
          <a:prstGeom prst="rect">
            <a:avLst/>
          </a:prstGeom>
        </p:spPr>
      </p:pic>
      <p:pic>
        <p:nvPicPr>
          <p:cNvPr id="12" name="Recorded Sound" descr="Recorded Sound">
            <a:hlinkClick r:id="" action="ppaction://media"/>
            <a:extLst>
              <a:ext uri="{FF2B5EF4-FFF2-40B4-BE49-F238E27FC236}">
                <a16:creationId xmlns:a16="http://schemas.microsoft.com/office/drawing/2014/main" id="{9D036A35-0CEC-1647-92D9-79C181F2E52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737098" y="4234453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3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3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99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37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998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3909" y="608930"/>
            <a:ext cx="5143500" cy="873776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solidFill>
                  <a:srgbClr val="28278F"/>
                </a:solidFill>
                <a:ea typeface="Microsoft JhengHei" panose="020B0604030504040204" pitchFamily="34" charset="-120"/>
              </a:rPr>
              <a:t>我們用的音標標準：</a:t>
            </a:r>
          </a:p>
        </p:txBody>
      </p:sp>
      <p:sp>
        <p:nvSpPr>
          <p:cNvPr id="4" name="Rectangle 3"/>
          <p:cNvSpPr/>
          <p:nvPr/>
        </p:nvSpPr>
        <p:spPr>
          <a:xfrm>
            <a:off x="2308185" y="4173468"/>
            <a:ext cx="4536819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50" b="1" dirty="0">
                <a:solidFill>
                  <a:srgbClr val="28278F"/>
                </a:solidFill>
                <a:latin typeface="Roboto" panose="02000000000000000000" pitchFamily="2" charset="0"/>
                <a:hlinkClick r:id="rId3"/>
              </a:rPr>
              <a:t>https://dictionary.cambridge.org/</a:t>
            </a:r>
            <a:endParaRPr lang="en-US" sz="2250" b="1" dirty="0">
              <a:solidFill>
                <a:srgbClr val="28278F"/>
              </a:solidFill>
              <a:latin typeface="Roboto" panose="02000000000000000000" pitchFamily="2" charset="0"/>
            </a:endParaRPr>
          </a:p>
          <a:p>
            <a:endParaRPr lang="en-US" sz="2250" b="1" dirty="0">
              <a:latin typeface="Roboto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44" y="1653489"/>
            <a:ext cx="5452050" cy="217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6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86F8954-6837-5B43-AA1D-29E3DD549F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59" y="582267"/>
            <a:ext cx="3197192" cy="12774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3665E0-42C4-5947-9030-A6DE1A1794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2850" y="2088492"/>
            <a:ext cx="5486888" cy="2390553"/>
          </a:xfrm>
          <a:prstGeom prst="rect">
            <a:avLst/>
          </a:prstGeom>
        </p:spPr>
      </p:pic>
      <p:sp>
        <p:nvSpPr>
          <p:cNvPr id="8" name="Frame 7"/>
          <p:cNvSpPr/>
          <p:nvPr/>
        </p:nvSpPr>
        <p:spPr>
          <a:xfrm>
            <a:off x="1328735" y="3764998"/>
            <a:ext cx="5238750" cy="61659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pic>
        <p:nvPicPr>
          <p:cNvPr id="5" name="Recorded Sound" descr="Recorded Sound">
            <a:hlinkClick r:id="" action="ppaction://media"/>
            <a:extLst>
              <a:ext uri="{FF2B5EF4-FFF2-40B4-BE49-F238E27FC236}">
                <a16:creationId xmlns:a16="http://schemas.microsoft.com/office/drawing/2014/main" id="{E1C92B04-E07F-1945-8175-8C9F90F6A88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835417" y="3024033"/>
            <a:ext cx="812800" cy="812800"/>
          </a:xfrm>
          <a:prstGeom prst="rect">
            <a:avLst/>
          </a:prstGeom>
        </p:spPr>
      </p:pic>
      <p:pic>
        <p:nvPicPr>
          <p:cNvPr id="6" name="Recorded Sound" descr="Recorded Sound">
            <a:hlinkClick r:id="" action="ppaction://media"/>
            <a:extLst>
              <a:ext uri="{FF2B5EF4-FFF2-40B4-BE49-F238E27FC236}">
                <a16:creationId xmlns:a16="http://schemas.microsoft.com/office/drawing/2014/main" id="{72D20492-1EE6-CF41-BB8C-ED6C8996C11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281488" y="303380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8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3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99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08908" y="2270147"/>
            <a:ext cx="3429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mr-IN" sz="7200" b="1" dirty="0">
                <a:solidFill>
                  <a:srgbClr val="28278F"/>
                </a:solidFill>
                <a:latin typeface="Roboto" panose="02000000000000000000" pitchFamily="2" charset="0"/>
              </a:rPr>
              <a:t>/</a:t>
            </a:r>
            <a:r>
              <a:rPr lang="en-US" sz="7200" b="1" dirty="0">
                <a:solidFill>
                  <a:srgbClr val="28278F"/>
                </a:solidFill>
                <a:latin typeface="Roboto" panose="02000000000000000000" pitchFamily="2" charset="0"/>
              </a:rPr>
              <a:t>p</a:t>
            </a:r>
            <a:r>
              <a:rPr lang="mr-IN" sz="7200" b="1" dirty="0" err="1">
                <a:solidFill>
                  <a:srgbClr val="28278F"/>
                </a:solidFill>
                <a:latin typeface="Roboto" panose="02000000000000000000" pitchFamily="2" charset="0"/>
              </a:rPr>
              <a:t>ɛ</a:t>
            </a:r>
            <a:r>
              <a:rPr lang="en-US" sz="7200" b="1" dirty="0">
                <a:solidFill>
                  <a:srgbClr val="28278F"/>
                </a:solidFill>
                <a:latin typeface="Roboto" panose="02000000000000000000" pitchFamily="2" charset="0"/>
              </a:rPr>
              <a:t>n</a:t>
            </a:r>
            <a:r>
              <a:rPr lang="mr-IN" sz="7200" b="1" dirty="0">
                <a:solidFill>
                  <a:srgbClr val="28278F"/>
                </a:solidFill>
                <a:latin typeface="Roboto" panose="02000000000000000000" pitchFamily="2" charset="0"/>
              </a:rPr>
              <a:t>/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0631" y="2167560"/>
            <a:ext cx="24760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7200" b="1" dirty="0">
                <a:solidFill>
                  <a:srgbClr val="28278F"/>
                </a:solidFill>
                <a:latin typeface="Roboto" panose="02000000000000000000" pitchFamily="2" charset="0"/>
              </a:rPr>
              <a:t>/pen</a:t>
            </a:r>
            <a:r>
              <a:rPr lang="da-DK" sz="7200" b="1" dirty="0">
                <a:solidFill>
                  <a:srgbClr val="28278F"/>
                </a:solidFill>
                <a:latin typeface="Roboto" panose="02000000000000000000" pitchFamily="2" charset="0"/>
              </a:rPr>
              <a:t>/</a:t>
            </a:r>
            <a:endParaRPr lang="en-US" sz="7200" b="1" dirty="0">
              <a:solidFill>
                <a:srgbClr val="28278F"/>
              </a:solidFill>
              <a:latin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25" b="20726"/>
          <a:stretch/>
        </p:blipFill>
        <p:spPr>
          <a:xfrm>
            <a:off x="1000631" y="3359373"/>
            <a:ext cx="2476073" cy="7469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08908" y="3436911"/>
            <a:ext cx="3429000" cy="6694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TW" altLang="en-US" sz="3750" b="1" dirty="0">
                <a:solidFill>
                  <a:srgbClr val="28278F"/>
                </a:solidFill>
                <a:latin typeface="Roboto" panose="02000000000000000000" pitchFamily="2" charset="0"/>
                <a:ea typeface="Microsoft JhengHei" panose="020B0604030504040204" pitchFamily="34" charset="-120"/>
              </a:rPr>
              <a:t>有些字典</a:t>
            </a:r>
            <a:endParaRPr lang="mr-IN" sz="3750" b="1" dirty="0">
              <a:solidFill>
                <a:srgbClr val="28278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1273" y="806343"/>
            <a:ext cx="6858000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250" b="1" dirty="0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1: </a:t>
            </a:r>
            <a:r>
              <a:rPr lang="zh-TW" altLang="en-US" sz="5250" b="1" dirty="0">
                <a:solidFill>
                  <a:srgbClr val="28278F"/>
                </a:solidFill>
                <a:latin typeface="Roboto" panose="02000000000000000000" pitchFamily="2" charset="0"/>
                <a:ea typeface="Microsoft JhengHei" panose="020B0604030504040204" pitchFamily="34" charset="-120"/>
              </a:rPr>
              <a:t>短</a:t>
            </a:r>
            <a:r>
              <a:rPr lang="en-US" altLang="zh-TW" sz="5250" b="1" dirty="0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</a:t>
            </a:r>
            <a:endParaRPr lang="mr-IN" sz="5250" b="1" dirty="0">
              <a:solidFill>
                <a:srgbClr val="28278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Recorded Sound" descr="Recorded Sound">
            <a:hlinkClick r:id="" action="ppaction://media"/>
            <a:extLst>
              <a:ext uri="{FF2B5EF4-FFF2-40B4-BE49-F238E27FC236}">
                <a16:creationId xmlns:a16="http://schemas.microsoft.com/office/drawing/2014/main" id="{70684682-4294-7C4F-A3F5-92D6695C1AA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476704" y="2440828"/>
            <a:ext cx="812800" cy="812800"/>
          </a:xfrm>
          <a:prstGeom prst="rect">
            <a:avLst/>
          </a:prstGeom>
        </p:spPr>
      </p:pic>
      <p:pic>
        <p:nvPicPr>
          <p:cNvPr id="10" name="Recorded Sound" descr="Recorded Sound">
            <a:hlinkClick r:id="" action="ppaction://media"/>
            <a:extLst>
              <a:ext uri="{FF2B5EF4-FFF2-40B4-BE49-F238E27FC236}">
                <a16:creationId xmlns:a16="http://schemas.microsoft.com/office/drawing/2014/main" id="{68D30D9F-5F33-2B49-8930-9EFACABCCFD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447473" y="765077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9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3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23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DDDA26-6D58-2648-931C-6D83B1F4B02C}"/>
              </a:ext>
            </a:extLst>
          </p:cNvPr>
          <p:cNvSpPr/>
          <p:nvPr/>
        </p:nvSpPr>
        <p:spPr>
          <a:xfrm>
            <a:off x="831273" y="806343"/>
            <a:ext cx="6858000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250" b="1" dirty="0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2: R</a:t>
            </a:r>
            <a:r>
              <a:rPr lang="zh-TW" altLang="en-US" sz="5250" b="1" dirty="0">
                <a:solidFill>
                  <a:srgbClr val="28278F"/>
                </a:solidFill>
                <a:latin typeface="Roboto" panose="02000000000000000000" pitchFamily="2" charset="0"/>
                <a:ea typeface="Microsoft JhengHei" panose="020B0604030504040204" pitchFamily="34" charset="-120"/>
              </a:rPr>
              <a:t>音</a:t>
            </a:r>
            <a:endParaRPr lang="mr-IN" sz="5250" b="1" dirty="0">
              <a:solidFill>
                <a:srgbClr val="28278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47D947-EE0C-F240-95F0-30F8487AA3A6}"/>
              </a:ext>
            </a:extLst>
          </p:cNvPr>
          <p:cNvSpPr/>
          <p:nvPr/>
        </p:nvSpPr>
        <p:spPr>
          <a:xfrm>
            <a:off x="3952798" y="2205196"/>
            <a:ext cx="3429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7200" b="1" dirty="0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  <a:r>
              <a:rPr lang="en-US" sz="7200" b="1" dirty="0" err="1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ɝ</a:t>
            </a:r>
            <a:r>
              <a:rPr lang="en-US" sz="7200" b="1" dirty="0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 /</a:t>
            </a:r>
            <a:r>
              <a:rPr lang="en-US" sz="7200" b="1" dirty="0" err="1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ɚ</a:t>
            </a:r>
            <a:r>
              <a:rPr lang="en-US" sz="7200" b="1" dirty="0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  <a:endParaRPr lang="en-US" altLang="zh-TW" sz="7200" b="1" dirty="0">
              <a:solidFill>
                <a:srgbClr val="28278F"/>
              </a:solidFill>
              <a:latin typeface="Roboto" panose="020000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BE903E-6596-8345-811D-9D1ED0442E4C}"/>
              </a:ext>
            </a:extLst>
          </p:cNvPr>
          <p:cNvSpPr/>
          <p:nvPr/>
        </p:nvSpPr>
        <p:spPr>
          <a:xfrm>
            <a:off x="706975" y="2173811"/>
            <a:ext cx="3428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>
                <a:solidFill>
                  <a:srgbClr val="28278F"/>
                </a:solidFill>
                <a:latin typeface="Roboto" panose="02000000000000000000" pitchFamily="2" charset="0"/>
              </a:rPr>
              <a:t>/</a:t>
            </a:r>
            <a:r>
              <a:rPr lang="en-US" sz="7200" b="1" dirty="0" err="1">
                <a:solidFill>
                  <a:srgbClr val="28278F"/>
                </a:solidFill>
                <a:latin typeface="Roboto" panose="02000000000000000000" pitchFamily="2" charset="0"/>
              </a:rPr>
              <a:t>ɜ</a:t>
            </a:r>
            <a:r>
              <a:rPr lang="en-US" sz="7200" b="1" dirty="0">
                <a:solidFill>
                  <a:srgbClr val="28278F"/>
                </a:solidFill>
                <a:latin typeface="Roboto" panose="02000000000000000000" pitchFamily="2" charset="0"/>
              </a:rPr>
              <a:t>ː/ /</a:t>
            </a:r>
            <a:r>
              <a:rPr lang="en-US" sz="7200" b="1" dirty="0" err="1">
                <a:solidFill>
                  <a:srgbClr val="28278F"/>
                </a:solidFill>
                <a:latin typeface="Roboto" panose="02000000000000000000" pitchFamily="2" charset="0"/>
              </a:rPr>
              <a:t>ə</a:t>
            </a:r>
            <a:r>
              <a:rPr lang="en-US" sz="7200" b="1" baseline="30000" dirty="0" err="1">
                <a:solidFill>
                  <a:srgbClr val="28278F"/>
                </a:solidFill>
                <a:latin typeface="Roboto" panose="02000000000000000000" pitchFamily="2" charset="0"/>
              </a:rPr>
              <a:t>r</a:t>
            </a:r>
            <a:r>
              <a:rPr lang="en-US" sz="7200" b="1" dirty="0">
                <a:solidFill>
                  <a:srgbClr val="28278F"/>
                </a:solidFill>
                <a:latin typeface="Roboto" panose="02000000000000000000" pitchFamily="2" charset="0"/>
              </a:rPr>
              <a:t>/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85F830-8D84-D148-B869-E29E32221EC4}"/>
              </a:ext>
            </a:extLst>
          </p:cNvPr>
          <p:cNvSpPr/>
          <p:nvPr/>
        </p:nvSpPr>
        <p:spPr>
          <a:xfrm>
            <a:off x="3808908" y="3436911"/>
            <a:ext cx="3429000" cy="6694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TW" altLang="en-US" sz="3750" b="1" dirty="0">
                <a:solidFill>
                  <a:srgbClr val="28278F"/>
                </a:solidFill>
                <a:latin typeface="Roboto" panose="02000000000000000000" pitchFamily="2" charset="0"/>
                <a:ea typeface="Microsoft JhengHei" panose="020B0604030504040204" pitchFamily="34" charset="-120"/>
              </a:rPr>
              <a:t>美式</a:t>
            </a:r>
            <a:endParaRPr lang="mr-IN" sz="3750" b="1" dirty="0">
              <a:solidFill>
                <a:srgbClr val="28278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D2FB7E-2B8E-674B-AE66-7B3DB62B5524}"/>
              </a:ext>
            </a:extLst>
          </p:cNvPr>
          <p:cNvSpPr/>
          <p:nvPr/>
        </p:nvSpPr>
        <p:spPr>
          <a:xfrm>
            <a:off x="523798" y="3436911"/>
            <a:ext cx="3429000" cy="6694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TW" altLang="en-US" sz="3750" b="1" dirty="0">
                <a:solidFill>
                  <a:srgbClr val="28278F"/>
                </a:solidFill>
                <a:latin typeface="Roboto" panose="02000000000000000000" pitchFamily="2" charset="0"/>
                <a:ea typeface="Microsoft JhengHei" panose="020B0604030504040204" pitchFamily="34" charset="-120"/>
              </a:rPr>
              <a:t>英式</a:t>
            </a:r>
            <a:endParaRPr lang="mr-IN" sz="3750" b="1" dirty="0">
              <a:solidFill>
                <a:srgbClr val="28278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079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C2CBE7-68B8-A145-A044-995ABD1E7B5A}"/>
              </a:ext>
            </a:extLst>
          </p:cNvPr>
          <p:cNvSpPr/>
          <p:nvPr/>
        </p:nvSpPr>
        <p:spPr>
          <a:xfrm>
            <a:off x="232597" y="430784"/>
            <a:ext cx="6858000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5250" b="1" dirty="0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Phonemic Chart</a:t>
            </a:r>
            <a:endParaRPr lang="mr-IN" sz="5250" b="1" dirty="0">
              <a:solidFill>
                <a:srgbClr val="28278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A70059-D199-744F-A582-801F0D452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04" y="1099661"/>
            <a:ext cx="5407996" cy="388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22904</TotalTime>
  <Words>120</Words>
  <Application>Microsoft Macintosh PowerPoint</Application>
  <PresentationFormat>On-screen Show (16:9)</PresentationFormat>
  <Paragraphs>33</Paragraphs>
  <Slides>10</Slides>
  <Notes>8</Notes>
  <HiddenSlides>0</HiddenSlides>
  <MMClips>10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Roboto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我們用的音標標準：</vt:lpstr>
      <vt:lpstr>PowerPoint Presentation</vt:lpstr>
      <vt:lpstr>PowerPoint Presentation</vt:lpstr>
      <vt:lpstr>PowerPoint Presentation</vt:lpstr>
      <vt:lpstr>PowerPoint Presentation</vt:lpstr>
      <vt:lpstr>怎樣看國際音標?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430</cp:revision>
  <cp:lastPrinted>2020-05-03T02:48:41Z</cp:lastPrinted>
  <dcterms:created xsi:type="dcterms:W3CDTF">2018-08-10T07:16:34Z</dcterms:created>
  <dcterms:modified xsi:type="dcterms:W3CDTF">2021-01-04T07:01:38Z</dcterms:modified>
</cp:coreProperties>
</file>