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10"/>
  </p:notesMasterIdLst>
  <p:sldIdLst>
    <p:sldId id="350" r:id="rId2"/>
    <p:sldId id="288" r:id="rId3"/>
    <p:sldId id="471" r:id="rId4"/>
    <p:sldId id="467" r:id="rId5"/>
    <p:sldId id="468" r:id="rId6"/>
    <p:sldId id="339" r:id="rId7"/>
    <p:sldId id="469" r:id="rId8"/>
    <p:sldId id="47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57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1A00"/>
    <a:srgbClr val="28278F"/>
    <a:srgbClr val="EC5454"/>
    <a:srgbClr val="FDD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/>
    <p:restoredTop sz="86401"/>
  </p:normalViewPr>
  <p:slideViewPr>
    <p:cSldViewPr snapToGrid="0" snapToObjects="1">
      <p:cViewPr varScale="1">
        <p:scale>
          <a:sx n="145" d="100"/>
          <a:sy n="145" d="100"/>
        </p:scale>
        <p:origin x="744" y="176"/>
      </p:cViewPr>
      <p:guideLst>
        <p:guide pos="2857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257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Roboto" panose="02000000000000000000" pitchFamily="2" charset="0"/>
              </a:defRPr>
            </a:lvl1pPr>
          </a:lstStyle>
          <a:p>
            <a:fld id="{F8D903BD-967A-C245-96EC-B261CD287469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Roboto" panose="02000000000000000000" pitchFamily="2" charset="0"/>
              </a:defRPr>
            </a:lvl1pPr>
          </a:lstStyle>
          <a:p>
            <a:fld id="{A76E590A-4B30-E14A-A04D-EE0229F008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4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1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E590A-4B30-E14A-A04D-EE0229F008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83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TW" sz="1200" kern="1200" baseline="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590A-4B30-E14A-A04D-EE0229F008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1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590A-4B30-E14A-A04D-EE0229F008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2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Often </a:t>
            </a:r>
            <a:r>
              <a:rPr lang="en-HK" sz="1200" b="0" i="0" kern="1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/ˈ</a:t>
            </a:r>
            <a:r>
              <a:rPr lang="en-HK" sz="1200" b="0" i="0" kern="1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ɒf.ən</a:t>
            </a:r>
            <a:r>
              <a:rPr lang="en-HK" sz="1200" b="0" i="0" kern="1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/ /ˈ</a:t>
            </a:r>
            <a:r>
              <a:rPr lang="en-HK" sz="1200" b="0" i="0" kern="12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ɒf.tən</a:t>
            </a:r>
            <a:r>
              <a:rPr lang="en-HK" sz="1200" b="0" i="0" kern="12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/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590A-4B30-E14A-A04D-EE0229F008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1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590A-4B30-E14A-A04D-EE0229F008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0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590A-4B30-E14A-A04D-EE0229F008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8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b="1" i="0">
                <a:latin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B8C1D-15F5-5E4F-A44E-1EA27167C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66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1" i="0">
                <a:latin typeface="Roboto" panose="02000000000000000000" pitchFamily="2" charset="0"/>
              </a:defRPr>
            </a:lvl1pPr>
            <a:lvl2pPr>
              <a:defRPr b="1" i="0">
                <a:latin typeface="Roboto" panose="02000000000000000000" pitchFamily="2" charset="0"/>
              </a:defRPr>
            </a:lvl2pPr>
            <a:lvl3pPr>
              <a:defRPr b="1" i="0">
                <a:latin typeface="Roboto" panose="02000000000000000000" pitchFamily="2" charset="0"/>
              </a:defRPr>
            </a:lvl3pPr>
            <a:lvl4pPr>
              <a:defRPr b="1" i="0">
                <a:latin typeface="Roboto" panose="02000000000000000000" pitchFamily="2" charset="0"/>
              </a:defRPr>
            </a:lvl4pPr>
            <a:lvl5pPr>
              <a:defRPr b="1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4C2E43-A0A1-EE4E-B64B-8B65E8D5D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50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>
            <a:lvl1pPr>
              <a:defRPr b="1" i="0">
                <a:latin typeface="Roboto" panose="02000000000000000000" pitchFamily="2" charset="0"/>
              </a:defRPr>
            </a:lvl1pPr>
            <a:lvl2pPr>
              <a:defRPr b="1" i="0">
                <a:latin typeface="Roboto" panose="02000000000000000000" pitchFamily="2" charset="0"/>
              </a:defRPr>
            </a:lvl2pPr>
            <a:lvl3pPr>
              <a:defRPr b="1" i="0">
                <a:latin typeface="Roboto" panose="02000000000000000000" pitchFamily="2" charset="0"/>
              </a:defRPr>
            </a:lvl3pPr>
            <a:lvl4pPr>
              <a:defRPr b="1" i="0">
                <a:latin typeface="Roboto" panose="02000000000000000000" pitchFamily="2" charset="0"/>
              </a:defRPr>
            </a:lvl4pPr>
            <a:lvl5pPr>
              <a:defRPr b="1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DB8EF-AA32-0D4E-9F84-70DCB1256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28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  <a:lvl2pPr>
              <a:defRPr b="1" i="0">
                <a:latin typeface="Roboto" panose="02000000000000000000" pitchFamily="2" charset="0"/>
              </a:defRPr>
            </a:lvl2pPr>
            <a:lvl3pPr>
              <a:defRPr b="1" i="0">
                <a:latin typeface="Roboto" panose="02000000000000000000" pitchFamily="2" charset="0"/>
              </a:defRPr>
            </a:lvl3pPr>
            <a:lvl4pPr>
              <a:defRPr b="1" i="0">
                <a:latin typeface="Roboto" panose="02000000000000000000" pitchFamily="2" charset="0"/>
              </a:defRPr>
            </a:lvl4pPr>
            <a:lvl5pPr>
              <a:defRPr b="1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5D4DC2-5808-F44B-99A1-A4206E6B1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04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 b="1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FED66-FF6B-CF46-B950-CD092892B4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891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  <a:lvl2pPr>
              <a:defRPr b="1" i="0">
                <a:latin typeface="Roboto" panose="02000000000000000000" pitchFamily="2" charset="0"/>
              </a:defRPr>
            </a:lvl2pPr>
            <a:lvl3pPr>
              <a:defRPr b="1" i="0">
                <a:latin typeface="Roboto" panose="02000000000000000000" pitchFamily="2" charset="0"/>
              </a:defRPr>
            </a:lvl3pPr>
            <a:lvl4pPr>
              <a:defRPr b="1" i="0">
                <a:latin typeface="Roboto" panose="02000000000000000000" pitchFamily="2" charset="0"/>
              </a:defRPr>
            </a:lvl4pPr>
            <a:lvl5pPr>
              <a:defRPr b="1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  <a:lvl2pPr>
              <a:defRPr b="1" i="0">
                <a:latin typeface="Roboto" panose="02000000000000000000" pitchFamily="2" charset="0"/>
              </a:defRPr>
            </a:lvl2pPr>
            <a:lvl3pPr>
              <a:defRPr b="1" i="0">
                <a:latin typeface="Roboto" panose="02000000000000000000" pitchFamily="2" charset="0"/>
              </a:defRPr>
            </a:lvl3pPr>
            <a:lvl4pPr>
              <a:defRPr b="1" i="0">
                <a:latin typeface="Roboto" panose="02000000000000000000" pitchFamily="2" charset="0"/>
              </a:defRPr>
            </a:lvl4pPr>
            <a:lvl5pPr>
              <a:defRPr b="1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518C01-3B43-E74F-9877-26A0D7F6E5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227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Roboto" panose="02000000000000000000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  <a:lvl2pPr>
              <a:defRPr b="1" i="0">
                <a:latin typeface="Roboto" panose="02000000000000000000" pitchFamily="2" charset="0"/>
              </a:defRPr>
            </a:lvl2pPr>
            <a:lvl3pPr>
              <a:defRPr b="1" i="0">
                <a:latin typeface="Roboto" panose="02000000000000000000" pitchFamily="2" charset="0"/>
              </a:defRPr>
            </a:lvl3pPr>
            <a:lvl4pPr>
              <a:defRPr b="1" i="0">
                <a:latin typeface="Roboto" panose="02000000000000000000" pitchFamily="2" charset="0"/>
              </a:defRPr>
            </a:lvl4pPr>
            <a:lvl5pPr>
              <a:defRPr b="1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Roboto" panose="02000000000000000000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  <a:lvl2pPr>
              <a:defRPr b="1" i="0">
                <a:latin typeface="Roboto" panose="02000000000000000000" pitchFamily="2" charset="0"/>
              </a:defRPr>
            </a:lvl2pPr>
            <a:lvl3pPr>
              <a:defRPr b="1" i="0">
                <a:latin typeface="Roboto" panose="02000000000000000000" pitchFamily="2" charset="0"/>
              </a:defRPr>
            </a:lvl3pPr>
            <a:lvl4pPr>
              <a:defRPr b="1" i="0">
                <a:latin typeface="Roboto" panose="02000000000000000000" pitchFamily="2" charset="0"/>
              </a:defRPr>
            </a:lvl4pPr>
            <a:lvl5pPr>
              <a:defRPr b="1" i="0">
                <a:latin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28BF5A-EAE5-E843-852D-7F8B52DCB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420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BD5D8-1A6B-1645-AADE-02B63B9B8E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62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4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 b="1" i="0">
                <a:latin typeface="Roboto" panose="02000000000000000000" pitchFamily="2" charset="0"/>
              </a:defRPr>
            </a:lvl1pPr>
            <a:lvl2pPr>
              <a:defRPr sz="2100" b="1" i="0">
                <a:latin typeface="Roboto" panose="02000000000000000000" pitchFamily="2" charset="0"/>
              </a:defRPr>
            </a:lvl2pPr>
            <a:lvl3pPr>
              <a:defRPr sz="1800" b="1" i="0">
                <a:latin typeface="Roboto" panose="02000000000000000000" pitchFamily="2" charset="0"/>
              </a:defRPr>
            </a:lvl3pPr>
            <a:lvl4pPr>
              <a:defRPr sz="1500" b="1" i="0">
                <a:latin typeface="Roboto" panose="02000000000000000000" pitchFamily="2" charset="0"/>
              </a:defRPr>
            </a:lvl4pPr>
            <a:lvl5pPr>
              <a:defRPr sz="1500" b="1" i="0">
                <a:latin typeface="Roboto" panose="02000000000000000000" pitchFamily="2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 b="1" i="0">
                <a:latin typeface="Roboto" panose="02000000000000000000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A8BD92-2050-024B-87EC-D625543C27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84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1" i="0">
                <a:latin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 b="1" i="0">
                <a:latin typeface="Roboto" panose="02000000000000000000" pitchFamily="2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 b="1" i="0">
                <a:latin typeface="Roboto" panose="02000000000000000000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1F355B-548F-0349-9F90-A4AFC626F6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2959" y="273844"/>
            <a:ext cx="1507256" cy="1736933"/>
          </a:xfrm>
          <a:prstGeom prst="rect">
            <a:avLst/>
          </a:prstGeom>
          <a:effectLst>
            <a:outerShdw dir="2700000" sx="102000" sy="102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87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2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A867E4E1-CFF4-0645-BB34-A718A2159C6F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38FBFD79-341B-624F-A81C-D8F3BE5CA9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i="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microsoft.com/office/2007/relationships/media" Target="../media/media2.m4a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audio" Target="../media/media3.m4a"/><Relationship Id="rId11" Type="http://schemas.openxmlformats.org/officeDocument/2006/relationships/image" Target="../media/image7.png"/><Relationship Id="rId5" Type="http://schemas.microsoft.com/office/2007/relationships/media" Target="../media/media3.m4a"/><Relationship Id="rId10" Type="http://schemas.openxmlformats.org/officeDocument/2006/relationships/image" Target="../media/image6.png"/><Relationship Id="rId4" Type="http://schemas.openxmlformats.org/officeDocument/2006/relationships/audio" Target="../media/media2.m4a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4a"/><Relationship Id="rId13" Type="http://schemas.openxmlformats.org/officeDocument/2006/relationships/slideLayout" Target="../slideLayouts/slideLayout2.xml"/><Relationship Id="rId3" Type="http://schemas.microsoft.com/office/2007/relationships/media" Target="../media/media5.m4a"/><Relationship Id="rId7" Type="http://schemas.microsoft.com/office/2007/relationships/media" Target="../media/media7.m4a"/><Relationship Id="rId12" Type="http://schemas.openxmlformats.org/officeDocument/2006/relationships/audio" Target="../media/media9.m4a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audio" Target="../media/media6.m4a"/><Relationship Id="rId11" Type="http://schemas.microsoft.com/office/2007/relationships/media" Target="../media/media9.m4a"/><Relationship Id="rId5" Type="http://schemas.microsoft.com/office/2007/relationships/media" Target="../media/media6.m4a"/><Relationship Id="rId15" Type="http://schemas.openxmlformats.org/officeDocument/2006/relationships/image" Target="../media/image7.png"/><Relationship Id="rId10" Type="http://schemas.openxmlformats.org/officeDocument/2006/relationships/audio" Target="../media/media8.m4a"/><Relationship Id="rId4" Type="http://schemas.openxmlformats.org/officeDocument/2006/relationships/audio" Target="../media/media5.m4a"/><Relationship Id="rId9" Type="http://schemas.microsoft.com/office/2007/relationships/media" Target="../media/media8.m4a"/><Relationship Id="rId1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D7BBCB-BE7F-5848-B773-90D1BED9ACCF}"/>
              </a:ext>
            </a:extLst>
          </p:cNvPr>
          <p:cNvSpPr txBox="1">
            <a:spLocks/>
          </p:cNvSpPr>
          <p:nvPr/>
        </p:nvSpPr>
        <p:spPr>
          <a:xfrm>
            <a:off x="1987284" y="1513623"/>
            <a:ext cx="4971255" cy="237277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TW" altLang="en-US" sz="4400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單元</a:t>
            </a:r>
            <a:r>
              <a:rPr lang="en-US" altLang="zh-TW" sz="4400" dirty="0">
                <a:solidFill>
                  <a:srgbClr val="D71A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1: </a:t>
            </a:r>
            <a:r>
              <a:rPr lang="zh-TW" altLang="en-US" sz="4400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正音概念</a:t>
            </a:r>
            <a:br>
              <a:rPr lang="en-US" altLang="zh-TW" sz="6000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zh-TW" altLang="en-US" sz="9600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音標的限制</a:t>
            </a:r>
            <a:br>
              <a:rPr lang="en-US" altLang="zh-TW" sz="9600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altLang="zh-TW" sz="5100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Limitations of Phonetics</a:t>
            </a:r>
            <a:endParaRPr lang="en-US" sz="5100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85075F-FE4D-E74F-9D5F-9A5F9419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6" y="224885"/>
            <a:ext cx="6348833" cy="46937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12059B-C664-0E4B-8FA3-B4776E7047A9}"/>
              </a:ext>
            </a:extLst>
          </p:cNvPr>
          <p:cNvSpPr txBox="1"/>
          <p:nvPr/>
        </p:nvSpPr>
        <p:spPr>
          <a:xfrm>
            <a:off x="3552092" y="4686300"/>
            <a:ext cx="24368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b="1" spc="225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  <a:cs typeface="Noto Sans CJK TC" charset="-120"/>
              </a:rPr>
              <a:t>本課程由</a:t>
            </a:r>
            <a:r>
              <a:rPr lang="en-US" altLang="zh-TW" sz="1350" b="1" spc="225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Noto Sans CJK TC" charset="-120"/>
              </a:rPr>
              <a:t> </a:t>
            </a:r>
            <a:r>
              <a:rPr lang="en-US" altLang="zh-TW" sz="1350" b="1" spc="225" dirty="0" err="1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Lai.Club</a:t>
            </a:r>
            <a:r>
              <a:rPr lang="en-US" altLang="zh-TW" sz="1350" b="1" spc="225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charset="0"/>
              </a:rPr>
              <a:t> </a:t>
            </a:r>
            <a:r>
              <a:rPr lang="zh-TW" altLang="en-US" sz="1350" b="1" spc="225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  <a:cs typeface="Noto Sans CJK TC" charset="-120"/>
              </a:rPr>
              <a:t>製作</a:t>
            </a:r>
            <a:endParaRPr lang="en-US" altLang="zh-TW" sz="1350" b="1" spc="225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  <a:cs typeface="Noto Sans CJK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547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9DC7B8-84DB-FE42-8E2B-77059F4F2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32336"/>
              </p:ext>
            </p:extLst>
          </p:nvPr>
        </p:nvGraphicFramePr>
        <p:xfrm>
          <a:off x="403019" y="1268016"/>
          <a:ext cx="7289685" cy="332098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4358">
                  <a:extLst>
                    <a:ext uri="{9D8B030D-6E8A-4147-A177-3AD203B41FA5}">
                      <a16:colId xmlns:a16="http://schemas.microsoft.com/office/drawing/2014/main" val="660853514"/>
                    </a:ext>
                  </a:extLst>
                </a:gridCol>
                <a:gridCol w="2918052">
                  <a:extLst>
                    <a:ext uri="{9D8B030D-6E8A-4147-A177-3AD203B41FA5}">
                      <a16:colId xmlns:a16="http://schemas.microsoft.com/office/drawing/2014/main" val="1551655592"/>
                    </a:ext>
                  </a:extLst>
                </a:gridCol>
                <a:gridCol w="3527275">
                  <a:extLst>
                    <a:ext uri="{9D8B030D-6E8A-4147-A177-3AD203B41FA5}">
                      <a16:colId xmlns:a16="http://schemas.microsoft.com/office/drawing/2014/main" val="2459152295"/>
                    </a:ext>
                  </a:extLst>
                </a:gridCol>
              </a:tblGrid>
              <a:tr h="1650796">
                <a:tc>
                  <a:txBody>
                    <a:bodyPr/>
                    <a:lstStyle/>
                    <a:p>
                      <a:pPr algn="ctr" fontAlgn="ctr" latinLnBrk="0"/>
                      <a:endParaRPr lang="en-HK" sz="1600" b="1" i="0" dirty="0">
                        <a:solidFill>
                          <a:srgbClr val="28278F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86632" marR="86632" marT="86632" marB="86632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TW" altLang="en-US" sz="4000" b="1" i="0" dirty="0">
                          <a:solidFill>
                            <a:srgbClr val="D71A00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英文拼音</a:t>
                      </a:r>
                      <a:endParaRPr lang="en-US" altLang="zh-TW" sz="4000" b="1" i="0" dirty="0">
                        <a:solidFill>
                          <a:srgbClr val="D71A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 fontAlgn="ctr" latinLnBrk="0"/>
                      <a:r>
                        <a:rPr lang="en-HK" sz="4000" b="1" i="0" dirty="0">
                          <a:solidFill>
                            <a:srgbClr val="D71A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Phonics </a:t>
                      </a:r>
                      <a:endParaRPr lang="zh-TW" altLang="en-US" sz="4000" b="1" i="0" dirty="0">
                        <a:solidFill>
                          <a:srgbClr val="D71A00"/>
                        </a:solidFill>
                        <a:effectLst/>
                        <a:latin typeface="Roboto" panose="02000000000000000000" pitchFamily="2" charset="0"/>
                        <a:ea typeface="Microsoft JhengHei" panose="020B0604030504040204" pitchFamily="34" charset="-120"/>
                      </a:endParaRPr>
                    </a:p>
                  </a:txBody>
                  <a:tcPr marL="86632" marR="86632" marT="86632" marB="86632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TW" altLang="en-US" sz="4000" b="1" i="0" dirty="0">
                          <a:solidFill>
                            <a:srgbClr val="D71A00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國際音標</a:t>
                      </a:r>
                      <a:endParaRPr lang="en-US" altLang="zh-TW" sz="4000" b="1" i="0" dirty="0">
                        <a:solidFill>
                          <a:srgbClr val="D71A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 fontAlgn="ctr" latinLnBrk="0"/>
                      <a:r>
                        <a:rPr lang="en-US" altLang="zh-TW" sz="4000" b="1" i="0" dirty="0">
                          <a:solidFill>
                            <a:srgbClr val="D71A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Phonetics</a:t>
                      </a:r>
                      <a:endParaRPr lang="zh-TW" altLang="en-US" sz="4000" b="1" i="0" dirty="0">
                        <a:solidFill>
                          <a:srgbClr val="D71A00"/>
                        </a:solidFill>
                        <a:effectLst/>
                        <a:latin typeface="Roboto" panose="02000000000000000000" pitchFamily="2" charset="0"/>
                        <a:ea typeface="Microsoft JhengHei" panose="020B0604030504040204" pitchFamily="34" charset="-120"/>
                      </a:endParaRPr>
                    </a:p>
                  </a:txBody>
                  <a:tcPr marL="86632" marR="86632" marT="86632" marB="86632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355032"/>
                  </a:ext>
                </a:extLst>
              </a:tr>
              <a:tr h="102398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優點</a:t>
                      </a:r>
                    </a:p>
                  </a:txBody>
                  <a:tcPr marL="86632" marR="86632" marT="86632" marB="86632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TW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·  </a:t>
                      </a:r>
                      <a: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看英文字便會發音</a:t>
                      </a:r>
                      <a:b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</a:br>
                      <a:r>
                        <a:rPr lang="en-US" altLang="zh-TW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·  </a:t>
                      </a:r>
                      <a: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簡單易明</a:t>
                      </a:r>
                    </a:p>
                  </a:txBody>
                  <a:tcPr marL="86632" marR="86632" marT="86632" marB="866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．經國際認可的正確發音</a:t>
                      </a:r>
                      <a:b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</a:br>
                      <a: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．更接近純正口音</a:t>
                      </a:r>
                    </a:p>
                  </a:txBody>
                  <a:tcPr marL="86632" marR="86632" marT="86632" marB="866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375654"/>
                  </a:ext>
                </a:extLst>
              </a:tr>
              <a:tr h="64620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缺點</a:t>
                      </a:r>
                    </a:p>
                  </a:txBody>
                  <a:tcPr marL="86632" marR="86632" marT="86632" marB="86632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TW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·  </a:t>
                      </a:r>
                      <a: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發音未必正確</a:t>
                      </a:r>
                    </a:p>
                  </a:txBody>
                  <a:tcPr marL="86632" marR="86632" marT="86632" marB="866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TW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·  </a:t>
                      </a:r>
                      <a:r>
                        <a:rPr lang="zh-TW" altLang="en-US" sz="2400" b="1" i="0" dirty="0">
                          <a:solidFill>
                            <a:srgbClr val="28278F"/>
                          </a:solidFill>
                          <a:effectLst/>
                          <a:latin typeface="Roboto" panose="02000000000000000000" pitchFamily="2" charset="0"/>
                          <a:ea typeface="Microsoft JhengHei" panose="020B0604030504040204" pitchFamily="34" charset="-120"/>
                        </a:rPr>
                        <a:t>需學習另一套符號</a:t>
                      </a:r>
                    </a:p>
                  </a:txBody>
                  <a:tcPr marL="86632" marR="86632" marT="86632" marB="866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511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C2CBE7-68B8-A145-A044-995ABD1E7B5A}"/>
              </a:ext>
            </a:extLst>
          </p:cNvPr>
          <p:cNvSpPr/>
          <p:nvPr/>
        </p:nvSpPr>
        <p:spPr>
          <a:xfrm>
            <a:off x="232597" y="430784"/>
            <a:ext cx="68580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250" b="1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Phonemic Chart</a:t>
            </a:r>
            <a:endParaRPr lang="mr-IN" sz="5250" b="1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70059-D199-744F-A582-801F0D45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04" y="1099661"/>
            <a:ext cx="5407996" cy="38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4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A141FC-4324-D945-A39A-9EA6D7E0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8625" y="608930"/>
            <a:ext cx="5143500" cy="873776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rgbClr val="28278F"/>
                </a:solidFill>
                <a:ea typeface="Microsoft JhengHei" panose="020B0604030504040204" pitchFamily="34" charset="-120"/>
              </a:rPr>
              <a:t>這些字怎樣讀</a:t>
            </a:r>
            <a:r>
              <a:rPr lang="en-US" altLang="zh-TW" dirty="0">
                <a:solidFill>
                  <a:srgbClr val="28278F"/>
                </a:solidFill>
                <a:ea typeface="Roboto" panose="02000000000000000000" pitchFamily="2" charset="0"/>
              </a:rPr>
              <a:t>?</a:t>
            </a:r>
            <a:endParaRPr lang="zh-TW" altLang="en-US" dirty="0">
              <a:solidFill>
                <a:srgbClr val="28278F"/>
              </a:solidFill>
              <a:ea typeface="Microsoft JhengHei" panose="020B0604030504040204" pitchFamily="34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187F6-6223-D34C-9142-F468CD644B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4715" y="2915028"/>
            <a:ext cx="3733800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41B6D-B4FD-D945-BC97-C7E9BF5966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4715" y="1594228"/>
            <a:ext cx="4076700" cy="13208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36C840A-3BBE-294C-9B10-FDDD1AE26677}"/>
              </a:ext>
            </a:extLst>
          </p:cNvPr>
          <p:cNvSpPr txBox="1">
            <a:spLocks/>
          </p:cNvSpPr>
          <p:nvPr/>
        </p:nvSpPr>
        <p:spPr>
          <a:xfrm>
            <a:off x="675675" y="1157340"/>
            <a:ext cx="2474901" cy="2828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Cambridge</a:t>
            </a:r>
          </a:p>
          <a:p>
            <a:endParaRPr lang="en-US" altLang="zh-TW" sz="2800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zh-TW" sz="2800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zh-TW" sz="2800" dirty="0">
              <a:solidFill>
                <a:srgbClr val="28278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zh-TW" sz="2800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Oxford</a:t>
            </a:r>
            <a:endParaRPr lang="zh-TW" altLang="en-US" sz="2800" dirty="0">
              <a:solidFill>
                <a:srgbClr val="28278F"/>
              </a:solidFill>
              <a:latin typeface="Roboto" panose="02000000000000000000" pitchFamily="2" charset="0"/>
              <a:ea typeface="Microsoft JhengHei" panose="020B0604030504040204" pitchFamily="34" charset="-120"/>
            </a:endParaRPr>
          </a:p>
        </p:txBody>
      </p:sp>
      <p:pic>
        <p:nvPicPr>
          <p:cNvPr id="2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FD8BAA9A-929F-BE41-9BD6-00CDE6A083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226791" y="1921632"/>
            <a:ext cx="812800" cy="812800"/>
          </a:xfrm>
          <a:prstGeom prst="rect">
            <a:avLst/>
          </a:prstGeom>
        </p:spPr>
      </p:pic>
      <p:pic>
        <p:nvPicPr>
          <p:cNvPr id="3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B9D51A32-59FF-5046-A3EB-6A80ED41002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800969" y="1843897"/>
            <a:ext cx="812800" cy="812800"/>
          </a:xfrm>
          <a:prstGeom prst="rect">
            <a:avLst/>
          </a:prstGeom>
        </p:spPr>
      </p:pic>
      <p:pic>
        <p:nvPicPr>
          <p:cNvPr id="6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A12ECB6B-4B7B-C741-A06A-D1384804AB7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975232" y="3308350"/>
            <a:ext cx="812800" cy="812800"/>
          </a:xfrm>
          <a:prstGeom prst="rect">
            <a:avLst/>
          </a:prstGeom>
        </p:spPr>
      </p:pic>
      <p:pic>
        <p:nvPicPr>
          <p:cNvPr id="10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DE605D95-E209-7445-B38A-339E05041C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039591" y="3308350"/>
            <a:ext cx="812800" cy="812800"/>
          </a:xfrm>
          <a:prstGeom prst="rect">
            <a:avLst/>
          </a:prstGeom>
        </p:spPr>
      </p:pic>
      <p:pic>
        <p:nvPicPr>
          <p:cNvPr id="11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1A1C2C59-7CA6-B74C-B7E1-85F4D9B5801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643565" y="421631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2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1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39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5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11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A141FC-4324-D945-A39A-9EA6D7E0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0578" y="380331"/>
            <a:ext cx="5143500" cy="873776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rgbClr val="28278F"/>
                </a:solidFill>
                <a:ea typeface="Microsoft JhengHei" panose="020B0604030504040204" pitchFamily="34" charset="-120"/>
              </a:rPr>
              <a:t>這些字怎樣讀</a:t>
            </a:r>
            <a:r>
              <a:rPr lang="en-US" altLang="zh-TW" dirty="0">
                <a:solidFill>
                  <a:srgbClr val="28278F"/>
                </a:solidFill>
                <a:ea typeface="Roboto" panose="02000000000000000000" pitchFamily="2" charset="0"/>
              </a:rPr>
              <a:t>?</a:t>
            </a:r>
            <a:endParaRPr lang="zh-TW" altLang="en-US" dirty="0">
              <a:solidFill>
                <a:srgbClr val="28278F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293026-AAFD-3F4B-B2B4-71F3E05C6680}"/>
              </a:ext>
            </a:extLst>
          </p:cNvPr>
          <p:cNvSpPr/>
          <p:nvPr/>
        </p:nvSpPr>
        <p:spPr>
          <a:xfrm>
            <a:off x="617095" y="1095845"/>
            <a:ext cx="6891630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Data                /ˈ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deɪ.tə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</a:p>
          <a:p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Grocery          /ˈ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ɡrəʊ.s</a:t>
            </a:r>
            <a:r>
              <a:rPr lang="en-US" sz="4000" b="1" baseline="30000" dirty="0" err="1">
                <a:solidFill>
                  <a:srgbClr val="28278F"/>
                </a:solidFill>
                <a:latin typeface="Roboto" panose="02000000000000000000" pitchFamily="2" charset="0"/>
              </a:rPr>
              <a:t>ə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r.i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</a:p>
          <a:p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Costs               /ˈ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kɒsts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</a:p>
          <a:p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Easily              /ˈ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i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ː.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z</a:t>
            </a:r>
            <a:r>
              <a:rPr lang="en-US" sz="4000" b="1" baseline="30000" dirty="0" err="1">
                <a:solidFill>
                  <a:srgbClr val="28278F"/>
                </a:solidFill>
                <a:latin typeface="Roboto" panose="02000000000000000000" pitchFamily="2" charset="0"/>
              </a:rPr>
              <a:t>ə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l.i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</a:p>
          <a:p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Perfectly        / ˈ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pɜ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ː.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fekt.li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</a:p>
          <a:p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Comfortable  /ˈ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kʌm.fə.tə.b</a:t>
            </a:r>
            <a:r>
              <a:rPr lang="en-US" sz="4000" b="1" baseline="30000" dirty="0" err="1">
                <a:solidFill>
                  <a:srgbClr val="28278F"/>
                </a:solidFill>
                <a:latin typeface="Roboto" panose="02000000000000000000" pitchFamily="2" charset="0"/>
              </a:rPr>
              <a:t>ə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l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</a:p>
        </p:txBody>
      </p:sp>
      <p:pic>
        <p:nvPicPr>
          <p:cNvPr id="3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75A30C9C-D035-CE49-8FF0-4C6F002997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082323" y="987181"/>
            <a:ext cx="812800" cy="812800"/>
          </a:xfrm>
          <a:prstGeom prst="rect">
            <a:avLst/>
          </a:prstGeom>
        </p:spPr>
      </p:pic>
      <p:pic>
        <p:nvPicPr>
          <p:cNvPr id="4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6F5EE2A3-474A-134F-9DEC-CFC54DBDAA7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389124" y="1620227"/>
            <a:ext cx="812800" cy="812800"/>
          </a:xfrm>
          <a:prstGeom prst="rect">
            <a:avLst/>
          </a:prstGeom>
        </p:spPr>
      </p:pic>
      <p:pic>
        <p:nvPicPr>
          <p:cNvPr id="6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D201C74A-8211-894D-9494-B7259241AEB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829324" y="2284798"/>
            <a:ext cx="812800" cy="812800"/>
          </a:xfrm>
          <a:prstGeom prst="rect">
            <a:avLst/>
          </a:prstGeom>
        </p:spPr>
      </p:pic>
      <p:pic>
        <p:nvPicPr>
          <p:cNvPr id="7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101392ED-8AD9-4A4C-BFCB-90C3BEF277B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829324" y="2844462"/>
            <a:ext cx="812800" cy="812800"/>
          </a:xfrm>
          <a:prstGeom prst="rect">
            <a:avLst/>
          </a:prstGeom>
        </p:spPr>
      </p:pic>
      <p:pic>
        <p:nvPicPr>
          <p:cNvPr id="8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9782B0D6-8B5C-4442-A6CD-3033C5BD11A0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557107" y="3469355"/>
            <a:ext cx="812800" cy="812800"/>
          </a:xfrm>
          <a:prstGeom prst="rect">
            <a:avLst/>
          </a:prstGeom>
        </p:spPr>
      </p:pic>
      <p:pic>
        <p:nvPicPr>
          <p:cNvPr id="9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B06F0A91-DF57-2449-95F5-82816DF6182A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7284890" y="406257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7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9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6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0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25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27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561" y="1833086"/>
            <a:ext cx="6857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500" b="1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學國際音標只是輔助</a:t>
            </a:r>
          </a:p>
          <a:p>
            <a:r>
              <a:rPr lang="zh-TW" altLang="en-US" sz="4500" b="1" dirty="0">
                <a:solidFill>
                  <a:srgbClr val="D71A00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最重要還是要靠聽和說</a:t>
            </a:r>
          </a:p>
        </p:txBody>
      </p:sp>
    </p:spTree>
    <p:extLst>
      <p:ext uri="{BB962C8B-B14F-4D97-AF65-F5344CB8AC3E}">
        <p14:creationId xmlns:p14="http://schemas.microsoft.com/office/powerpoint/2010/main" val="378351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293026-AAFD-3F4B-B2B4-71F3E05C6680}"/>
              </a:ext>
            </a:extLst>
          </p:cNvPr>
          <p:cNvSpPr/>
          <p:nvPr/>
        </p:nvSpPr>
        <p:spPr>
          <a:xfrm>
            <a:off x="792941" y="2337356"/>
            <a:ext cx="7867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  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I </a:t>
            </a:r>
            <a:r>
              <a:rPr lang="zh-TW" alt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     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go</a:t>
            </a:r>
            <a:r>
              <a:rPr lang="zh-TW" alt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   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to </a:t>
            </a:r>
            <a:r>
              <a:rPr lang="zh-TW" alt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  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school </a:t>
            </a:r>
            <a:r>
              <a:rPr lang="zh-TW" alt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by </a:t>
            </a:r>
            <a:r>
              <a:rPr lang="zh-TW" alt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  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bus.</a:t>
            </a:r>
          </a:p>
          <a:p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aɪ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 /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ɡəʊ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 /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tu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ː/ /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skuːl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 /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baɪ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 /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bʌs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BF4F06-8086-6F45-B29E-EB00DCF88FFB}"/>
              </a:ext>
            </a:extLst>
          </p:cNvPr>
          <p:cNvSpPr txBox="1">
            <a:spLocks/>
          </p:cNvSpPr>
          <p:nvPr/>
        </p:nvSpPr>
        <p:spPr>
          <a:xfrm>
            <a:off x="-350876" y="608930"/>
            <a:ext cx="5143500" cy="873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tx1"/>
                </a:solidFill>
                <a:latin typeface="Microsoft JhengHei" panose="020B0604030504040204" pitchFamily="34" charset="-120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400" dirty="0">
                <a:solidFill>
                  <a:srgbClr val="28278F"/>
                </a:solidFill>
                <a:latin typeface="Roboto" panose="02000000000000000000" pitchFamily="2" charset="0"/>
                <a:ea typeface="Microsoft JhengHei" panose="020B0604030504040204" pitchFamily="34" charset="-120"/>
              </a:rPr>
              <a:t>句子怎樣讀</a:t>
            </a:r>
            <a:r>
              <a:rPr lang="en-US" altLang="zh-TW" sz="4400" dirty="0">
                <a:solidFill>
                  <a:srgbClr val="28278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zh-TW" altLang="en-US" sz="4400" dirty="0">
              <a:solidFill>
                <a:srgbClr val="28278F"/>
              </a:solidFill>
              <a:latin typeface="Roboto" panose="02000000000000000000" pitchFamily="2" charset="0"/>
              <a:ea typeface="Microsoft JhengHei" panose="020B0604030504040204" pitchFamily="34" charset="-120"/>
            </a:endParaRPr>
          </a:p>
        </p:txBody>
      </p:sp>
      <p:pic>
        <p:nvPicPr>
          <p:cNvPr id="4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43622D39-4265-5743-83D5-EA6D681065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65600" y="170479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5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A141FC-4324-D945-A39A-9EA6D7E0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876" y="608930"/>
            <a:ext cx="5143500" cy="873776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rgbClr val="28278F"/>
                </a:solidFill>
                <a:ea typeface="Microsoft JhengHei" panose="020B0604030504040204" pitchFamily="34" charset="-120"/>
              </a:rPr>
              <a:t>句子怎樣讀</a:t>
            </a:r>
            <a:r>
              <a:rPr lang="en-US" altLang="zh-TW" sz="4400" dirty="0">
                <a:solidFill>
                  <a:srgbClr val="28278F"/>
                </a:solidFill>
                <a:ea typeface="Roboto" panose="02000000000000000000" pitchFamily="2" charset="0"/>
              </a:rPr>
              <a:t>?</a:t>
            </a:r>
            <a:endParaRPr lang="zh-TW" altLang="en-US" sz="4400" dirty="0">
              <a:solidFill>
                <a:srgbClr val="28278F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EB698-1184-2E45-B92F-66C9DE1360A1}"/>
              </a:ext>
            </a:extLst>
          </p:cNvPr>
          <p:cNvSpPr/>
          <p:nvPr/>
        </p:nvSpPr>
        <p:spPr>
          <a:xfrm>
            <a:off x="792941" y="2337356"/>
            <a:ext cx="7867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  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I </a:t>
            </a:r>
            <a:r>
              <a:rPr lang="zh-TW" alt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     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go</a:t>
            </a:r>
            <a:r>
              <a:rPr lang="zh-TW" alt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  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</a:t>
            </a:r>
            <a:r>
              <a:rPr lang="en-US" sz="4000" b="1" dirty="0">
                <a:solidFill>
                  <a:srgbClr val="D71A00"/>
                </a:solidFill>
                <a:latin typeface="Roboto" panose="02000000000000000000" pitchFamily="2" charset="0"/>
              </a:rPr>
              <a:t>to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</a:t>
            </a:r>
            <a:r>
              <a:rPr lang="zh-TW" alt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  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school </a:t>
            </a:r>
            <a:r>
              <a:rPr lang="zh-TW" alt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</a:t>
            </a:r>
            <a:r>
              <a:rPr lang="en-US" sz="4000" b="1" dirty="0">
                <a:solidFill>
                  <a:srgbClr val="D71A00"/>
                </a:solidFill>
                <a:latin typeface="Roboto" panose="02000000000000000000" pitchFamily="2" charset="0"/>
              </a:rPr>
              <a:t>by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</a:t>
            </a:r>
            <a:r>
              <a:rPr lang="zh-TW" alt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  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bus.</a:t>
            </a:r>
          </a:p>
          <a:p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aɪ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 /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ɡəʊ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 /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tə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 /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skuːl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 </a:t>
            </a:r>
            <a:r>
              <a:rPr lang="zh-TW" alt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 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bə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 /</a:t>
            </a:r>
            <a:r>
              <a:rPr lang="en-US" sz="4000" b="1" dirty="0" err="1">
                <a:solidFill>
                  <a:srgbClr val="28278F"/>
                </a:solidFill>
                <a:latin typeface="Roboto" panose="02000000000000000000" pitchFamily="2" charset="0"/>
              </a:rPr>
              <a:t>bʌs</a:t>
            </a:r>
            <a:r>
              <a:rPr lang="en-US" sz="4000" b="1" dirty="0">
                <a:solidFill>
                  <a:srgbClr val="28278F"/>
                </a:solidFill>
                <a:latin typeface="Roboto" panose="02000000000000000000" pitchFamily="2" charset="0"/>
              </a:rPr>
              <a:t>/</a:t>
            </a:r>
          </a:p>
        </p:txBody>
      </p:sp>
      <p:pic>
        <p:nvPicPr>
          <p:cNvPr id="3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E0462374-7804-EE4C-970A-A4702C1E63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65600" y="167298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5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22907</TotalTime>
  <Words>227</Words>
  <Application>Microsoft Macintosh PowerPoint</Application>
  <PresentationFormat>On-screen Show (16:9)</PresentationFormat>
  <Paragraphs>41</Paragraphs>
  <Slides>8</Slides>
  <Notes>6</Notes>
  <HiddenSlides>0</HiddenSlides>
  <MMClips>13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這些字怎樣讀?</vt:lpstr>
      <vt:lpstr>這些字怎樣讀?</vt:lpstr>
      <vt:lpstr>PowerPoint Presentation</vt:lpstr>
      <vt:lpstr>PowerPoint Presentation</vt:lpstr>
      <vt:lpstr>句子怎樣讀?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436</cp:revision>
  <cp:lastPrinted>2020-05-03T02:48:41Z</cp:lastPrinted>
  <dcterms:created xsi:type="dcterms:W3CDTF">2018-08-10T07:16:34Z</dcterms:created>
  <dcterms:modified xsi:type="dcterms:W3CDTF">2021-01-04T07:01:50Z</dcterms:modified>
</cp:coreProperties>
</file>