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67" r:id="rId2"/>
    <p:sldId id="269" r:id="rId3"/>
    <p:sldId id="268" r:id="rId4"/>
    <p:sldId id="270" r:id="rId5"/>
    <p:sldId id="274" r:id="rId6"/>
    <p:sldId id="276" r:id="rId7"/>
    <p:sldId id="27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1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7F0AF-389B-45A2-B6EC-56FBCE017F9C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F1444-F746-4082-8382-02A94E5C41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1328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5E72-7CAF-4F21-9D2A-473A13EC7C57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AD8-55BE-48B7-89B4-6DACC0D5FD7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407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5E72-7CAF-4F21-9D2A-473A13EC7C57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AD8-55BE-48B7-89B4-6DACC0D5FD7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334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5E72-7CAF-4F21-9D2A-473A13EC7C57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AD8-55BE-48B7-89B4-6DACC0D5FD7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9464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5E72-7CAF-4F21-9D2A-473A13EC7C57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AD8-55BE-48B7-89B4-6DACC0D5FD7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547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5E72-7CAF-4F21-9D2A-473A13EC7C57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AD8-55BE-48B7-89B4-6DACC0D5FD7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18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5E72-7CAF-4F21-9D2A-473A13EC7C57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AD8-55BE-48B7-89B4-6DACC0D5FD7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9205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5E72-7CAF-4F21-9D2A-473A13EC7C57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AD8-55BE-48B7-89B4-6DACC0D5FD7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0035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5E72-7CAF-4F21-9D2A-473A13EC7C57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AD8-55BE-48B7-89B4-6DACC0D5FD7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6854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5E72-7CAF-4F21-9D2A-473A13EC7C57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AD8-55BE-48B7-89B4-6DACC0D5FD7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2770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5E72-7CAF-4F21-9D2A-473A13EC7C57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AD8-55BE-48B7-89B4-6DACC0D5FD7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274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5E72-7CAF-4F21-9D2A-473A13EC7C57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AD8-55BE-48B7-89B4-6DACC0D5FD7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9128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5E72-7CAF-4F21-9D2A-473A13EC7C57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BAD8-55BE-48B7-89B4-6DACC0D5FD7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1052736"/>
            <a:ext cx="1763688" cy="0"/>
          </a:xfrm>
          <a:prstGeom prst="line">
            <a:avLst/>
          </a:prstGeom>
          <a:ln>
            <a:solidFill>
              <a:srgbClr val="3E3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ackathon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582" y="70283"/>
            <a:ext cx="1040524" cy="153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/>
          <p:nvPr userDrawn="1"/>
        </p:nvPicPr>
        <p:blipFill rotWithShape="1">
          <a:blip r:embed="rId14"/>
          <a:srcRect l="15882" t="16401" r="16925" b="60292"/>
          <a:stretch/>
        </p:blipFill>
        <p:spPr bwMode="auto">
          <a:xfrm>
            <a:off x="35496" y="5370079"/>
            <a:ext cx="6120680" cy="15121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Imagem 9"/>
          <p:cNvPicPr/>
          <p:nvPr userDrawn="1"/>
        </p:nvPicPr>
        <p:blipFill rotWithShape="1">
          <a:blip r:embed="rId14"/>
          <a:srcRect l="14300" t="39929" r="48977" b="39508"/>
          <a:stretch/>
        </p:blipFill>
        <p:spPr bwMode="auto">
          <a:xfrm>
            <a:off x="5835368" y="5454869"/>
            <a:ext cx="3340163" cy="13837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24800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6" y="0"/>
            <a:ext cx="9138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61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0916"/>
            <a:ext cx="9144000" cy="6862032"/>
          </a:xfr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19672" y="1793815"/>
            <a:ext cx="7724916" cy="4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84" tIns="41142" rIns="82284" bIns="41142"/>
          <a:lstStyle>
            <a:lvl1pPr defTabSz="7778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3000" b="1" dirty="0" smtClean="0">
                <a:solidFill>
                  <a:srgbClr val="3E3122"/>
                </a:solidFill>
                <a:latin typeface="Century Gothic" panose="020B0502020202020204" pitchFamily="34" charset="0"/>
              </a:rPr>
              <a:t>O ROTEIRO</a:t>
            </a:r>
            <a:endParaRPr lang="pt-BR" sz="3000" b="1" dirty="0">
              <a:solidFill>
                <a:srgbClr val="3E312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2266" y="2542854"/>
            <a:ext cx="8368872" cy="45359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2864" indent="-462864">
              <a:buFont typeface="+mj-lt"/>
              <a:buAutoNum type="arabicPeriod"/>
            </a:pPr>
            <a:r>
              <a:rPr lang="pt-BR" sz="2000" dirty="0">
                <a:solidFill>
                  <a:srgbClr val="3E3122"/>
                </a:solidFill>
              </a:rPr>
              <a:t>INTRODUÇÃO: APRESENTAÇÃO DA EQUIPE</a:t>
            </a:r>
          </a:p>
          <a:p>
            <a:r>
              <a:rPr lang="pt-BR" sz="2000" dirty="0" smtClean="0">
                <a:solidFill>
                  <a:srgbClr val="3E3122"/>
                </a:solidFill>
              </a:rPr>
              <a:t> </a:t>
            </a:r>
            <a:r>
              <a:rPr lang="pt-BR" sz="2000" dirty="0" smtClean="0">
                <a:solidFill>
                  <a:srgbClr val="3E3122"/>
                </a:solidFill>
              </a:rPr>
              <a:t>        </a:t>
            </a:r>
            <a:endParaRPr lang="pt-BR" sz="2000" dirty="0">
              <a:solidFill>
                <a:srgbClr val="3E3122"/>
              </a:solidFill>
            </a:endParaRPr>
          </a:p>
          <a:p>
            <a:pPr marL="462864" indent="-462864">
              <a:buFont typeface="+mj-lt"/>
              <a:buAutoNum type="arabicPeriod"/>
            </a:pPr>
            <a:r>
              <a:rPr lang="pt-BR" sz="2000" dirty="0">
                <a:solidFill>
                  <a:srgbClr val="3E3122"/>
                </a:solidFill>
              </a:rPr>
              <a:t>SOLUÇÃO: O QUE É? PARA QUE SERVE?</a:t>
            </a:r>
          </a:p>
          <a:p>
            <a:pPr marL="462864" indent="-462864">
              <a:buFont typeface="+mj-lt"/>
              <a:buAutoNum type="arabicPeriod"/>
            </a:pPr>
            <a:endParaRPr lang="pt-BR" sz="2000" dirty="0">
              <a:solidFill>
                <a:srgbClr val="3E3122"/>
              </a:solidFill>
            </a:endParaRPr>
          </a:p>
          <a:p>
            <a:pPr marL="462864" indent="-462864">
              <a:buFont typeface="+mj-lt"/>
              <a:buAutoNum type="arabicPeriod"/>
            </a:pPr>
            <a:r>
              <a:rPr lang="pt-BR" sz="2000" dirty="0">
                <a:solidFill>
                  <a:srgbClr val="3E3122"/>
                </a:solidFill>
              </a:rPr>
              <a:t>CONTEXTO: QUAL PROBLEMA RESOLVE? QUAL A OPORTUNIDADE IDENTIFICADA?</a:t>
            </a:r>
          </a:p>
          <a:p>
            <a:pPr marL="462864" indent="-462864">
              <a:buFont typeface="+mj-lt"/>
              <a:buAutoNum type="arabicPeriod"/>
            </a:pPr>
            <a:endParaRPr lang="pt-BR" sz="2000" dirty="0">
              <a:solidFill>
                <a:srgbClr val="3E3122"/>
              </a:solidFill>
            </a:endParaRPr>
          </a:p>
          <a:p>
            <a:pPr marL="462864" indent="-462864">
              <a:buFont typeface="+mj-lt"/>
              <a:buAutoNum type="arabicPeriod"/>
            </a:pPr>
            <a:r>
              <a:rPr lang="pt-BR" sz="2000" dirty="0">
                <a:solidFill>
                  <a:srgbClr val="3E3122"/>
                </a:solidFill>
              </a:rPr>
              <a:t>PÚBLICO: PARA QUEM É DIRECIONADA? QUEM É O CLIENTE/CONSUMIDOR?</a:t>
            </a:r>
          </a:p>
          <a:p>
            <a:pPr marL="462864" indent="-462864">
              <a:buFont typeface="+mj-lt"/>
              <a:buAutoNum type="arabicPeriod"/>
            </a:pPr>
            <a:endParaRPr lang="pt-BR" sz="2000" dirty="0">
              <a:solidFill>
                <a:srgbClr val="3E3122"/>
              </a:solidFill>
            </a:endParaRPr>
          </a:p>
          <a:p>
            <a:pPr marL="462864" indent="-462864">
              <a:buFont typeface="+mj-lt"/>
              <a:buAutoNum type="arabicPeriod"/>
            </a:pPr>
            <a:r>
              <a:rPr lang="pt-BR" sz="2000" dirty="0">
                <a:solidFill>
                  <a:srgbClr val="3E3122"/>
                </a:solidFill>
              </a:rPr>
              <a:t>RESULTADO: QUAIS OS RESULTADOS ESPERADOS SE IMPLEMENTADA A SOLUÇÃO? QUAIS OS BENEFÍCIOS?</a:t>
            </a:r>
          </a:p>
        </p:txBody>
      </p:sp>
    </p:spTree>
    <p:extLst>
      <p:ext uri="{BB962C8B-B14F-4D97-AF65-F5344CB8AC3E}">
        <p14:creationId xmlns:p14="http://schemas.microsoft.com/office/powerpoint/2010/main" xmlns="" val="14038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0916"/>
            <a:ext cx="9144000" cy="6862032"/>
          </a:xfr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19672" y="2276872"/>
            <a:ext cx="7724916" cy="4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84" tIns="41142" rIns="82284" bIns="41142"/>
          <a:lstStyle>
            <a:lvl1pPr defTabSz="7778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62864" indent="-462864">
              <a:buFont typeface="+mj-lt"/>
              <a:buAutoNum type="arabicPeriod"/>
            </a:pPr>
            <a:r>
              <a:rPr lang="pt-BR" sz="3000" b="1" dirty="0">
                <a:solidFill>
                  <a:srgbClr val="3E3122"/>
                </a:solidFill>
                <a:latin typeface="Century Gothic" panose="020B0502020202020204" pitchFamily="34" charset="0"/>
              </a:rPr>
              <a:t>INTRODUÇÃO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43042" y="3357562"/>
            <a:ext cx="396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3E3122"/>
                </a:solidFill>
              </a:rPr>
              <a:t>Alex, </a:t>
            </a:r>
            <a:r>
              <a:rPr lang="pt-BR" dirty="0" smtClean="0"/>
              <a:t>Danilo, Isabela, Guilherme, Robson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72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0916"/>
            <a:ext cx="9144000" cy="6862032"/>
          </a:xfr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19672" y="2276872"/>
            <a:ext cx="7724916" cy="4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84" tIns="41142" rIns="82284" bIns="41142"/>
          <a:lstStyle>
            <a:lvl1pPr defTabSz="7778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pt-BR" sz="3000" b="1" dirty="0">
              <a:solidFill>
                <a:srgbClr val="3E312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619672" y="2276872"/>
            <a:ext cx="2445651" cy="544754"/>
          </a:xfrm>
          <a:prstGeom prst="rect">
            <a:avLst/>
          </a:prstGeom>
        </p:spPr>
        <p:txBody>
          <a:bodyPr wrap="none" lIns="82287" tIns="41143" rIns="82287" bIns="41143">
            <a:spAutoFit/>
          </a:bodyPr>
          <a:lstStyle/>
          <a:p>
            <a:pPr defTabSz="777875" eaLnBrk="0" hangingPunct="0"/>
            <a:r>
              <a:rPr lang="pt-BR" sz="3000" b="1" dirty="0">
                <a:solidFill>
                  <a:srgbClr val="3E3122"/>
                </a:solidFill>
                <a:latin typeface="Century Gothic" panose="020B0502020202020204" pitchFamily="34" charset="0"/>
              </a:rPr>
              <a:t>2. SOLUÇÃO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43042" y="3071810"/>
            <a:ext cx="628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2864" indent="-462864" algn="ctr"/>
            <a:r>
              <a:rPr lang="pt-BR" dirty="0" smtClean="0"/>
              <a:t>Desenvolvimento de um jogo em RPG que informe, conscientize, estimule e aumente o engajamento dos funcionários da indústria, fazendo que os usuários adotem uma postura mais saudável dentro e fora da </a:t>
            </a:r>
            <a:r>
              <a:rPr lang="pt-BR" dirty="0" smtClean="0"/>
              <a:t>organização.</a:t>
            </a:r>
          </a:p>
          <a:p>
            <a:pPr marL="462864" indent="-462864" algn="ctr"/>
            <a:r>
              <a:rPr lang="pt-BR" dirty="0" smtClean="0">
                <a:solidFill>
                  <a:srgbClr val="3E3122"/>
                </a:solidFill>
              </a:rPr>
              <a:t>Para </a:t>
            </a:r>
            <a:r>
              <a:rPr lang="pt-BR" dirty="0" smtClean="0">
                <a:solidFill>
                  <a:srgbClr val="3E3122"/>
                </a:solidFill>
              </a:rPr>
              <a:t>melhoria de qualidade de vida do individuo, através de uma mudança de </a:t>
            </a:r>
            <a:r>
              <a:rPr lang="pt-BR" dirty="0" smtClean="0">
                <a:solidFill>
                  <a:srgbClr val="3E3122"/>
                </a:solidFill>
              </a:rPr>
              <a:t>comportamento.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989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0916"/>
            <a:ext cx="9144000" cy="6862032"/>
          </a:xfr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19672" y="2276872"/>
            <a:ext cx="7724916" cy="4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84" tIns="41142" rIns="82284" bIns="41142"/>
          <a:lstStyle>
            <a:lvl1pPr defTabSz="7778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pt-BR" sz="3000" b="1" dirty="0">
              <a:solidFill>
                <a:srgbClr val="3E312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649826" y="2173510"/>
            <a:ext cx="6563275" cy="544754"/>
          </a:xfrm>
          <a:prstGeom prst="rect">
            <a:avLst/>
          </a:prstGeom>
        </p:spPr>
        <p:txBody>
          <a:bodyPr wrap="square" lIns="82287" tIns="41143" rIns="82287" bIns="41143">
            <a:spAutoFit/>
          </a:bodyPr>
          <a:lstStyle/>
          <a:p>
            <a:r>
              <a:rPr lang="pt-BR" sz="3000" b="1" dirty="0">
                <a:solidFill>
                  <a:srgbClr val="3E3122"/>
                </a:solidFill>
                <a:latin typeface="Century Gothic" panose="020B0502020202020204" pitchFamily="34" charset="0"/>
              </a:rPr>
              <a:t>3</a:t>
            </a:r>
            <a:r>
              <a:rPr lang="pt-BR" sz="3000" b="1" dirty="0" smtClean="0">
                <a:solidFill>
                  <a:srgbClr val="3E3122"/>
                </a:solidFill>
                <a:latin typeface="Century Gothic" panose="020B0502020202020204" pitchFamily="34" charset="0"/>
              </a:rPr>
              <a:t>. CONTEXTO</a:t>
            </a:r>
            <a:endParaRPr lang="pt-BR" sz="3000" b="1" dirty="0">
              <a:solidFill>
                <a:srgbClr val="3E312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9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0916"/>
            <a:ext cx="9144000" cy="6862032"/>
          </a:xfr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19672" y="2276872"/>
            <a:ext cx="7724916" cy="4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84" tIns="41142" rIns="82284" bIns="41142"/>
          <a:lstStyle>
            <a:lvl1pPr defTabSz="7778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pt-BR" sz="3000" b="1" dirty="0">
              <a:solidFill>
                <a:srgbClr val="3E312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649826" y="2173510"/>
            <a:ext cx="6563275" cy="544754"/>
          </a:xfrm>
          <a:prstGeom prst="rect">
            <a:avLst/>
          </a:prstGeom>
        </p:spPr>
        <p:txBody>
          <a:bodyPr wrap="square" lIns="82287" tIns="41143" rIns="82287" bIns="41143">
            <a:spAutoFit/>
          </a:bodyPr>
          <a:lstStyle/>
          <a:p>
            <a:r>
              <a:rPr lang="pt-BR" sz="3000" b="1" dirty="0">
                <a:solidFill>
                  <a:srgbClr val="3E3122"/>
                </a:solidFill>
                <a:latin typeface="Century Gothic" panose="020B0502020202020204" pitchFamily="34" charset="0"/>
              </a:rPr>
              <a:t>4</a:t>
            </a:r>
            <a:r>
              <a:rPr lang="pt-BR" sz="3000" b="1" dirty="0" smtClean="0">
                <a:solidFill>
                  <a:srgbClr val="3E3122"/>
                </a:solidFill>
                <a:latin typeface="Century Gothic" panose="020B0502020202020204" pitchFamily="34" charset="0"/>
              </a:rPr>
              <a:t>. PÚBLICO ALVO</a:t>
            </a:r>
            <a:endParaRPr lang="pt-BR" sz="3000" b="1" dirty="0">
              <a:solidFill>
                <a:srgbClr val="3E3122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85918" y="3143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2864" indent="-462864"/>
            <a:r>
              <a:rPr lang="pt-BR" dirty="0" smtClean="0"/>
              <a:t>Empresas que possuam SESMT, todos os funcionários da empresa.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501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0916"/>
            <a:ext cx="9144000" cy="6862032"/>
          </a:xfr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19672" y="2276872"/>
            <a:ext cx="7724916" cy="4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84" tIns="41142" rIns="82284" bIns="41142"/>
          <a:lstStyle>
            <a:lvl1pPr defTabSz="7778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pt-BR" sz="3000" b="1" dirty="0">
              <a:solidFill>
                <a:srgbClr val="3E312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649826" y="2173510"/>
            <a:ext cx="6563275" cy="544754"/>
          </a:xfrm>
          <a:prstGeom prst="rect">
            <a:avLst/>
          </a:prstGeom>
        </p:spPr>
        <p:txBody>
          <a:bodyPr wrap="square" lIns="82287" tIns="41143" rIns="82287" bIns="41143">
            <a:spAutoFit/>
          </a:bodyPr>
          <a:lstStyle/>
          <a:p>
            <a:r>
              <a:rPr lang="pt-BR" sz="3000" b="1" dirty="0">
                <a:solidFill>
                  <a:srgbClr val="3E3122"/>
                </a:solidFill>
                <a:latin typeface="Century Gothic" panose="020B0502020202020204" pitchFamily="34" charset="0"/>
              </a:rPr>
              <a:t>5. RESULTADO ESPERADO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28794" y="3429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2864" indent="-462864"/>
            <a:r>
              <a:rPr lang="pt-BR" dirty="0" smtClean="0"/>
              <a:t>Curto Prazo: Diminuição do estresse.</a:t>
            </a:r>
          </a:p>
          <a:p>
            <a:pPr marL="462864" indent="-462864"/>
            <a:r>
              <a:rPr lang="pt-BR" dirty="0" smtClean="0"/>
              <a:t>Médio Prazo: Implementação de uma cultura, voltada a prevenção e aumento da produtividade.</a:t>
            </a:r>
          </a:p>
          <a:p>
            <a:pPr marL="462864" indent="-462864"/>
            <a:r>
              <a:rPr lang="pt-BR" dirty="0" smtClean="0"/>
              <a:t>Longo Prazo: Diminuição das doenças crônicas relacionadas ao trabalho.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0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i_Hackaton_templatePPT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Sesi_Hackaton_templatePPT</Template>
  <TotalTime>1592</TotalTime>
  <Words>177</Words>
  <Application>Microsoft Office PowerPoint</Application>
  <PresentationFormat>Apresentação na tela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Sesi_Hackaton_templatePPT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Bavaresco</dc:creator>
  <cp:lastModifiedBy>Alex Rogério</cp:lastModifiedBy>
  <cp:revision>22</cp:revision>
  <dcterms:created xsi:type="dcterms:W3CDTF">2016-02-29T15:03:31Z</dcterms:created>
  <dcterms:modified xsi:type="dcterms:W3CDTF">2017-03-26T13:29:04Z</dcterms:modified>
</cp:coreProperties>
</file>