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81" r:id="rId7"/>
    <p:sldId id="268" r:id="rId8"/>
    <p:sldId id="270" r:id="rId9"/>
    <p:sldId id="273" r:id="rId10"/>
    <p:sldId id="28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74"/>
    <a:srgbClr val="0FB145"/>
    <a:srgbClr val="05186B"/>
    <a:srgbClr val="075926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1CD8-F9E5-4496-A107-D966D3D5A86B}" type="datetimeFigureOut">
              <a:rPr lang="pt-BR" smtClean="0"/>
              <a:pPr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8749-1F7F-4116-80B2-22E03A9741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6" y="0"/>
            <a:ext cx="9138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61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1600" y="1628800"/>
            <a:ext cx="4608512" cy="12241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4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02</a:t>
            </a:r>
            <a:r>
              <a:rPr lang="pt-BR" sz="4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nterfaces</a:t>
            </a:r>
          </a:p>
        </p:txBody>
      </p:sp>
      <p:pic>
        <p:nvPicPr>
          <p:cNvPr id="10" name="Imagem 9" descr="45ea4065a195b46093d402b8d48c4d9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140968"/>
            <a:ext cx="3995936" cy="2756886"/>
          </a:xfrm>
          <a:prstGeom prst="rect">
            <a:avLst/>
          </a:prstGeom>
        </p:spPr>
      </p:pic>
      <p:pic>
        <p:nvPicPr>
          <p:cNvPr id="11" name="Imagem 10" descr="bonec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2780928"/>
            <a:ext cx="1598012" cy="2952328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03648" y="5805264"/>
            <a:ext cx="1935832" cy="855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ctr">
              <a:lnSpc>
                <a:spcPct val="150000"/>
              </a:lnSpc>
              <a:buClr>
                <a:srgbClr val="068860"/>
              </a:buClr>
            </a:pPr>
            <a:r>
              <a:rPr lang="pt-BR" sz="32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Cliente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80112" y="5885656"/>
            <a:ext cx="1935832" cy="855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ctr">
              <a:lnSpc>
                <a:spcPct val="150000"/>
              </a:lnSpc>
              <a:buClr>
                <a:srgbClr val="068860"/>
              </a:buClr>
            </a:pPr>
            <a:r>
              <a:rPr lang="pt-BR" sz="32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io-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6776"/>
            <a:ext cx="9144000" cy="6514592"/>
          </a:xfrm>
          <a:prstGeom prst="rect">
            <a:avLst/>
          </a:prstGeom>
        </p:spPr>
      </p:pic>
      <p:pic>
        <p:nvPicPr>
          <p:cNvPr id="5" name="Imagem 4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976" y="2520280"/>
            <a:ext cx="404664" cy="404664"/>
          </a:xfrm>
          <a:prstGeom prst="rect">
            <a:avLst/>
          </a:prstGeom>
        </p:spPr>
      </p:pic>
      <p:pic>
        <p:nvPicPr>
          <p:cNvPr id="6" name="Imagem 5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861048"/>
            <a:ext cx="404664" cy="404664"/>
          </a:xfrm>
          <a:prstGeom prst="rect">
            <a:avLst/>
          </a:prstGeom>
        </p:spPr>
      </p:pic>
      <p:pic>
        <p:nvPicPr>
          <p:cNvPr id="7" name="Imagem 6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5013176"/>
            <a:ext cx="404664" cy="404664"/>
          </a:xfrm>
          <a:prstGeom prst="rect">
            <a:avLst/>
          </a:prstGeom>
        </p:spPr>
      </p:pic>
      <p:pic>
        <p:nvPicPr>
          <p:cNvPr id="8" name="Imagem 7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013176"/>
            <a:ext cx="404664" cy="404664"/>
          </a:xfrm>
          <a:prstGeom prst="rect">
            <a:avLst/>
          </a:prstGeom>
        </p:spPr>
      </p:pic>
      <p:pic>
        <p:nvPicPr>
          <p:cNvPr id="9" name="Imagem 8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077072"/>
            <a:ext cx="404664" cy="404664"/>
          </a:xfrm>
          <a:prstGeom prst="rect">
            <a:avLst/>
          </a:prstGeom>
        </p:spPr>
      </p:pic>
      <p:pic>
        <p:nvPicPr>
          <p:cNvPr id="10" name="Imagem 9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212976"/>
            <a:ext cx="404664" cy="404664"/>
          </a:xfrm>
          <a:prstGeom prst="rect">
            <a:avLst/>
          </a:prstGeom>
        </p:spPr>
      </p:pic>
      <p:pic>
        <p:nvPicPr>
          <p:cNvPr id="11" name="Imagem 10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628800"/>
            <a:ext cx="404664" cy="404664"/>
          </a:xfrm>
          <a:prstGeom prst="rect">
            <a:avLst/>
          </a:prstGeom>
        </p:spPr>
      </p:pic>
      <p:pic>
        <p:nvPicPr>
          <p:cNvPr id="12" name="Imagem 11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620688"/>
            <a:ext cx="404664" cy="40466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547664" y="27089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752" y="429309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12372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059832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067944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08104" y="41490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004048" y="50131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72412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20072" y="213285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868144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8011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4572000" y="12687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 descr="bonec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268760"/>
            <a:ext cx="882432" cy="1630294"/>
          </a:xfrm>
          <a:prstGeom prst="rect">
            <a:avLst/>
          </a:prstGeom>
        </p:spPr>
      </p:pic>
      <p:sp>
        <p:nvSpPr>
          <p:cNvPr id="50" name="Elipse 49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884368" y="5487615"/>
            <a:ext cx="288032" cy="288032"/>
          </a:xfrm>
          <a:prstGeom prst="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9" name="Retângulo 58"/>
          <p:cNvSpPr/>
          <p:nvPr/>
        </p:nvSpPr>
        <p:spPr>
          <a:xfrm>
            <a:off x="7884368" y="5919663"/>
            <a:ext cx="2880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0" name="Retângulo 59"/>
          <p:cNvSpPr/>
          <p:nvPr/>
        </p:nvSpPr>
        <p:spPr>
          <a:xfrm>
            <a:off x="7884368" y="6351711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1" name="CaixaDeTexto 60"/>
          <p:cNvSpPr txBox="1"/>
          <p:nvPr/>
        </p:nvSpPr>
        <p:spPr>
          <a:xfrm>
            <a:off x="8100392" y="546787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Social</a:t>
            </a:r>
            <a:endParaRPr lang="pt-BR" sz="1200" b="1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8100392" y="5818038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individual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8100392" y="627970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Cronograma</a:t>
            </a:r>
          </a:p>
          <a:p>
            <a:r>
              <a:rPr lang="pt-BR" sz="1200" b="1" dirty="0" smtClean="0"/>
              <a:t>preventivo</a:t>
            </a:r>
            <a:endParaRPr lang="pt-BR" sz="1200" b="1" dirty="0"/>
          </a:p>
        </p:txBody>
      </p:sp>
      <p:pic>
        <p:nvPicPr>
          <p:cNvPr id="64" name="Imagem 63" descr="contos-da-tia-sil-paraben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5896" y="51047"/>
            <a:ext cx="1728192" cy="497633"/>
          </a:xfrm>
          <a:prstGeom prst="rect">
            <a:avLst/>
          </a:prstGeom>
        </p:spPr>
      </p:pic>
      <p:graphicFrame>
        <p:nvGraphicFramePr>
          <p:cNvPr id="66" name="Tabela 65"/>
          <p:cNvGraphicFramePr>
            <a:graphicFrameLocks noGrp="1"/>
          </p:cNvGraphicFramePr>
          <p:nvPr/>
        </p:nvGraphicFramePr>
        <p:xfrm>
          <a:off x="7236296" y="-27384"/>
          <a:ext cx="1944216" cy="187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72108"/>
                <a:gridCol w="9721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Ranking 2017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Posição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Pontuação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Fernando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Juliana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Pedro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io-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04"/>
            <a:ext cx="9144000" cy="6514592"/>
          </a:xfrm>
          <a:prstGeom prst="rect">
            <a:avLst/>
          </a:prstGeom>
        </p:spPr>
      </p:pic>
      <p:pic>
        <p:nvPicPr>
          <p:cNvPr id="5" name="Imagem 4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976" y="2520280"/>
            <a:ext cx="404664" cy="404664"/>
          </a:xfrm>
          <a:prstGeom prst="rect">
            <a:avLst/>
          </a:prstGeom>
        </p:spPr>
      </p:pic>
      <p:pic>
        <p:nvPicPr>
          <p:cNvPr id="6" name="Imagem 5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861048"/>
            <a:ext cx="404664" cy="404664"/>
          </a:xfrm>
          <a:prstGeom prst="rect">
            <a:avLst/>
          </a:prstGeom>
        </p:spPr>
      </p:pic>
      <p:pic>
        <p:nvPicPr>
          <p:cNvPr id="7" name="Imagem 6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5013176"/>
            <a:ext cx="404664" cy="404664"/>
          </a:xfrm>
          <a:prstGeom prst="rect">
            <a:avLst/>
          </a:prstGeom>
        </p:spPr>
      </p:pic>
      <p:pic>
        <p:nvPicPr>
          <p:cNvPr id="8" name="Imagem 7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013176"/>
            <a:ext cx="404664" cy="404664"/>
          </a:xfrm>
          <a:prstGeom prst="rect">
            <a:avLst/>
          </a:prstGeom>
        </p:spPr>
      </p:pic>
      <p:pic>
        <p:nvPicPr>
          <p:cNvPr id="9" name="Imagem 8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077072"/>
            <a:ext cx="404664" cy="404664"/>
          </a:xfrm>
          <a:prstGeom prst="rect">
            <a:avLst/>
          </a:prstGeom>
        </p:spPr>
      </p:pic>
      <p:pic>
        <p:nvPicPr>
          <p:cNvPr id="10" name="Imagem 9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212976"/>
            <a:ext cx="404664" cy="404664"/>
          </a:xfrm>
          <a:prstGeom prst="rect">
            <a:avLst/>
          </a:prstGeom>
        </p:spPr>
      </p:pic>
      <p:pic>
        <p:nvPicPr>
          <p:cNvPr id="11" name="Imagem 10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628800"/>
            <a:ext cx="404664" cy="404664"/>
          </a:xfrm>
          <a:prstGeom prst="rect">
            <a:avLst/>
          </a:prstGeom>
        </p:spPr>
      </p:pic>
      <p:pic>
        <p:nvPicPr>
          <p:cNvPr id="12" name="Imagem 11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620688"/>
            <a:ext cx="404664" cy="40466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547664" y="27089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752" y="429309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12372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059832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067944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08104" y="41490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004048" y="50131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72412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20072" y="206084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868144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8011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4572000" y="12687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o explicativo retangular com cantos arredondados 49"/>
          <p:cNvSpPr/>
          <p:nvPr/>
        </p:nvSpPr>
        <p:spPr>
          <a:xfrm>
            <a:off x="539552" y="44624"/>
            <a:ext cx="2808312" cy="122413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Desafio 01</a:t>
            </a:r>
          </a:p>
          <a:p>
            <a:pPr algn="ctr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tx1"/>
                </a:solidFill>
              </a:rPr>
              <a:t>Que tal caminhar essa semana?</a:t>
            </a:r>
          </a:p>
          <a:p>
            <a:pPr algn="ctr"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2" name="Imagem 51" descr="f8c88-medalhadeou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76672"/>
            <a:ext cx="720080" cy="576064"/>
          </a:xfrm>
          <a:prstGeom prst="rect">
            <a:avLst/>
          </a:prstGeom>
        </p:spPr>
      </p:pic>
      <p:pic>
        <p:nvPicPr>
          <p:cNvPr id="53" name="Imagem 52" descr="Medalha de Bronz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476672"/>
            <a:ext cx="757037" cy="605630"/>
          </a:xfrm>
          <a:prstGeom prst="rect">
            <a:avLst/>
          </a:prstGeom>
        </p:spPr>
      </p:pic>
      <p:pic>
        <p:nvPicPr>
          <p:cNvPr id="54" name="Imagem 53" descr="Medalha de pra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7663" y="485152"/>
            <a:ext cx="711440" cy="569152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683568" y="927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 KM</a:t>
            </a:r>
            <a:endParaRPr lang="pt-BR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547664" y="9180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2 KM</a:t>
            </a:r>
            <a:endParaRPr lang="pt-BR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483768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</a:t>
            </a:r>
            <a:r>
              <a:rPr lang="pt-BR" b="1" dirty="0" smtClean="0"/>
              <a:t> KM</a:t>
            </a:r>
            <a:endParaRPr lang="pt-BR" b="1" dirty="0"/>
          </a:p>
        </p:txBody>
      </p:sp>
      <p:pic>
        <p:nvPicPr>
          <p:cNvPr id="49" name="Imagem 48" descr="bonec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24" y="1268760"/>
            <a:ext cx="882432" cy="1630294"/>
          </a:xfrm>
          <a:prstGeom prst="rect">
            <a:avLst/>
          </a:prstGeom>
        </p:spPr>
      </p:pic>
      <p:sp>
        <p:nvSpPr>
          <p:cNvPr id="58" name="Retângulo 57"/>
          <p:cNvSpPr/>
          <p:nvPr/>
        </p:nvSpPr>
        <p:spPr>
          <a:xfrm>
            <a:off x="1907704" y="2636912"/>
            <a:ext cx="864096" cy="43204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500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59" name="Imagem 58" descr="coin-us-dollar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35696" y="2636912"/>
            <a:ext cx="427112" cy="427112"/>
          </a:xfrm>
          <a:prstGeom prst="rect">
            <a:avLst/>
          </a:prstGeom>
        </p:spPr>
      </p:pic>
      <p:sp>
        <p:nvSpPr>
          <p:cNvPr id="60" name="Elipse 59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Imagem 67" descr="contos-da-tia-sil-paraben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35896" y="51047"/>
            <a:ext cx="1728192" cy="497633"/>
          </a:xfrm>
          <a:prstGeom prst="rect">
            <a:avLst/>
          </a:prstGeom>
        </p:spPr>
      </p:pic>
      <p:graphicFrame>
        <p:nvGraphicFramePr>
          <p:cNvPr id="69" name="Tabela 68"/>
          <p:cNvGraphicFramePr>
            <a:graphicFrameLocks noGrp="1"/>
          </p:cNvGraphicFramePr>
          <p:nvPr/>
        </p:nvGraphicFramePr>
        <p:xfrm>
          <a:off x="7236296" y="-27384"/>
          <a:ext cx="1944216" cy="187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72108"/>
                <a:gridCol w="9721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Ranking 2017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Posição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Pontuação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Carlos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2.000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Juliana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1.500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Pedro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tângulo 50"/>
          <p:cNvSpPr/>
          <p:nvPr/>
        </p:nvSpPr>
        <p:spPr>
          <a:xfrm>
            <a:off x="7884368" y="5487615"/>
            <a:ext cx="288032" cy="288032"/>
          </a:xfrm>
          <a:prstGeom prst="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6" name="Retângulo 65"/>
          <p:cNvSpPr/>
          <p:nvPr/>
        </p:nvSpPr>
        <p:spPr>
          <a:xfrm>
            <a:off x="7884368" y="5919663"/>
            <a:ext cx="2880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0" name="Retângulo 69"/>
          <p:cNvSpPr/>
          <p:nvPr/>
        </p:nvSpPr>
        <p:spPr>
          <a:xfrm>
            <a:off x="7884368" y="6351711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1" name="CaixaDeTexto 70"/>
          <p:cNvSpPr txBox="1"/>
          <p:nvPr/>
        </p:nvSpPr>
        <p:spPr>
          <a:xfrm>
            <a:off x="8100392" y="546787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Social</a:t>
            </a:r>
            <a:endParaRPr lang="pt-BR" sz="12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8100392" y="5818038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individual</a:t>
            </a:r>
            <a:endParaRPr lang="pt-BR" sz="12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8100392" y="627970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Cronograma</a:t>
            </a:r>
          </a:p>
          <a:p>
            <a:r>
              <a:rPr lang="pt-BR" sz="1200" b="1" dirty="0" smtClean="0"/>
              <a:t>preventivo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io-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04"/>
            <a:ext cx="9144000" cy="6514592"/>
          </a:xfrm>
          <a:prstGeom prst="rect">
            <a:avLst/>
          </a:prstGeom>
        </p:spPr>
      </p:pic>
      <p:pic>
        <p:nvPicPr>
          <p:cNvPr id="5" name="Imagem 4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976" y="2520280"/>
            <a:ext cx="404664" cy="404664"/>
          </a:xfrm>
          <a:prstGeom prst="rect">
            <a:avLst/>
          </a:prstGeom>
        </p:spPr>
      </p:pic>
      <p:pic>
        <p:nvPicPr>
          <p:cNvPr id="6" name="Imagem 5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861048"/>
            <a:ext cx="404664" cy="404664"/>
          </a:xfrm>
          <a:prstGeom prst="rect">
            <a:avLst/>
          </a:prstGeom>
        </p:spPr>
      </p:pic>
      <p:pic>
        <p:nvPicPr>
          <p:cNvPr id="7" name="Imagem 6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5013176"/>
            <a:ext cx="404664" cy="404664"/>
          </a:xfrm>
          <a:prstGeom prst="rect">
            <a:avLst/>
          </a:prstGeom>
        </p:spPr>
      </p:pic>
      <p:pic>
        <p:nvPicPr>
          <p:cNvPr id="8" name="Imagem 7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013176"/>
            <a:ext cx="404664" cy="404664"/>
          </a:xfrm>
          <a:prstGeom prst="rect">
            <a:avLst/>
          </a:prstGeom>
        </p:spPr>
      </p:pic>
      <p:pic>
        <p:nvPicPr>
          <p:cNvPr id="9" name="Imagem 8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077072"/>
            <a:ext cx="404664" cy="404664"/>
          </a:xfrm>
          <a:prstGeom prst="rect">
            <a:avLst/>
          </a:prstGeom>
        </p:spPr>
      </p:pic>
      <p:pic>
        <p:nvPicPr>
          <p:cNvPr id="10" name="Imagem 9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212976"/>
            <a:ext cx="404664" cy="404664"/>
          </a:xfrm>
          <a:prstGeom prst="rect">
            <a:avLst/>
          </a:prstGeom>
        </p:spPr>
      </p:pic>
      <p:pic>
        <p:nvPicPr>
          <p:cNvPr id="11" name="Imagem 10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628800"/>
            <a:ext cx="404664" cy="404664"/>
          </a:xfrm>
          <a:prstGeom prst="rect">
            <a:avLst/>
          </a:prstGeom>
        </p:spPr>
      </p:pic>
      <p:pic>
        <p:nvPicPr>
          <p:cNvPr id="12" name="Imagem 11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620688"/>
            <a:ext cx="404664" cy="40466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547664" y="27089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752" y="429309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12372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059832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067944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08104" y="41490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004048" y="50131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72412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20072" y="206084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868144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8011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4572000" y="12687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o explicativo retangular com cantos arredondados 49"/>
          <p:cNvSpPr/>
          <p:nvPr/>
        </p:nvSpPr>
        <p:spPr>
          <a:xfrm>
            <a:off x="899592" y="908720"/>
            <a:ext cx="2592288" cy="764212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Desafio 02 (social)</a:t>
            </a:r>
          </a:p>
          <a:p>
            <a:pPr algn="ctr"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tx1"/>
                </a:solidFill>
              </a:rPr>
              <a:t>Almoce com algum colega de trabalho.</a:t>
            </a:r>
          </a:p>
        </p:txBody>
      </p:sp>
      <p:pic>
        <p:nvPicPr>
          <p:cNvPr id="49" name="Imagem 48" descr="bonec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304" y="1798706"/>
            <a:ext cx="882432" cy="1630294"/>
          </a:xfrm>
          <a:prstGeom prst="rect">
            <a:avLst/>
          </a:prstGeom>
        </p:spPr>
      </p:pic>
      <p:sp>
        <p:nvSpPr>
          <p:cNvPr id="58" name="Retângulo 57"/>
          <p:cNvSpPr/>
          <p:nvPr/>
        </p:nvSpPr>
        <p:spPr>
          <a:xfrm>
            <a:off x="2123728" y="3212976"/>
            <a:ext cx="1008112" cy="43204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1.500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59" name="Imagem 58" descr="coin-us-dollar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1720" y="3212976"/>
            <a:ext cx="427112" cy="427112"/>
          </a:xfrm>
          <a:prstGeom prst="rect">
            <a:avLst/>
          </a:prstGeom>
        </p:spPr>
      </p:pic>
      <p:sp>
        <p:nvSpPr>
          <p:cNvPr id="60" name="Elipse 59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Imagem 67" descr="contos-da-tia-sil-paraben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51047"/>
            <a:ext cx="1728192" cy="497633"/>
          </a:xfrm>
          <a:prstGeom prst="rect">
            <a:avLst/>
          </a:prstGeom>
        </p:spPr>
      </p:pic>
      <p:graphicFrame>
        <p:nvGraphicFramePr>
          <p:cNvPr id="69" name="Tabela 68"/>
          <p:cNvGraphicFramePr>
            <a:graphicFrameLocks noGrp="1"/>
          </p:cNvGraphicFramePr>
          <p:nvPr/>
        </p:nvGraphicFramePr>
        <p:xfrm>
          <a:off x="7236296" y="-27384"/>
          <a:ext cx="1944216" cy="187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72108"/>
                <a:gridCol w="9721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Ranking 2017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Posição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Pontuação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Carlos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2.000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Juliana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1.500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Pedro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etângulo 44"/>
          <p:cNvSpPr/>
          <p:nvPr/>
        </p:nvSpPr>
        <p:spPr>
          <a:xfrm>
            <a:off x="7884368" y="5487615"/>
            <a:ext cx="288032" cy="288032"/>
          </a:xfrm>
          <a:prstGeom prst="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1" name="Retângulo 50"/>
          <p:cNvSpPr/>
          <p:nvPr/>
        </p:nvSpPr>
        <p:spPr>
          <a:xfrm>
            <a:off x="7884368" y="5919663"/>
            <a:ext cx="2880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2" name="Retângulo 51"/>
          <p:cNvSpPr/>
          <p:nvPr/>
        </p:nvSpPr>
        <p:spPr>
          <a:xfrm>
            <a:off x="7884368" y="6351711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3" name="CaixaDeTexto 52"/>
          <p:cNvSpPr txBox="1"/>
          <p:nvPr/>
        </p:nvSpPr>
        <p:spPr>
          <a:xfrm>
            <a:off x="8100392" y="546787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Social</a:t>
            </a:r>
            <a:endParaRPr lang="pt-BR" sz="12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100392" y="5818038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individual</a:t>
            </a:r>
            <a:endParaRPr lang="pt-BR" sz="12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8100392" y="627970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Cronograma</a:t>
            </a:r>
          </a:p>
          <a:p>
            <a:r>
              <a:rPr lang="pt-BR" sz="1200" b="1" dirty="0" smtClean="0"/>
              <a:t>preventivo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io-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04"/>
            <a:ext cx="9144000" cy="6514592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3203848" y="3861048"/>
            <a:ext cx="1008112" cy="43204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1.000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5" name="Imagem 4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976" y="2520280"/>
            <a:ext cx="404664" cy="404664"/>
          </a:xfrm>
          <a:prstGeom prst="rect">
            <a:avLst/>
          </a:prstGeom>
        </p:spPr>
      </p:pic>
      <p:pic>
        <p:nvPicPr>
          <p:cNvPr id="6" name="Imagem 5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861048"/>
            <a:ext cx="404664" cy="404664"/>
          </a:xfrm>
          <a:prstGeom prst="rect">
            <a:avLst/>
          </a:prstGeom>
        </p:spPr>
      </p:pic>
      <p:pic>
        <p:nvPicPr>
          <p:cNvPr id="7" name="Imagem 6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5013176"/>
            <a:ext cx="404664" cy="404664"/>
          </a:xfrm>
          <a:prstGeom prst="rect">
            <a:avLst/>
          </a:prstGeom>
        </p:spPr>
      </p:pic>
      <p:pic>
        <p:nvPicPr>
          <p:cNvPr id="8" name="Imagem 7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013176"/>
            <a:ext cx="404664" cy="404664"/>
          </a:xfrm>
          <a:prstGeom prst="rect">
            <a:avLst/>
          </a:prstGeom>
        </p:spPr>
      </p:pic>
      <p:pic>
        <p:nvPicPr>
          <p:cNvPr id="9" name="Imagem 8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077072"/>
            <a:ext cx="404664" cy="404664"/>
          </a:xfrm>
          <a:prstGeom prst="rect">
            <a:avLst/>
          </a:prstGeom>
        </p:spPr>
      </p:pic>
      <p:pic>
        <p:nvPicPr>
          <p:cNvPr id="10" name="Imagem 9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212976"/>
            <a:ext cx="404664" cy="404664"/>
          </a:xfrm>
          <a:prstGeom prst="rect">
            <a:avLst/>
          </a:prstGeom>
        </p:spPr>
      </p:pic>
      <p:pic>
        <p:nvPicPr>
          <p:cNvPr id="11" name="Imagem 10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628800"/>
            <a:ext cx="404664" cy="404664"/>
          </a:xfrm>
          <a:prstGeom prst="rect">
            <a:avLst/>
          </a:prstGeom>
        </p:spPr>
      </p:pic>
      <p:pic>
        <p:nvPicPr>
          <p:cNvPr id="12" name="Imagem 11" descr="hb6uBg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3360" y="792088"/>
            <a:ext cx="404664" cy="40466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547664" y="27089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752" y="429309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12372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059832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067944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08104" y="41490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004048" y="50131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72412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92080" y="198884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868144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2771800" y="23488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8011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4572000" y="12687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 descr="bonec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3424" y="2446778"/>
            <a:ext cx="882432" cy="1630294"/>
          </a:xfrm>
          <a:prstGeom prst="rect">
            <a:avLst/>
          </a:prstGeom>
        </p:spPr>
      </p:pic>
      <p:sp>
        <p:nvSpPr>
          <p:cNvPr id="50" name="Texto explicativo retangular 49"/>
          <p:cNvSpPr/>
          <p:nvPr/>
        </p:nvSpPr>
        <p:spPr>
          <a:xfrm>
            <a:off x="2267744" y="1484784"/>
            <a:ext cx="2088232" cy="864096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Exame Preventivo 2</a:t>
            </a:r>
          </a:p>
          <a:p>
            <a:pPr algn="ctr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Hemograma completo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1" name="Imagem 50" descr="coin-us-dollar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1840" y="3861048"/>
            <a:ext cx="427112" cy="427112"/>
          </a:xfrm>
          <a:prstGeom prst="rect">
            <a:avLst/>
          </a:prstGeom>
        </p:spPr>
      </p:pic>
      <p:pic>
        <p:nvPicPr>
          <p:cNvPr id="54" name="Imagem 53" descr="contos-da-tia-sil-paraben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51047"/>
            <a:ext cx="1728192" cy="497633"/>
          </a:xfrm>
          <a:prstGeom prst="rect">
            <a:avLst/>
          </a:prstGeom>
        </p:spPr>
      </p:pic>
      <p:graphicFrame>
        <p:nvGraphicFramePr>
          <p:cNvPr id="55" name="Tabela 54"/>
          <p:cNvGraphicFramePr>
            <a:graphicFrameLocks noGrp="1"/>
          </p:cNvGraphicFramePr>
          <p:nvPr/>
        </p:nvGraphicFramePr>
        <p:xfrm>
          <a:off x="7236296" y="-27384"/>
          <a:ext cx="1944216" cy="187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72108"/>
                <a:gridCol w="9721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Ranking 2017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Posição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Pontuação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Carlos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4.000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Juliana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1.500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Pedro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tângulo 52"/>
          <p:cNvSpPr/>
          <p:nvPr/>
        </p:nvSpPr>
        <p:spPr>
          <a:xfrm>
            <a:off x="7884368" y="5487615"/>
            <a:ext cx="288032" cy="288032"/>
          </a:xfrm>
          <a:prstGeom prst="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6" name="Retângulo 55"/>
          <p:cNvSpPr/>
          <p:nvPr/>
        </p:nvSpPr>
        <p:spPr>
          <a:xfrm>
            <a:off x="7884368" y="5919663"/>
            <a:ext cx="2880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7" name="Retângulo 56"/>
          <p:cNvSpPr/>
          <p:nvPr/>
        </p:nvSpPr>
        <p:spPr>
          <a:xfrm>
            <a:off x="7884368" y="6351711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8" name="CaixaDeTexto 57"/>
          <p:cNvSpPr txBox="1"/>
          <p:nvPr/>
        </p:nvSpPr>
        <p:spPr>
          <a:xfrm>
            <a:off x="8100392" y="546787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Social</a:t>
            </a:r>
            <a:endParaRPr lang="pt-BR" sz="1200" b="1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100392" y="5818038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individual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100392" y="627970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Cronograma</a:t>
            </a:r>
          </a:p>
          <a:p>
            <a:r>
              <a:rPr lang="pt-BR" sz="1200" b="1" dirty="0" smtClean="0"/>
              <a:t>preventivo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io-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04"/>
            <a:ext cx="9144000" cy="6514592"/>
          </a:xfrm>
          <a:prstGeom prst="rect">
            <a:avLst/>
          </a:prstGeom>
        </p:spPr>
      </p:pic>
      <p:pic>
        <p:nvPicPr>
          <p:cNvPr id="54" name="Imagem 53" descr="contos-da-tia-sil-parab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51047"/>
            <a:ext cx="1728192" cy="497633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5868144" y="3212976"/>
            <a:ext cx="1008112" cy="43204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1.000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5" name="Imagem 4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976" y="2520280"/>
            <a:ext cx="404664" cy="404664"/>
          </a:xfrm>
          <a:prstGeom prst="rect">
            <a:avLst/>
          </a:prstGeom>
        </p:spPr>
      </p:pic>
      <p:pic>
        <p:nvPicPr>
          <p:cNvPr id="6" name="Imagem 5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1048"/>
            <a:ext cx="404664" cy="404664"/>
          </a:xfrm>
          <a:prstGeom prst="rect">
            <a:avLst/>
          </a:prstGeom>
        </p:spPr>
      </p:pic>
      <p:pic>
        <p:nvPicPr>
          <p:cNvPr id="7" name="Imagem 6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5013176"/>
            <a:ext cx="404664" cy="404664"/>
          </a:xfrm>
          <a:prstGeom prst="rect">
            <a:avLst/>
          </a:prstGeom>
        </p:spPr>
      </p:pic>
      <p:pic>
        <p:nvPicPr>
          <p:cNvPr id="8" name="Imagem 7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5013176"/>
            <a:ext cx="404664" cy="404664"/>
          </a:xfrm>
          <a:prstGeom prst="rect">
            <a:avLst/>
          </a:prstGeom>
        </p:spPr>
      </p:pic>
      <p:pic>
        <p:nvPicPr>
          <p:cNvPr id="9" name="Imagem 8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4077072"/>
            <a:ext cx="404664" cy="404664"/>
          </a:xfrm>
          <a:prstGeom prst="rect">
            <a:avLst/>
          </a:prstGeom>
        </p:spPr>
      </p:pic>
      <p:pic>
        <p:nvPicPr>
          <p:cNvPr id="10" name="Imagem 9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3212976"/>
            <a:ext cx="404664" cy="404664"/>
          </a:xfrm>
          <a:prstGeom prst="rect">
            <a:avLst/>
          </a:prstGeom>
        </p:spPr>
      </p:pic>
      <p:pic>
        <p:nvPicPr>
          <p:cNvPr id="11" name="Imagem 10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1628800"/>
            <a:ext cx="404664" cy="404664"/>
          </a:xfrm>
          <a:prstGeom prst="rect">
            <a:avLst/>
          </a:prstGeom>
        </p:spPr>
      </p:pic>
      <p:pic>
        <p:nvPicPr>
          <p:cNvPr id="12" name="Imagem 11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83360" y="792088"/>
            <a:ext cx="404664" cy="40466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547664" y="27089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752" y="429309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12372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059832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067944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08104" y="41490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004048" y="50131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72412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364088" y="206084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868144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8011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4572000" y="12687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 descr="bonec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1916832"/>
            <a:ext cx="882432" cy="1630294"/>
          </a:xfrm>
          <a:prstGeom prst="rect">
            <a:avLst/>
          </a:prstGeom>
        </p:spPr>
      </p:pic>
      <p:sp>
        <p:nvSpPr>
          <p:cNvPr id="50" name="Texto explicativo retangular 49"/>
          <p:cNvSpPr/>
          <p:nvPr/>
        </p:nvSpPr>
        <p:spPr>
          <a:xfrm>
            <a:off x="3635896" y="1124744"/>
            <a:ext cx="2088232" cy="864096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Questionário de Absenteísmo e </a:t>
            </a:r>
            <a:r>
              <a:rPr lang="pt-BR" b="1" dirty="0" err="1" smtClean="0">
                <a:solidFill>
                  <a:schemeClr val="tx1"/>
                </a:solidFill>
              </a:rPr>
              <a:t>Present</a:t>
            </a:r>
            <a:r>
              <a:rPr lang="pt-BR" b="1" dirty="0" err="1" smtClean="0">
                <a:solidFill>
                  <a:schemeClr val="tx1"/>
                </a:solidFill>
              </a:rPr>
              <a:t>eí</a:t>
            </a:r>
            <a:r>
              <a:rPr lang="pt-BR" b="1" dirty="0" err="1" smtClean="0">
                <a:solidFill>
                  <a:schemeClr val="tx1"/>
                </a:solidFill>
              </a:rPr>
              <a:t>smo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1" name="Imagem 50" descr="coin-us-dollar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3212976"/>
            <a:ext cx="427112" cy="427112"/>
          </a:xfrm>
          <a:prstGeom prst="rect">
            <a:avLst/>
          </a:prstGeom>
        </p:spPr>
      </p:pic>
      <p:graphicFrame>
        <p:nvGraphicFramePr>
          <p:cNvPr id="55" name="Tabela 54"/>
          <p:cNvGraphicFramePr>
            <a:graphicFrameLocks noGrp="1"/>
          </p:cNvGraphicFramePr>
          <p:nvPr/>
        </p:nvGraphicFramePr>
        <p:xfrm>
          <a:off x="7236296" y="-27384"/>
          <a:ext cx="1944216" cy="187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72108"/>
                <a:gridCol w="9721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Ranking 2017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Posição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Pontuação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Claudio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8.000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Célia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4.000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Pedro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3.000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7884368" y="5487615"/>
            <a:ext cx="288032" cy="288032"/>
          </a:xfrm>
          <a:prstGeom prst="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4" name="Retângulo 43"/>
          <p:cNvSpPr/>
          <p:nvPr/>
        </p:nvSpPr>
        <p:spPr>
          <a:xfrm>
            <a:off x="7884368" y="5919663"/>
            <a:ext cx="2880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5" name="Retângulo 44"/>
          <p:cNvSpPr/>
          <p:nvPr/>
        </p:nvSpPr>
        <p:spPr>
          <a:xfrm>
            <a:off x="7884368" y="6351711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3" name="CaixaDeTexto 52"/>
          <p:cNvSpPr txBox="1"/>
          <p:nvPr/>
        </p:nvSpPr>
        <p:spPr>
          <a:xfrm>
            <a:off x="8100392" y="546787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Social</a:t>
            </a:r>
            <a:endParaRPr lang="pt-BR" sz="1200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100392" y="5818038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individual</a:t>
            </a:r>
            <a:endParaRPr lang="pt-BR" sz="12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100392" y="627970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Cronograma</a:t>
            </a:r>
          </a:p>
          <a:p>
            <a:r>
              <a:rPr lang="pt-BR" sz="1200" b="1" dirty="0" smtClean="0"/>
              <a:t>preventivo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io-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04"/>
            <a:ext cx="9144000" cy="6514592"/>
          </a:xfrm>
          <a:prstGeom prst="rect">
            <a:avLst/>
          </a:prstGeom>
        </p:spPr>
      </p:pic>
      <p:pic>
        <p:nvPicPr>
          <p:cNvPr id="54" name="Imagem 53" descr="contos-da-tia-sil-parab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51047"/>
            <a:ext cx="1728192" cy="497633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6300192" y="1628800"/>
            <a:ext cx="1008112" cy="43204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 smtClean="0">
                <a:solidFill>
                  <a:schemeClr val="tx1"/>
                </a:solidFill>
              </a:rPr>
              <a:t>1.000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5" name="Imagem 4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976" y="2520280"/>
            <a:ext cx="404664" cy="404664"/>
          </a:xfrm>
          <a:prstGeom prst="rect">
            <a:avLst/>
          </a:prstGeom>
        </p:spPr>
      </p:pic>
      <p:pic>
        <p:nvPicPr>
          <p:cNvPr id="6" name="Imagem 5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1048"/>
            <a:ext cx="404664" cy="404664"/>
          </a:xfrm>
          <a:prstGeom prst="rect">
            <a:avLst/>
          </a:prstGeom>
        </p:spPr>
      </p:pic>
      <p:pic>
        <p:nvPicPr>
          <p:cNvPr id="7" name="Imagem 6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5013176"/>
            <a:ext cx="404664" cy="404664"/>
          </a:xfrm>
          <a:prstGeom prst="rect">
            <a:avLst/>
          </a:prstGeom>
        </p:spPr>
      </p:pic>
      <p:pic>
        <p:nvPicPr>
          <p:cNvPr id="8" name="Imagem 7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5013176"/>
            <a:ext cx="404664" cy="404664"/>
          </a:xfrm>
          <a:prstGeom prst="rect">
            <a:avLst/>
          </a:prstGeom>
        </p:spPr>
      </p:pic>
      <p:pic>
        <p:nvPicPr>
          <p:cNvPr id="9" name="Imagem 8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4077072"/>
            <a:ext cx="404664" cy="404664"/>
          </a:xfrm>
          <a:prstGeom prst="rect">
            <a:avLst/>
          </a:prstGeom>
        </p:spPr>
      </p:pic>
      <p:pic>
        <p:nvPicPr>
          <p:cNvPr id="10" name="Imagem 9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3212976"/>
            <a:ext cx="404664" cy="404664"/>
          </a:xfrm>
          <a:prstGeom prst="rect">
            <a:avLst/>
          </a:prstGeom>
        </p:spPr>
      </p:pic>
      <p:pic>
        <p:nvPicPr>
          <p:cNvPr id="11" name="Imagem 10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1628800"/>
            <a:ext cx="404664" cy="404664"/>
          </a:xfrm>
          <a:prstGeom prst="rect">
            <a:avLst/>
          </a:prstGeom>
        </p:spPr>
      </p:pic>
      <p:pic>
        <p:nvPicPr>
          <p:cNvPr id="12" name="Imagem 11" descr="hb6uBgv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83360" y="792088"/>
            <a:ext cx="404664" cy="404664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1547664" y="27089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691680" y="32849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752" y="429309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123728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1835696" y="465313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563888" y="5085184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059832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067944" y="508518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5148064" y="4437112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508104" y="414908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004048" y="50131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444208" y="357301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724128" y="357301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364088" y="206084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5508104" y="2348880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5868144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8011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076056" y="1412776"/>
            <a:ext cx="288032" cy="288032"/>
          </a:xfrm>
          <a:prstGeom prst="ellipse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4572000" y="12687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 descr="bonec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260648"/>
            <a:ext cx="882432" cy="1630294"/>
          </a:xfrm>
          <a:prstGeom prst="rect">
            <a:avLst/>
          </a:prstGeom>
        </p:spPr>
      </p:pic>
      <p:sp>
        <p:nvSpPr>
          <p:cNvPr id="50" name="Texto explicativo retangular 49"/>
          <p:cNvSpPr/>
          <p:nvPr/>
        </p:nvSpPr>
        <p:spPr>
          <a:xfrm>
            <a:off x="3491880" y="332656"/>
            <a:ext cx="2088232" cy="864096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Setembro Amarelo</a:t>
            </a:r>
            <a:endParaRPr lang="pt-BR" b="1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Prevenção a transtornos mentais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1" name="Imagem 50" descr="coin-us-dollar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8184" y="1628800"/>
            <a:ext cx="427112" cy="427112"/>
          </a:xfrm>
          <a:prstGeom prst="rect">
            <a:avLst/>
          </a:prstGeom>
        </p:spPr>
      </p:pic>
      <p:graphicFrame>
        <p:nvGraphicFramePr>
          <p:cNvPr id="55" name="Tabela 54"/>
          <p:cNvGraphicFramePr>
            <a:graphicFrameLocks noGrp="1"/>
          </p:cNvGraphicFramePr>
          <p:nvPr/>
        </p:nvGraphicFramePr>
        <p:xfrm>
          <a:off x="7236296" y="-27384"/>
          <a:ext cx="1944216" cy="187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72108"/>
                <a:gridCol w="97210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Ranking 2017</a:t>
                      </a:r>
                      <a:endParaRPr lang="pt-B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Posição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Pontuação</a:t>
                      </a:r>
                      <a:endParaRPr lang="pt-B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Claudio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9.000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Célia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4.000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pt-BR" sz="1400" dirty="0" smtClean="0"/>
                        <a:t>Pedro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3.000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tângulo 52"/>
          <p:cNvSpPr/>
          <p:nvPr/>
        </p:nvSpPr>
        <p:spPr>
          <a:xfrm>
            <a:off x="7884368" y="5487615"/>
            <a:ext cx="288032" cy="288032"/>
          </a:xfrm>
          <a:prstGeom prst="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6" name="Retângulo 55"/>
          <p:cNvSpPr/>
          <p:nvPr/>
        </p:nvSpPr>
        <p:spPr>
          <a:xfrm>
            <a:off x="7884368" y="5919663"/>
            <a:ext cx="288032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7" name="Retângulo 56"/>
          <p:cNvSpPr/>
          <p:nvPr/>
        </p:nvSpPr>
        <p:spPr>
          <a:xfrm>
            <a:off x="7884368" y="6351711"/>
            <a:ext cx="288032" cy="2880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8" name="CaixaDeTexto 57"/>
          <p:cNvSpPr txBox="1"/>
          <p:nvPr/>
        </p:nvSpPr>
        <p:spPr>
          <a:xfrm>
            <a:off x="8100392" y="546787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Social</a:t>
            </a:r>
            <a:endParaRPr lang="pt-BR" sz="1200" b="1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8100392" y="5818038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Desafio individual</a:t>
            </a:r>
            <a:endParaRPr lang="pt-BR" sz="12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100392" y="627970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Cronograma</a:t>
            </a:r>
          </a:p>
          <a:p>
            <a:r>
              <a:rPr lang="pt-BR" sz="1200" b="1" dirty="0" smtClean="0"/>
              <a:t>preventivo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7936" y="2160240"/>
            <a:ext cx="8424936" cy="32849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32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Laura</a:t>
            </a:r>
            <a:r>
              <a:rPr lang="pt-BR" sz="32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descobriu tudo isso porque passou a utilizar a plataforma de gestão da competição.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3573016"/>
            <a:ext cx="8424936" cy="27809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Controle da </a:t>
            </a:r>
            <a:r>
              <a:rPr lang="pt-BR" sz="2400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Epideomologia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Controle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 cumprimento do calendário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preventivo; 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Campanhas de Endomarketing;  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Implementação da cultura voltada para a saúde.</a:t>
            </a:r>
            <a:endParaRPr lang="pt-BR" sz="2400" dirty="0" smtClean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916832"/>
            <a:ext cx="8424936" cy="32849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Assim como a Laura, existem muitos empresários por todo o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Brasil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 os mesmo problemas. </a:t>
            </a:r>
            <a:endParaRPr lang="pt-BR" dirty="0" smtClean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284984"/>
            <a:ext cx="8424936" cy="3024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rgbClr val="068860"/>
              </a:buClr>
            </a:pP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pt-BR" sz="24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PGS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é uma plataforma que pode ser comercializada em todas as indústrias de pequeno, médio e grande porte.</a:t>
            </a:r>
          </a:p>
          <a:p>
            <a:pPr algn="just">
              <a:lnSpc>
                <a:spcPct val="150000"/>
              </a:lnSpc>
              <a:buClr>
                <a:srgbClr val="068860"/>
              </a:buClr>
            </a:pPr>
            <a:endParaRPr lang="pt-BR" sz="2400" dirty="0" smtClean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71600" y="5229200"/>
            <a:ext cx="1512168" cy="1152128"/>
          </a:xfrm>
          <a:prstGeom prst="rect">
            <a:avLst/>
          </a:prstGeom>
          <a:solidFill>
            <a:srgbClr val="0BB574"/>
          </a:solidFill>
          <a:ln>
            <a:solidFill>
              <a:srgbClr val="0BB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45.867</a:t>
            </a: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843808" y="5229200"/>
            <a:ext cx="1512168" cy="1152128"/>
          </a:xfrm>
          <a:prstGeom prst="rect">
            <a:avLst/>
          </a:prstGeom>
          <a:solidFill>
            <a:srgbClr val="0BB574"/>
          </a:solidFill>
          <a:ln>
            <a:solidFill>
              <a:srgbClr val="0BB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21,4%</a:t>
            </a: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16016" y="5229200"/>
            <a:ext cx="1512168" cy="1152128"/>
          </a:xfrm>
          <a:prstGeom prst="rect">
            <a:avLst/>
          </a:prstGeom>
          <a:solidFill>
            <a:srgbClr val="0BB574"/>
          </a:solidFill>
          <a:ln>
            <a:solidFill>
              <a:srgbClr val="0BB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4,4%</a:t>
            </a: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88224" y="5229200"/>
            <a:ext cx="1512168" cy="1152128"/>
          </a:xfrm>
          <a:prstGeom prst="rect">
            <a:avLst/>
          </a:prstGeom>
          <a:solidFill>
            <a:srgbClr val="0BB574"/>
          </a:solidFill>
          <a:ln>
            <a:solidFill>
              <a:srgbClr val="0BB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0,9%</a:t>
            </a:r>
            <a:endParaRPr lang="pt-BR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843808" y="458112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Pequena indústria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1600" y="458112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Total de Indústria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716016" y="458112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Média Indústria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588224" y="458112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Grande</a:t>
            </a:r>
          </a:p>
          <a:p>
            <a:pPr algn="ctr"/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Indústria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71600" y="1916832"/>
            <a:ext cx="7776864" cy="12241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Não estamos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sozinhos</a:t>
            </a: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nesse mercado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788024" y="380123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u="sng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Eruga</a:t>
            </a:r>
            <a:endParaRPr lang="pt-BR" sz="4000" b="1" u="sng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3" name="Imagem 12" descr="beenocu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321938"/>
            <a:ext cx="3970586" cy="16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Apresentação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4000" y="2069232"/>
            <a:ext cx="7776864" cy="12241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Nossos resultados esperados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536" y="2924945"/>
            <a:ext cx="8424936" cy="33123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5956F"/>
              </a:buClr>
            </a:pP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Curto Prazo: 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Diminuição do stress e aumento da produtividade;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Qualidade de vida dos funcionários; 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Mapeamento dos dados epidemiológicos;</a:t>
            </a:r>
          </a:p>
          <a:p>
            <a:pPr algn="just">
              <a:buClr>
                <a:srgbClr val="05956F"/>
              </a:buClr>
            </a:pP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Médio Prazo: 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Implementação de uma cultura voltada a saúde do 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colaborador;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Redução de despesas com endomarketing;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Controle da manutenção preventiva dos funcionários; </a:t>
            </a:r>
          </a:p>
          <a:p>
            <a:pPr algn="just">
              <a:buClr>
                <a:srgbClr val="05956F"/>
              </a:buClr>
            </a:pP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Longo Prazo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Diminuição de incidência de doenças crônicas não transmissíveis;</a:t>
            </a:r>
          </a:p>
          <a:p>
            <a:pPr algn="just">
              <a:buClr>
                <a:srgbClr val="05956F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Diminuição de absenteísmo médico – 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economia para a empresa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lang="pt-BR" sz="2000" b="1" dirty="0" smtClean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560" y="3140968"/>
            <a:ext cx="7776864" cy="12241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ctr">
              <a:lnSpc>
                <a:spcPct val="150000"/>
              </a:lnSpc>
              <a:buClr>
                <a:srgbClr val="068860"/>
              </a:buClr>
            </a:pPr>
            <a:r>
              <a:rPr lang="pt-BR" sz="4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Obrigado </a:t>
            </a:r>
          </a:p>
          <a:p>
            <a:pPr marL="462864" indent="-462864" algn="ctr">
              <a:lnSpc>
                <a:spcPct val="150000"/>
              </a:lnSpc>
              <a:buClr>
                <a:srgbClr val="068860"/>
              </a:buClr>
            </a:pPr>
            <a:r>
              <a:rPr lang="pt-BR" sz="4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SESI.</a:t>
            </a: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Nós somos a equipe 06 do projeto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PGS – Programa de Ganhos da Saúde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462864" indent="-462864" algn="just">
              <a:lnSpc>
                <a:spcPct val="150000"/>
              </a:lnSpc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Nossa equipe é composta por cinco pessoas: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Alex Rogério - Design;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Danilo </a:t>
            </a:r>
            <a:r>
              <a:rPr lang="pt-BR" sz="2000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Daminoni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pt-BR" sz="2000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Developer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Guilherme Ferreira - Coringa;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Isabela </a:t>
            </a:r>
            <a:r>
              <a:rPr lang="pt-BR" sz="2000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Urbanetz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Segurança do Trabalho;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Robson </a:t>
            </a:r>
            <a:r>
              <a:rPr lang="pt-BR" sz="2000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Crestani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Negócios.</a:t>
            </a: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Espaço Reservado para Conteúdo 3" descr="Apresentaçã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720080"/>
            <a:ext cx="1883701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Imagem 9" descr="triste-chorando-mulher-série-angústia-sentimento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816" y="1772816"/>
            <a:ext cx="8900680" cy="50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988840"/>
            <a:ext cx="8424936" cy="45091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Laura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é empresária e tem 40 anos,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Diretora da Empresa </a:t>
            </a:r>
            <a:r>
              <a:rPr lang="pt-BR" sz="2000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Urbanetz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LTDA - EPP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Laura percebeu que sua empresa está doente ou está ficando doente...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Segundo o PNS </a:t>
            </a:r>
            <a:r>
              <a:rPr lang="pt-BR" sz="24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25%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dos funcionários possuem doenças que os impedem de executar tarefas normalmente no dia a dia, o que contribui para </a:t>
            </a:r>
            <a:r>
              <a:rPr lang="pt-BR" sz="24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aumento do </a:t>
            </a:r>
            <a:r>
              <a:rPr lang="pt-BR" sz="2400" b="1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presenteísmo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algn="r">
              <a:lnSpc>
                <a:spcPct val="150000"/>
              </a:lnSpc>
            </a:pPr>
            <a:r>
              <a:rPr lang="pt-BR" sz="12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(Fonte: Pesquisa Nacional da Saúde 2013)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224 milhões 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anuais gastos em afastamentos. </a:t>
            </a:r>
          </a:p>
          <a:p>
            <a:pPr algn="r">
              <a:lnSpc>
                <a:spcPct val="150000"/>
              </a:lnSpc>
            </a:pPr>
            <a:r>
              <a:rPr lang="pt-BR" sz="12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(Fonte: Gazeta do Povo 2016)</a:t>
            </a: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3024336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Falta de controle e gerenciamento sobre o 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índice </a:t>
            </a:r>
            <a:r>
              <a:rPr lang="pt-BR" sz="2000" b="1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presenteísmo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absenteísmo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dos funcionários; 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Campanhas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pt-BR" sz="2000" b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prevenção</a:t>
            </a:r>
            <a:r>
              <a:rPr lang="pt-BR" sz="200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pouca 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assertivas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para os funcionários; </a:t>
            </a:r>
          </a:p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 percebido o 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pouco interesse 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por parte dos funcionários em relação a </a:t>
            </a:r>
            <a:r>
              <a:rPr lang="pt-BR" sz="20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manutenção da saúde</a:t>
            </a:r>
            <a:r>
              <a:rPr lang="pt-BR" sz="20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99592" y="2060848"/>
            <a:ext cx="4608512" cy="12241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 algn="just">
              <a:lnSpc>
                <a:spcPct val="150000"/>
              </a:lnSpc>
              <a:buClr>
                <a:srgbClr val="068860"/>
              </a:buClr>
              <a:buFont typeface="Wingdings" pitchFamily="2" charset="2"/>
              <a:buChar char="è"/>
            </a:pPr>
            <a:r>
              <a:rPr lang="pt-BR" sz="24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Principais sintomas:</a:t>
            </a:r>
            <a:endParaRPr lang="pt-BR" sz="1200" dirty="0" smtClean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7936" y="2160240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que Laura deve fazer?</a:t>
            </a:r>
            <a:endParaRPr lang="pt-BR" sz="80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539552" y="1628800"/>
            <a:ext cx="8208912" cy="5229200"/>
          </a:xfrm>
          <a:prstGeom prst="cloudCallou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Imagem 8" descr="img-crio-logo-simbolo-pre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227" y="-456896"/>
            <a:ext cx="5014093" cy="6694208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584176"/>
            <a:ext cx="85773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Laura                  conheceu a PGS...</a:t>
            </a:r>
            <a:endParaRPr lang="pt-BR" sz="80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2032"/>
          </a:xfr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7936" y="2160240"/>
            <a:ext cx="8424936" cy="4221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Uma </a:t>
            </a:r>
            <a:r>
              <a:rPr lang="pt-BR" sz="2400" b="1" u="sng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plataforma de </a:t>
            </a:r>
            <a:r>
              <a:rPr lang="pt-BR" sz="2400" b="1" u="sng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gamificação</a:t>
            </a:r>
            <a:r>
              <a:rPr lang="pt-BR" sz="2400" b="1" u="sng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em RPG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para utilização de abordagens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preventivas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responsáveis</a:t>
            </a: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proativas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utilizável como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ferramenta para auxiliar na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minimização</a:t>
            </a: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dos índices de </a:t>
            </a:r>
            <a:r>
              <a:rPr lang="pt-BR" sz="2800" b="1" dirty="0" err="1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presenteísmo</a:t>
            </a:r>
            <a:r>
              <a:rPr lang="pt-BR" sz="28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pt-BR" sz="28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doenças </a:t>
            </a:r>
            <a:r>
              <a:rPr lang="pt-BR" sz="2400" b="1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crônicas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 smtClean="0">
                <a:solidFill>
                  <a:srgbClr val="3E312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nas indústrias, e para gerenciamento de dados da saúde dos funcionários. </a:t>
            </a:r>
            <a:endParaRPr lang="pt-BR" sz="2400" dirty="0" smtClean="0">
              <a:solidFill>
                <a:srgbClr val="3E312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8000" b="1" dirty="0">
              <a:solidFill>
                <a:srgbClr val="05186B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550</Words>
  <Application>Microsoft Office PowerPoint</Application>
  <PresentationFormat>Apresentação na tela (4:3)</PresentationFormat>
  <Paragraphs>152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Robson Crestani</dc:creator>
  <cp:lastModifiedBy>Robson Crestani</cp:lastModifiedBy>
  <cp:revision>19</cp:revision>
  <dcterms:created xsi:type="dcterms:W3CDTF">2017-03-26T04:04:01Z</dcterms:created>
  <dcterms:modified xsi:type="dcterms:W3CDTF">2017-03-26T16:37:41Z</dcterms:modified>
</cp:coreProperties>
</file>