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111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7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9" r:id="rId17"/>
    <p:sldId id="270" r:id="rId18"/>
    <p:sldId id="271" r:id="rId19"/>
    <p:sldId id="272" r:id="rId20"/>
    <p:sldId id="280" r:id="rId21"/>
    <p:sldId id="274" r:id="rId22"/>
    <p:sldId id="276" r:id="rId23"/>
    <p:sldId id="277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38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3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0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153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6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8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8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14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16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6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28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3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1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3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5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08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112" r:id="rId1"/>
    <p:sldLayoutId id="2147485113" r:id="rId2"/>
    <p:sldLayoutId id="2147485114" r:id="rId3"/>
    <p:sldLayoutId id="2147485115" r:id="rId4"/>
    <p:sldLayoutId id="2147485116" r:id="rId5"/>
    <p:sldLayoutId id="2147485117" r:id="rId6"/>
    <p:sldLayoutId id="2147485118" r:id="rId7"/>
    <p:sldLayoutId id="2147485119" r:id="rId8"/>
    <p:sldLayoutId id="2147485120" r:id="rId9"/>
    <p:sldLayoutId id="2147485121" r:id="rId10"/>
    <p:sldLayoutId id="2147485122" r:id="rId11"/>
    <p:sldLayoutId id="2147485123" r:id="rId12"/>
    <p:sldLayoutId id="2147485124" r:id="rId13"/>
    <p:sldLayoutId id="2147485125" r:id="rId14"/>
    <p:sldLayoutId id="2147485126" r:id="rId15"/>
    <p:sldLayoutId id="2147485127" r:id="rId16"/>
    <p:sldLayoutId id="21474851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asondavies.com/maps/transition/" TargetMode="External"/><Relationship Id="rId3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freecodecamp.org/learn-d3-js-in-5-minutes-c5ec29fb0725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quare.github.io/intro-to-d3/" TargetMode="External"/><Relationship Id="rId4" Type="http://schemas.openxmlformats.org/officeDocument/2006/relationships/hyperlink" Target="https://davidwalsh.name/learning-d3" TargetMode="External"/><Relationship Id="rId5" Type="http://schemas.openxmlformats.org/officeDocument/2006/relationships/hyperlink" Target="https://d3indepth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3js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alexrogers823" TargetMode="External"/><Relationship Id="rId3" Type="http://schemas.openxmlformats.org/officeDocument/2006/relationships/hyperlink" Target="https://github.com/alexrogers82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pen.io/ademps/pen/mlHy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jpg"/><Relationship Id="rId12" Type="http://schemas.openxmlformats.org/officeDocument/2006/relationships/image" Target="../media/image19.png"/><Relationship Id="rId13" Type="http://schemas.openxmlformats.org/officeDocument/2006/relationships/image" Target="../media/image20.jp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g"/><Relationship Id="rId10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Alex Rogers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use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who love lots of control over their graphs will like D3</a:t>
            </a:r>
          </a:p>
          <a:p>
            <a:endParaRPr lang="en-US" dirty="0"/>
          </a:p>
          <a:p>
            <a:r>
              <a:rPr lang="en-US" dirty="0" smtClean="0"/>
              <a:t>Those who need a quick graph generated for them may have to get used to 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D3 (Beginner Level)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14" y="1917402"/>
            <a:ext cx="7435786" cy="4940598"/>
          </a:xfrm>
        </p:spPr>
      </p:pic>
      <p:sp>
        <p:nvSpPr>
          <p:cNvPr id="5" name="TextBox 4"/>
          <p:cNvSpPr txBox="1"/>
          <p:nvPr/>
        </p:nvSpPr>
        <p:spPr>
          <a:xfrm>
            <a:off x="457200" y="2357438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Simple, static bar graph made in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81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D3 (Advanced)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Advanced Example- </a:t>
            </a:r>
            <a:r>
              <a:rPr lang="en-US" dirty="0">
                <a:hlinkClick r:id="rId2"/>
              </a:rPr>
              <a:t>Map Projection</a:t>
            </a:r>
            <a:r>
              <a:rPr lang="en-US" dirty="0" smtClean="0"/>
              <a:t>: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669" y="5933175"/>
            <a:ext cx="3121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linkClick r:id="rId2"/>
              </a:rPr>
              <a:t>https://www.jasondavies.com/maps/transition/</a:t>
            </a:r>
            <a:endParaRPr lang="en-US" sz="1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389300"/>
            <a:ext cx="6298542" cy="36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Bar Graph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space for data-visualization chart</a:t>
            </a:r>
          </a:p>
          <a:p>
            <a:r>
              <a:rPr lang="en-US" dirty="0" smtClean="0"/>
              <a:t>Layer an X-axis and Y-axis</a:t>
            </a:r>
          </a:p>
          <a:p>
            <a:r>
              <a:rPr lang="en-US" dirty="0" smtClean="0"/>
              <a:t>Bind data to be able to reference in setup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svg</a:t>
            </a:r>
            <a:r>
              <a:rPr lang="en-US" dirty="0" smtClean="0"/>
              <a:t> attributes to align with shape for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Creating an </a:t>
            </a:r>
            <a:r>
              <a:rPr lang="en-US" dirty="0" err="1" smtClean="0"/>
              <a:t>svg</a:t>
            </a:r>
            <a:r>
              <a:rPr lang="en-US" dirty="0" smtClean="0"/>
              <a:t>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" t="3579" r="3354" b="5563"/>
          <a:stretch/>
        </p:blipFill>
        <p:spPr>
          <a:xfrm>
            <a:off x="5867589" y="2165775"/>
            <a:ext cx="6091050" cy="39444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7" y="3893010"/>
            <a:ext cx="3820620" cy="1039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525" y="5004050"/>
            <a:ext cx="462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by selecting parent element, then adding an </a:t>
            </a:r>
            <a:r>
              <a:rPr lang="en-US" b="1" dirty="0" err="1" smtClean="0"/>
              <a:t>svg</a:t>
            </a:r>
            <a:r>
              <a:rPr lang="en-US" b="1" dirty="0" smtClean="0"/>
              <a:t> element with append()</a:t>
            </a:r>
          </a:p>
          <a:p>
            <a:endParaRPr lang="en-US" b="1" dirty="0"/>
          </a:p>
          <a:p>
            <a:r>
              <a:rPr lang="en-US" b="1" dirty="0" smtClean="0"/>
              <a:t>Then, set width and height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7" y="2165775"/>
            <a:ext cx="5351731" cy="1395626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630936" y="2863588"/>
            <a:ext cx="4919692" cy="257984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Making an axis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65796"/>
            <a:ext cx="6464300" cy="18364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0321" y="4503839"/>
            <a:ext cx="3900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scales that the axis can reference (and the attributes later on)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70" y="3502152"/>
            <a:ext cx="6168334" cy="2974225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6858000" y="4480560"/>
            <a:ext cx="1528763" cy="253899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6858000" y="5943865"/>
            <a:ext cx="1528763" cy="253899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Making an axis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11067"/>
            <a:ext cx="4699000" cy="276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4051" r="3473" b="5715"/>
          <a:stretch/>
        </p:blipFill>
        <p:spPr>
          <a:xfrm>
            <a:off x="5659821" y="2211067"/>
            <a:ext cx="6191733" cy="3984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321" y="5312979"/>
            <a:ext cx="469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 the axis’ by adding a general “g” element (most common). Use CSS transform to get the axis in view.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7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Binding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90856"/>
            <a:ext cx="7493000" cy="1409700"/>
          </a:xfrm>
        </p:spPr>
      </p:pic>
      <p:sp>
        <p:nvSpPr>
          <p:cNvPr id="5" name="TextBox 4"/>
          <p:cNvSpPr txBox="1"/>
          <p:nvPr/>
        </p:nvSpPr>
        <p:spPr>
          <a:xfrm>
            <a:off x="680321" y="4357246"/>
            <a:ext cx="8103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Data() will bind an array of data, allowing for shapes to be created using the given array.</a:t>
            </a:r>
          </a:p>
          <a:p>
            <a:endParaRPr lang="en-US" b="1" dirty="0"/>
          </a:p>
          <a:p>
            <a:r>
              <a:rPr lang="en-US" b="1" dirty="0" err="1" smtClean="0"/>
              <a:t>selectAll</a:t>
            </a:r>
            <a:r>
              <a:rPr lang="en-US" b="1" dirty="0" smtClean="0"/>
              <a:t>() will bind the data to all elements with the class of “bar” (before we have created the class itself)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7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Basics: Using </a:t>
            </a:r>
            <a:r>
              <a:rPr lang="en-US" dirty="0" err="1" smtClean="0"/>
              <a:t>svg</a:t>
            </a:r>
            <a:r>
              <a:rPr lang="en-US" dirty="0" smtClean="0"/>
              <a:t> Rules to Create </a:t>
            </a:r>
            <a:r>
              <a:rPr lang="en-US" dirty="0"/>
              <a:t>S</a:t>
            </a:r>
            <a:r>
              <a:rPr lang="en-US" dirty="0" smtClean="0"/>
              <a:t>hapes I.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Attributes of shape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Resulting shape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4" y="2814418"/>
            <a:ext cx="1911979" cy="13221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4" y="4614076"/>
            <a:ext cx="1917096" cy="1108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41" y="2814417"/>
            <a:ext cx="1385071" cy="13221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40" y="4614074"/>
            <a:ext cx="1118709" cy="110880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657600" y="3168869"/>
            <a:ext cx="1721078" cy="5517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704737" y="4892581"/>
            <a:ext cx="1721078" cy="5517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Basics: Using </a:t>
            </a:r>
            <a:r>
              <a:rPr lang="en-US" dirty="0" err="1" smtClean="0"/>
              <a:t>svg</a:t>
            </a:r>
            <a:r>
              <a:rPr lang="en-US" dirty="0" smtClean="0"/>
              <a:t> Rules to Create </a:t>
            </a:r>
            <a:r>
              <a:rPr lang="en-US" dirty="0"/>
              <a:t>S</a:t>
            </a:r>
            <a:r>
              <a:rPr lang="en-US" dirty="0" smtClean="0"/>
              <a:t>hapes 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SVG elements with </a:t>
            </a:r>
            <a:r>
              <a:rPr lang="en-US" u="sng" dirty="0" err="1" smtClean="0"/>
              <a:t>binded</a:t>
            </a:r>
            <a:r>
              <a:rPr lang="en-US" u="sng" dirty="0" smtClean="0"/>
              <a:t> data to iterate shapes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0" y="2995793"/>
            <a:ext cx="6172813" cy="2016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3714" y="2904631"/>
            <a:ext cx="460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Here we set the class “bar” to every </a:t>
            </a:r>
            <a:r>
              <a:rPr lang="en-US" b="1" dirty="0" err="1" smtClean="0"/>
              <a:t>rect</a:t>
            </a:r>
            <a:r>
              <a:rPr lang="en-US" b="1" dirty="0" smtClean="0"/>
              <a:t> we want to use (from earlier)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13713" y="3657096"/>
            <a:ext cx="415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Binded</a:t>
            </a:r>
            <a:r>
              <a:rPr lang="en-US" b="1" dirty="0" smtClean="0"/>
              <a:t> data can now be referenced in </a:t>
            </a:r>
            <a:r>
              <a:rPr lang="en-US" b="1" dirty="0" err="1" smtClean="0"/>
              <a:t>attr</a:t>
            </a:r>
            <a:r>
              <a:rPr lang="en-US" b="1" dirty="0" smtClean="0"/>
              <a:t> using callback function (variable </a:t>
            </a:r>
            <a:r>
              <a:rPr lang="en-US" b="1" i="1" dirty="0" smtClean="0"/>
              <a:t>d</a:t>
            </a:r>
            <a:r>
              <a:rPr lang="en-US" b="1" dirty="0" smtClean="0"/>
              <a:t>), and iterated (variable </a:t>
            </a:r>
            <a:r>
              <a:rPr lang="en-US" b="1" i="1" dirty="0" err="1" smtClean="0"/>
              <a:t>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44543" y="4686560"/>
            <a:ext cx="412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Also using scales to align with axis and stay within the domain</a:t>
            </a:r>
            <a:endParaRPr lang="en-US" b="1" dirty="0"/>
          </a:p>
        </p:txBody>
      </p:sp>
      <p:sp>
        <p:nvSpPr>
          <p:cNvPr id="8" name="Frame 7"/>
          <p:cNvSpPr/>
          <p:nvPr/>
        </p:nvSpPr>
        <p:spPr>
          <a:xfrm>
            <a:off x="1225296" y="3849624"/>
            <a:ext cx="1891862" cy="23648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Wikipedia Says:  </a:t>
            </a:r>
          </a:p>
          <a:p>
            <a:pPr lvl="2"/>
            <a:r>
              <a:rPr lang="en-US" dirty="0" smtClean="0"/>
              <a:t>“</a:t>
            </a:r>
            <a:r>
              <a:rPr lang="en-US" b="1" i="1" dirty="0" smtClean="0"/>
              <a:t>D3.js</a:t>
            </a:r>
            <a:r>
              <a:rPr lang="en-US" i="1" dirty="0"/>
              <a:t> (or just </a:t>
            </a:r>
            <a:r>
              <a:rPr lang="en-US" b="1" i="1" dirty="0"/>
              <a:t>D3</a:t>
            </a:r>
            <a:r>
              <a:rPr lang="en-US" i="1" dirty="0"/>
              <a:t> for </a:t>
            </a:r>
            <a:r>
              <a:rPr lang="en-US" b="1" i="1" dirty="0"/>
              <a:t>Data-Driven Documents</a:t>
            </a:r>
            <a:r>
              <a:rPr lang="en-US" i="1" dirty="0"/>
              <a:t>) is </a:t>
            </a:r>
            <a:r>
              <a:rPr lang="en-US" i="1" dirty="0" smtClean="0"/>
              <a:t>a JavaScript</a:t>
            </a:r>
            <a:r>
              <a:rPr lang="en-US" i="1" dirty="0"/>
              <a:t> </a:t>
            </a:r>
            <a:r>
              <a:rPr lang="en-US" i="1" dirty="0" smtClean="0"/>
              <a:t>library </a:t>
            </a:r>
            <a:r>
              <a:rPr lang="en-US" i="1" dirty="0"/>
              <a:t>for producing dynamic, </a:t>
            </a:r>
            <a:r>
              <a:rPr lang="en-US" i="1" dirty="0" smtClean="0"/>
              <a:t>interactive data visualizations</a:t>
            </a:r>
            <a:r>
              <a:rPr lang="en-US" i="1" dirty="0"/>
              <a:t> </a:t>
            </a:r>
            <a:r>
              <a:rPr lang="en-US" i="1" dirty="0" smtClean="0"/>
              <a:t>in web browsers. </a:t>
            </a:r>
            <a:r>
              <a:rPr lang="en-US" i="1" dirty="0"/>
              <a:t>It makes use of the widely </a:t>
            </a:r>
            <a:r>
              <a:rPr lang="en-US" i="1" dirty="0" smtClean="0"/>
              <a:t>implemented SVG, HTML5,</a:t>
            </a:r>
            <a:r>
              <a:rPr lang="en-US" i="1" dirty="0"/>
              <a:t> </a:t>
            </a:r>
            <a:r>
              <a:rPr lang="en-US" i="1" dirty="0" smtClean="0"/>
              <a:t>and CSS</a:t>
            </a:r>
            <a:r>
              <a:rPr lang="en-US" i="1" dirty="0"/>
              <a:t> </a:t>
            </a:r>
            <a:r>
              <a:rPr lang="en-US" i="1" dirty="0" smtClean="0"/>
              <a:t>standards</a:t>
            </a:r>
            <a:r>
              <a:rPr lang="en-US" i="1" dirty="0"/>
              <a:t>. It is the successor to the earlier </a:t>
            </a:r>
            <a:r>
              <a:rPr lang="en-US" i="1" dirty="0" err="1"/>
              <a:t>Protovis</a:t>
            </a:r>
            <a:r>
              <a:rPr lang="en-US" i="1" dirty="0"/>
              <a:t> framework</a:t>
            </a:r>
            <a:r>
              <a:rPr lang="en-US" i="1" dirty="0" smtClean="0"/>
              <a:t>.</a:t>
            </a:r>
            <a:r>
              <a:rPr lang="en-US" i="1" dirty="0"/>
              <a:t> In contrast to many other libraries, D3.js allows great control over the final visual result</a:t>
            </a:r>
            <a:r>
              <a:rPr lang="en-US" i="1" dirty="0" smtClean="0"/>
              <a:t>.</a:t>
            </a:r>
            <a:r>
              <a:rPr lang="en-US" i="1" dirty="0"/>
              <a:t> Its development was noted in 2011</a:t>
            </a:r>
            <a:r>
              <a:rPr lang="en-US" i="1" dirty="0" smtClean="0"/>
              <a:t>,</a:t>
            </a:r>
            <a:r>
              <a:rPr lang="en-US" i="1" dirty="0"/>
              <a:t> as version 2.0.0 was released in August </a:t>
            </a:r>
            <a:r>
              <a:rPr lang="en-US" i="1" dirty="0" smtClean="0"/>
              <a:t>2011.”</a:t>
            </a:r>
          </a:p>
          <a:p>
            <a:pPr lvl="1"/>
            <a:endParaRPr lang="en-US" sz="2400" i="1" dirty="0"/>
          </a:p>
          <a:p>
            <a:pPr lvl="1"/>
            <a:r>
              <a:rPr lang="en-US" dirty="0"/>
              <a:t>Used to manipulate documents based on data, and create visual representations of that data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4972049" cy="2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000" dirty="0">
                <a:hlinkClick r:id="rId2"/>
              </a:rPr>
              <a:t>https://medium.freecodecamp.org/learn-d3-js-in-5-minutes-c5ec29fb0725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49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Using </a:t>
            </a:r>
            <a:r>
              <a:rPr lang="en-US" dirty="0" err="1" smtClean="0"/>
              <a:t>svg</a:t>
            </a:r>
            <a:r>
              <a:rPr lang="en-US" dirty="0" smtClean="0"/>
              <a:t> Rules to Create Shapes II.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9" y="2366263"/>
            <a:ext cx="6172813" cy="201603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93" y="2161635"/>
            <a:ext cx="7068207" cy="4696366"/>
          </a:xfrm>
        </p:spPr>
      </p:pic>
      <p:sp>
        <p:nvSpPr>
          <p:cNvPr id="6" name="Bent Arrow 5"/>
          <p:cNvSpPr/>
          <p:nvPr/>
        </p:nvSpPr>
        <p:spPr>
          <a:xfrm rot="10800000" flipH="1">
            <a:off x="3846787" y="4586926"/>
            <a:ext cx="1277006" cy="1167487"/>
          </a:xfrm>
          <a:prstGeom prst="bentArrow">
            <a:avLst>
              <a:gd name="adj1" fmla="val 16429"/>
              <a:gd name="adj2" fmla="val 23507"/>
              <a:gd name="adj3" fmla="val 38433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vs. Disadvantages of d3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Lots of freedom and control</a:t>
            </a:r>
          </a:p>
          <a:p>
            <a:r>
              <a:rPr lang="en-US" dirty="0" smtClean="0"/>
              <a:t>Seamless integration with other frameworks</a:t>
            </a:r>
          </a:p>
          <a:p>
            <a:r>
              <a:rPr lang="en-US" dirty="0" smtClean="0"/>
              <a:t>Handles data lightly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 built-in graphs</a:t>
            </a:r>
          </a:p>
          <a:p>
            <a:r>
              <a:rPr lang="en-US" dirty="0" smtClean="0"/>
              <a:t>ETL is more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https://d3js.org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https://square.github.io/intro-to-d3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davidwalsh.name/learning-d3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https://d3indepth.com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https://www.linkedin.com/in/alexrogers823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https://github.com/alexrogers823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cool bar graph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071444"/>
            <a:ext cx="10842968" cy="3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 </a:t>
            </a:r>
          </a:p>
          <a:p>
            <a:pPr lvl="1"/>
            <a:r>
              <a:rPr lang="en-US" dirty="0" smtClean="0"/>
              <a:t>Since D3 relies on DOM manipulation instead of pre-built graphs, it allows for a lot of freedom and creation</a:t>
            </a:r>
          </a:p>
          <a:p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It can be added to other JS Frameworks without disrupting them. It is also lightweight and runs smoothly, even with big data.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  <a:p>
            <a:pPr lvl="1"/>
            <a:r>
              <a:rPr lang="en-US" dirty="0" smtClean="0"/>
              <a:t>D3 does not depend on a front-end or back-end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4619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www.quora.com</a:t>
            </a:r>
            <a:r>
              <a:rPr lang="en-US" sz="1000" b="1" dirty="0"/>
              <a:t>/What-are-some-of-the-best-features-of-D3-js#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172200"/>
            <a:ext cx="548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towardsdatascience.com</a:t>
            </a:r>
            <a:r>
              <a:rPr lang="en-US" sz="1000" b="1" dirty="0"/>
              <a:t>/interactive-data-visualization-with-d3-js-43fc3428a27e</a:t>
            </a:r>
          </a:p>
        </p:txBody>
      </p:sp>
    </p:spTree>
    <p:extLst>
      <p:ext uri="{BB962C8B-B14F-4D97-AF65-F5344CB8AC3E}">
        <p14:creationId xmlns:p14="http://schemas.microsoft.com/office/powerpoint/2010/main" val="5395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you drill down in D3.js?</a:t>
            </a:r>
          </a:p>
          <a:p>
            <a:pPr lvl="1"/>
            <a:r>
              <a:rPr lang="en-US" dirty="0" smtClean="0"/>
              <a:t>Yes, but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Excellent example: Drill-Down </a:t>
            </a:r>
            <a:r>
              <a:rPr lang="en-US" dirty="0" smtClean="0">
                <a:hlinkClick r:id="rId2"/>
              </a:rPr>
              <a:t>Pie Chart </a:t>
            </a:r>
            <a:r>
              <a:rPr lang="en-US" dirty="0" smtClean="0"/>
              <a:t>using D3</a:t>
            </a:r>
          </a:p>
          <a:p>
            <a:pPr lvl="1"/>
            <a:r>
              <a:rPr lang="en-US" dirty="0" smtClean="0"/>
              <a:t>D3-based libraries such as </a:t>
            </a:r>
            <a:r>
              <a:rPr lang="en-US" dirty="0" err="1" smtClean="0"/>
              <a:t>DC.js</a:t>
            </a:r>
            <a:r>
              <a:rPr lang="en-US" dirty="0" smtClean="0"/>
              <a:t> provide less work upfront with drill-down</a:t>
            </a:r>
          </a:p>
          <a:p>
            <a:pPr lvl="1"/>
            <a:endParaRPr lang="en-US" dirty="0"/>
          </a:p>
          <a:p>
            <a:r>
              <a:rPr lang="en-US" dirty="0" smtClean="0"/>
              <a:t>Does it integrate with other libraries and frameworks?</a:t>
            </a:r>
          </a:p>
          <a:p>
            <a:pPr lvl="1"/>
            <a:r>
              <a:rPr lang="en-US" dirty="0" smtClean="0"/>
              <a:t>Of course!</a:t>
            </a:r>
          </a:p>
          <a:p>
            <a:pPr lvl="1"/>
            <a:r>
              <a:rPr lang="en-US" dirty="0" smtClean="0"/>
              <a:t>React, Angular, </a:t>
            </a:r>
            <a:r>
              <a:rPr lang="en-US" dirty="0" err="1" smtClean="0"/>
              <a:t>TypeScript</a:t>
            </a:r>
            <a:r>
              <a:rPr lang="mr-IN" dirty="0" smtClean="0"/>
              <a:t>…</a:t>
            </a:r>
            <a:r>
              <a:rPr lang="en-US" dirty="0" smtClean="0"/>
              <a:t>anything JS-based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type of data do you need for D3?</a:t>
            </a:r>
          </a:p>
          <a:p>
            <a:pPr lvl="1"/>
            <a:r>
              <a:rPr lang="en-US" dirty="0" smtClean="0"/>
              <a:t>Works for several types. Static, JSON, CSV, XML,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2601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codepen.io</a:t>
            </a:r>
            <a:r>
              <a:rPr lang="en-US" sz="1000" b="1" dirty="0"/>
              <a:t>/</a:t>
            </a:r>
            <a:r>
              <a:rPr lang="en-US" sz="1000" b="1" dirty="0" err="1"/>
              <a:t>ademps</a:t>
            </a:r>
            <a:r>
              <a:rPr lang="en-US" sz="1000" b="1" dirty="0"/>
              <a:t>/pen/</a:t>
            </a:r>
            <a:r>
              <a:rPr lang="en-US" sz="1000" b="1" dirty="0" err="1"/>
              <a:t>mlHyC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172200"/>
            <a:ext cx="1939159" cy="24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https://dc-</a:t>
            </a:r>
            <a:r>
              <a:rPr lang="en-US" sz="1000" b="1" dirty="0" err="1"/>
              <a:t>js.github.io</a:t>
            </a:r>
            <a:r>
              <a:rPr lang="en-US" sz="1000" b="1" dirty="0"/>
              <a:t>/</a:t>
            </a:r>
            <a:r>
              <a:rPr lang="en-US" sz="1000" b="1" dirty="0" err="1"/>
              <a:t>dc.js</a:t>
            </a:r>
            <a:r>
              <a:rPr lang="en-US" sz="1000" b="1" dirty="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5675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towardsdatascience.com</a:t>
            </a:r>
            <a:r>
              <a:rPr lang="en-US" sz="1000" b="1" dirty="0"/>
              <a:t>/interactive-data-visualization-with-d3-js-43fc3428a27e</a:t>
            </a:r>
          </a:p>
        </p:txBody>
      </p:sp>
    </p:spTree>
    <p:extLst>
      <p:ext uri="{BB962C8B-B14F-4D97-AF65-F5344CB8AC3E}">
        <p14:creationId xmlns:p14="http://schemas.microsoft.com/office/powerpoint/2010/main" val="10284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a chart library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</a:p>
          <a:p>
            <a:pPr lvl="1"/>
            <a:r>
              <a:rPr lang="en-US" dirty="0"/>
              <a:t>Using data binding and text() to manipulate </a:t>
            </a:r>
            <a:r>
              <a:rPr lang="en-US" dirty="0" smtClean="0"/>
              <a:t>DOM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 d3, you select the element </a:t>
            </a:r>
            <a:r>
              <a:rPr lang="en-US" b="1" i="1" dirty="0"/>
              <a:t>before</a:t>
            </a:r>
            <a:r>
              <a:rPr lang="en-US" b="1" dirty="0"/>
              <a:t> it’s created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SVG-based data visualization</a:t>
            </a:r>
          </a:p>
          <a:p>
            <a:pPr lvl="1"/>
            <a:r>
              <a:rPr lang="en-US" dirty="0" smtClean="0"/>
              <a:t>Using data binding, arrays, and enter() to make charts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466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/>
              <a:t>https://</a:t>
            </a:r>
            <a:r>
              <a:rPr lang="en-US" sz="1000" b="1" dirty="0" err="1"/>
              <a:t>medium.freecodecamp.org</a:t>
            </a:r>
            <a:r>
              <a:rPr lang="en-US" sz="1000" b="1" dirty="0"/>
              <a:t>/learn-d3-js-in-5-minutes-c5ec29fb0725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7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example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92" y="2881312"/>
            <a:ext cx="5947870" cy="2889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2881312"/>
            <a:ext cx="5470525" cy="874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899" y="4141271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Starting out with an empty ordered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29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4537075"/>
            <a:ext cx="3808412" cy="1825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2345459"/>
            <a:ext cx="5578475" cy="1827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33" y="2345459"/>
            <a:ext cx="5156807" cy="2305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9333" y="526513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Populating list with &lt;li&gt; tags using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38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 of D3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b="1" u="sng" dirty="0" smtClean="0"/>
          </a:p>
          <a:p>
            <a:pPr lvl="1"/>
            <a:endParaRPr lang="en-US" b="1" u="sng" dirty="0"/>
          </a:p>
          <a:p>
            <a:pPr lvl="1"/>
            <a:endParaRPr lang="en-US" b="1" u="sng" dirty="0" smtClean="0"/>
          </a:p>
          <a:p>
            <a:pPr lvl="1"/>
            <a:endParaRPr lang="en-US" b="1" u="sng" dirty="0"/>
          </a:p>
          <a:p>
            <a:pPr marL="457200" lvl="1" indent="0"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Chart </a:t>
            </a:r>
            <a:r>
              <a:rPr lang="en-US" b="1" u="sng" dirty="0">
                <a:solidFill>
                  <a:schemeClr val="bg1"/>
                </a:solidFill>
              </a:rPr>
              <a:t>libraries built from </a:t>
            </a:r>
            <a:r>
              <a:rPr lang="en-US" b="1" u="sng" dirty="0" smtClean="0">
                <a:solidFill>
                  <a:schemeClr val="bg1"/>
                </a:solidFill>
              </a:rPr>
              <a:t>D3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442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www.slant.co</a:t>
            </a:r>
            <a:r>
              <a:rPr lang="en-US" sz="1000" b="1" dirty="0"/>
              <a:t>/options/10577/alternatives/~d3-js-alternatives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www.fastcompany.com</a:t>
            </a:r>
            <a:r>
              <a:rPr lang="en-US" sz="1000" b="1" dirty="0"/>
              <a:t>/3029760/the-five-best-libraries-for-building-data-</a:t>
            </a:r>
            <a:r>
              <a:rPr lang="en-US" sz="1000" b="1" dirty="0" err="1"/>
              <a:t>vizualizations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4698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b="1" dirty="0"/>
              <a:t>https://</a:t>
            </a:r>
            <a:r>
              <a:rPr lang="en-US" sz="1000" b="1" dirty="0" err="1"/>
              <a:t>thenextweb.com</a:t>
            </a:r>
            <a:r>
              <a:rPr lang="en-US" sz="1000" b="1" dirty="0"/>
              <a:t>/</a:t>
            </a:r>
            <a:r>
              <a:rPr lang="en-US" sz="1000" b="1" dirty="0" err="1"/>
              <a:t>dd</a:t>
            </a:r>
            <a:r>
              <a:rPr lang="en-US" sz="1000" b="1" dirty="0"/>
              <a:t>/2015/06/12/20-best-javascript-chart-libraries/</a:t>
            </a:r>
          </a:p>
          <a:p>
            <a:endParaRPr lang="en-US" sz="1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7" b="17293"/>
          <a:stretch/>
        </p:blipFill>
        <p:spPr>
          <a:xfrm>
            <a:off x="680321" y="2258222"/>
            <a:ext cx="1479555" cy="630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8" b="25570"/>
          <a:stretch/>
        </p:blipFill>
        <p:spPr>
          <a:xfrm>
            <a:off x="2396358" y="2258222"/>
            <a:ext cx="2065283" cy="630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t="37574" r="17241" b="31060"/>
          <a:stretch/>
        </p:blipFill>
        <p:spPr>
          <a:xfrm>
            <a:off x="4698123" y="2271513"/>
            <a:ext cx="2158692" cy="585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93" y="3207264"/>
            <a:ext cx="2805467" cy="6953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9" t="18948" r="29467" b="30618"/>
          <a:stretch/>
        </p:blipFill>
        <p:spPr>
          <a:xfrm>
            <a:off x="6204532" y="3118461"/>
            <a:ext cx="1032847" cy="6797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8" y="3267797"/>
            <a:ext cx="2563023" cy="4698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7" y="3156930"/>
            <a:ext cx="1783936" cy="6916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60" y="2258222"/>
            <a:ext cx="860239" cy="8602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8759" r="10981" b="13548"/>
          <a:stretch/>
        </p:blipFill>
        <p:spPr>
          <a:xfrm>
            <a:off x="7108649" y="2271513"/>
            <a:ext cx="1515089" cy="6023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8" b="23583"/>
          <a:stretch/>
        </p:blipFill>
        <p:spPr>
          <a:xfrm>
            <a:off x="8904737" y="2244931"/>
            <a:ext cx="1507686" cy="6643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5" b="34461"/>
          <a:stretch/>
        </p:blipFill>
        <p:spPr>
          <a:xfrm>
            <a:off x="1130240" y="4999781"/>
            <a:ext cx="2136274" cy="7328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7" r="38634" b="62226"/>
          <a:stretch/>
        </p:blipFill>
        <p:spPr>
          <a:xfrm>
            <a:off x="3871147" y="4999781"/>
            <a:ext cx="1906322" cy="7328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871" y="4846995"/>
            <a:ext cx="2954230" cy="10384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90" y="4996280"/>
            <a:ext cx="736341" cy="7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already uses D3?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413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b="1" dirty="0"/>
              <a:t>https://</a:t>
            </a:r>
            <a:r>
              <a:rPr lang="en-US" sz="1000" b="1" dirty="0" err="1"/>
              <a:t>www.sitepoint.com</a:t>
            </a:r>
            <a:r>
              <a:rPr lang="en-US" sz="1000" b="1" dirty="0"/>
              <a:t>/15-best-javascript-charting-libraries/</a:t>
            </a:r>
          </a:p>
          <a:p>
            <a:endParaRPr lang="en-US" sz="1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12" y="3074276"/>
            <a:ext cx="2014888" cy="2014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129087"/>
            <a:ext cx="2209042" cy="2014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60" y="3548956"/>
            <a:ext cx="6148552" cy="11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5056</TotalTime>
  <Words>641</Words>
  <Application>Microsoft Macintosh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Mangal</vt:lpstr>
      <vt:lpstr>Trebuchet MS</vt:lpstr>
      <vt:lpstr>Arial</vt:lpstr>
      <vt:lpstr>Berlin</vt:lpstr>
      <vt:lpstr>Introduction to D3.js</vt:lpstr>
      <vt:lpstr>What is D3.js</vt:lpstr>
      <vt:lpstr>D3.js Features</vt:lpstr>
      <vt:lpstr>FAQ</vt:lpstr>
      <vt:lpstr>More than a chart library</vt:lpstr>
      <vt:lpstr>DOM Manipulation example</vt:lpstr>
      <vt:lpstr>DOM Manipulation Example</vt:lpstr>
      <vt:lpstr>Competitors of D3</vt:lpstr>
      <vt:lpstr>Who already uses D3?</vt:lpstr>
      <vt:lpstr>Who should use d3?</vt:lpstr>
      <vt:lpstr>Examples of D3 (Beginner Level)</vt:lpstr>
      <vt:lpstr>Examples of D3 (Advanced)</vt:lpstr>
      <vt:lpstr>Basics: Bar Graph Overview</vt:lpstr>
      <vt:lpstr>Basics: Creating an svg canvas</vt:lpstr>
      <vt:lpstr>Basics: Making an axis</vt:lpstr>
      <vt:lpstr>Basics: Making an axis</vt:lpstr>
      <vt:lpstr>Basics: Binding Data</vt:lpstr>
      <vt:lpstr>Basics: Using svg Rules to Create Shapes I.</vt:lpstr>
      <vt:lpstr>Basics: Using svg Rules to Create Shapes II.</vt:lpstr>
      <vt:lpstr>Basics: Using svg Rules to Create Shapes II. </vt:lpstr>
      <vt:lpstr>Advantages vs. Disadvantages of d3</vt:lpstr>
      <vt:lpstr>Resources</vt:lpstr>
      <vt:lpstr>Follow Me</vt:lpstr>
      <vt:lpstr>Let’s make a cool bar graph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Alex Rogers</dc:creator>
  <cp:lastModifiedBy>Alex Rogers</cp:lastModifiedBy>
  <cp:revision>43</cp:revision>
  <dcterms:created xsi:type="dcterms:W3CDTF">2018-10-19T02:28:12Z</dcterms:created>
  <dcterms:modified xsi:type="dcterms:W3CDTF">2018-10-22T14:44:55Z</dcterms:modified>
</cp:coreProperties>
</file>