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1" r:id="rId6"/>
    <p:sldId id="272" r:id="rId7"/>
    <p:sldId id="260" r:id="rId8"/>
    <p:sldId id="261" r:id="rId9"/>
    <p:sldId id="262" r:id="rId10"/>
    <p:sldId id="265" r:id="rId11"/>
    <p:sldId id="264" r:id="rId12"/>
    <p:sldId id="263" r:id="rId13"/>
    <p:sldId id="266" r:id="rId14"/>
    <p:sldId id="267" r:id="rId15"/>
    <p:sldId id="268" r:id="rId16"/>
    <p:sldId id="269" r:id="rId17"/>
    <p:sldId id="275" r:id="rId18"/>
    <p:sldId id="270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15DF-262F-C2C6-465D-D1626044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06FA6-F923-357D-713E-7931721D1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3B13-F9B2-59B3-52EA-552B1035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9560-66F1-2953-9293-648CCB83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0F1A-EBBA-6955-D793-7EE0A54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7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8745-8547-2CFE-F8A4-79020904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FF46F-9E75-59ED-6058-427BEBE4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100C-6B71-D583-7C2C-F2669367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DC02-8308-F313-8A5A-D3A7D164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6D18-8CC1-FE1E-318E-5DC5464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1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CA5DE-2844-D68E-D393-D6C47DF4C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29B7-5CB8-BC8B-0252-3B1D82824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3D0-7984-D853-50FA-3A6A4FF1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4305-427F-1F87-248B-2E0792EF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DE6F-6C16-C16D-5AF6-D1FAC7E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8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2CD7-2573-384B-5A3F-81FA2F4F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E6CE-450A-3C6F-0A7F-39EA8CFF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1DCB-9638-6963-F207-1B88D6E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DD97-FBBF-99AE-2EF9-2ED6E667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C580-8AD0-8028-B14A-C41F4087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3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C58A-B908-B422-BF1B-7912C54A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501B-63CF-3ADA-639C-E8E9CFFE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DE83-BF7B-236B-0E99-A2BC233F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C50B-B8A9-BC6B-4C7A-75A6961C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FFB6-D0D1-C35F-F163-89B4CBD2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8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8903-B162-2B40-22B0-373E7C1C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D8B-2FDA-37C8-89B8-6B37417F5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CFBBF-16E2-DE7B-2B43-9179BAFA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2A9B-5332-CD12-82F6-67554D21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81B37-935E-2F5F-1332-25EAB480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319C-2AB9-FB6C-E644-9BBB2376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7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CC97-4C09-AF42-67E1-032D53F3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41F8-689E-5C62-384D-4F418273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8981A-1BC1-70FB-031C-EC6A2C0E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8D8BF-E197-3C75-0766-377EF487F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827FD-6CC9-B62C-3D86-B559FFD0D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D8463-AB3E-3BF0-2DC4-D642AF78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93974-4DEE-0B9B-C9D2-9792689B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C3BE-16FE-EBF3-E7C3-75B56DE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0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2721-61E2-2330-A1A7-7FDAD6F1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B06DF-5B28-68DE-617D-309E7145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2D1E7-404D-4EA2-566F-746E33A5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AE951-7FE0-4958-F491-6F323538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10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9654F-DF23-5108-8BF2-5771E4F1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3F961-10BB-FB9C-DF11-7622C5AC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55E75-6F22-E49E-D01C-5CEC3CC2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8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9B97-B153-F8B0-0728-52F52305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EDD2-8AC8-EB84-9AB5-1414A975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4F76-3AD6-CC60-E8A3-F8534B55D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17B73-9D0C-BC2C-F892-81D2F2B8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C9AD-8948-CAD5-F27F-FE4C0136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69F32-30ED-787A-567B-7FA5DEBE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90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AD9D-9CA5-42FE-2701-F2619D79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747EF-ADCD-34DD-EB39-E7B548856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2CA6A-60E1-9376-859F-46057E827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4AFFE-AE4C-94C0-90B1-3B10BBAB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E6BD-BFBB-118B-AB4D-20252BB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996A-09E5-57CB-31B3-008C55A5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97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CD7B3-538E-B5F4-F397-8DF0CE70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CB6D-6749-B302-ECE0-0D66C2FB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FADD-28A6-4450-5113-81BF24A03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DE64-5D68-48C3-AFE7-9A0C7EB279B4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B311-C408-D272-61D7-320329C5F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FD1F-E80A-F154-5135-FD9642D1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68D6-D0C1-4F13-B578-52DAF70DBB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73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ulab-smu.top/biomedical-knowledge-mining-book/index.html" TargetMode="External"/><Relationship Id="rId2" Type="http://schemas.openxmlformats.org/officeDocument/2006/relationships/hyperlink" Target="https://www.bioconductor.org/packages/devel/workflows/vignettes/RNAseq123/inst/doc/limmaWorkflo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rvath.genetics.ucla.edu/html/CoexpressionNetwork/Rpackages/WGCNA/Tutoria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2/jci.insight.136220" TargetMode="External"/><Relationship Id="rId2" Type="http://schemas.openxmlformats.org/officeDocument/2006/relationships/hyperlink" Target="https://doi.org/10.1089/omi.2014.006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409F-246E-08C6-5DA9-DE6F80A1B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RNA-seq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75C10-987B-C832-1CC2-2BA73604B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Andy Tran</a:t>
            </a:r>
          </a:p>
        </p:txBody>
      </p:sp>
    </p:spTree>
    <p:extLst>
      <p:ext uri="{BB962C8B-B14F-4D97-AF65-F5344CB8AC3E}">
        <p14:creationId xmlns:p14="http://schemas.microsoft.com/office/powerpoint/2010/main" val="56084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DE Analysis: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9C755-6D2E-E57B-A2FE-88DF529F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2772067"/>
            <a:ext cx="6456534" cy="3539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1C6741-A0F4-9C8D-FA47-99264ED1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49" y="3009105"/>
            <a:ext cx="4651628" cy="32905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B6ECFC-1D4C-6CDE-B678-60B3B59CC8F6}"/>
              </a:ext>
            </a:extLst>
          </p:cNvPr>
          <p:cNvCxnSpPr>
            <a:cxnSpLocks/>
          </p:cNvCxnSpPr>
          <p:nvPr/>
        </p:nvCxnSpPr>
        <p:spPr>
          <a:xfrm>
            <a:off x="555070" y="2256639"/>
            <a:ext cx="0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21AA39-866C-76D3-E069-B0BFA417BEB5}"/>
              </a:ext>
            </a:extLst>
          </p:cNvPr>
          <p:cNvSpPr txBox="1"/>
          <p:nvPr/>
        </p:nvSpPr>
        <p:spPr>
          <a:xfrm>
            <a:off x="98623" y="1537171"/>
            <a:ext cx="912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Gene </a:t>
            </a:r>
          </a:p>
          <a:p>
            <a:pPr algn="ctr"/>
            <a:r>
              <a:rPr lang="en-AU" sz="1800" dirty="0">
                <a:solidFill>
                  <a:srgbClr val="FF0000"/>
                </a:solidFill>
              </a:rPr>
              <a:t>symbol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E8B98-DFAA-E867-8382-7E1CF4C73781}"/>
              </a:ext>
            </a:extLst>
          </p:cNvPr>
          <p:cNvCxnSpPr>
            <a:cxnSpLocks/>
          </p:cNvCxnSpPr>
          <p:nvPr/>
        </p:nvCxnSpPr>
        <p:spPr>
          <a:xfrm>
            <a:off x="1765401" y="2256639"/>
            <a:ext cx="0" cy="40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CD5704-ACA5-CF21-039D-FFC4DE50638C}"/>
              </a:ext>
            </a:extLst>
          </p:cNvPr>
          <p:cNvSpPr txBox="1"/>
          <p:nvPr/>
        </p:nvSpPr>
        <p:spPr>
          <a:xfrm>
            <a:off x="1239102" y="1537171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Log</a:t>
            </a:r>
            <a:r>
              <a:rPr lang="en-AU" dirty="0">
                <a:solidFill>
                  <a:srgbClr val="FF0000"/>
                </a:solidFill>
              </a:rPr>
              <a:t> fold change</a:t>
            </a:r>
            <a:endParaRPr lang="en-AU" sz="1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F736D0-DE50-2F7F-C7FA-83067DACBF9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18000" y="2181591"/>
            <a:ext cx="29444" cy="470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F76B2F-2994-D18B-36D7-8C0202DC420C}"/>
              </a:ext>
            </a:extLst>
          </p:cNvPr>
          <p:cNvSpPr txBox="1"/>
          <p:nvPr/>
        </p:nvSpPr>
        <p:spPr>
          <a:xfrm>
            <a:off x="2242280" y="1535260"/>
            <a:ext cx="1210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Expression</a:t>
            </a:r>
            <a:endParaRPr lang="en-AU" sz="18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3A27-156D-3F59-D8F1-165BACBE24D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679489" y="2172696"/>
            <a:ext cx="143665" cy="487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125484-755B-EDD0-8C4B-BC299E2F3FF6}"/>
              </a:ext>
            </a:extLst>
          </p:cNvPr>
          <p:cNvSpPr txBox="1"/>
          <p:nvPr/>
        </p:nvSpPr>
        <p:spPr>
          <a:xfrm>
            <a:off x="3296854" y="1526365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statistic</a:t>
            </a:r>
            <a:endParaRPr lang="en-AU" sz="1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87E9C-B84B-72C7-A8BC-3C30C0125107}"/>
              </a:ext>
            </a:extLst>
          </p:cNvPr>
          <p:cNvSpPr txBox="1"/>
          <p:nvPr/>
        </p:nvSpPr>
        <p:spPr>
          <a:xfrm>
            <a:off x="4235231" y="1631164"/>
            <a:ext cx="105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093975-BCE0-14CC-E0B7-23E5DD645EDB}"/>
              </a:ext>
            </a:extLst>
          </p:cNvPr>
          <p:cNvSpPr txBox="1"/>
          <p:nvPr/>
        </p:nvSpPr>
        <p:spPr>
          <a:xfrm>
            <a:off x="5259958" y="1500195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Adjusted</a:t>
            </a:r>
          </a:p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C1407-7CA8-EE8A-129E-3089BBC6182B}"/>
              </a:ext>
            </a:extLst>
          </p:cNvPr>
          <p:cNvSpPr txBox="1"/>
          <p:nvPr/>
        </p:nvSpPr>
        <p:spPr>
          <a:xfrm>
            <a:off x="6407749" y="1507333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B statistic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612A92-730A-D720-D599-E418BB5D87B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235231" y="2000496"/>
            <a:ext cx="526300" cy="687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5EDA78-06FB-D224-F2F6-EB496D4942A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672036" y="2146526"/>
            <a:ext cx="114222" cy="588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3392E4-2CB2-AAF9-68EA-81E263A42FC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527604" y="2153664"/>
            <a:ext cx="406445" cy="58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186-95BA-0532-C00F-D8ED2E6C455F}"/>
              </a:ext>
            </a:extLst>
          </p:cNvPr>
          <p:cNvSpPr txBox="1"/>
          <p:nvPr/>
        </p:nvSpPr>
        <p:spPr>
          <a:xfrm>
            <a:off x="7879695" y="2093337"/>
            <a:ext cx="276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Visualisation using </a:t>
            </a:r>
            <a:r>
              <a:rPr lang="en-AU" sz="1800" dirty="0" err="1">
                <a:solidFill>
                  <a:srgbClr val="FF0000"/>
                </a:solidFill>
              </a:rPr>
              <a:t>ggplot</a:t>
            </a:r>
            <a:r>
              <a:rPr lang="en-AU" sz="1800" dirty="0">
                <a:solidFill>
                  <a:srgbClr val="FF0000"/>
                </a:solidFill>
              </a:rPr>
              <a:t> (code not provided)</a:t>
            </a:r>
          </a:p>
        </p:txBody>
      </p:sp>
    </p:spTree>
    <p:extLst>
      <p:ext uri="{BB962C8B-B14F-4D97-AF65-F5344CB8AC3E}">
        <p14:creationId xmlns:p14="http://schemas.microsoft.com/office/powerpoint/2010/main" val="212655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>
            <a:normAutofit/>
          </a:bodyPr>
          <a:lstStyle/>
          <a:p>
            <a:r>
              <a:rPr lang="en-AU" dirty="0"/>
              <a:t>Gene Set Testing + Enrichment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3775045"/>
          </a:xfrm>
        </p:spPr>
        <p:txBody>
          <a:bodyPr>
            <a:normAutofit/>
          </a:bodyPr>
          <a:lstStyle/>
          <a:p>
            <a:r>
              <a:rPr lang="en-AU" sz="2400" dirty="0"/>
              <a:t>From a DE analysis, which </a:t>
            </a:r>
            <a:r>
              <a:rPr lang="en-AU" sz="2400" b="1" dirty="0"/>
              <a:t>pathways</a:t>
            </a:r>
            <a:r>
              <a:rPr lang="en-AU" sz="2400" dirty="0"/>
              <a:t> (gene sets) are different between the two conditions?</a:t>
            </a:r>
          </a:p>
          <a:p>
            <a:r>
              <a:rPr lang="en-AU" sz="2400" dirty="0"/>
              <a:t>Many </a:t>
            </a:r>
            <a:r>
              <a:rPr lang="en-AU" sz="2400" b="1" dirty="0"/>
              <a:t>databases</a:t>
            </a:r>
            <a:r>
              <a:rPr lang="en-AU" sz="2400" dirty="0"/>
              <a:t> of functional gene sets:</a:t>
            </a:r>
          </a:p>
          <a:p>
            <a:pPr lvl="1"/>
            <a:r>
              <a:rPr lang="en-AU" sz="2000" b="1" dirty="0"/>
              <a:t>Gene Ontology</a:t>
            </a:r>
            <a:r>
              <a:rPr lang="en-AU" sz="2000" dirty="0"/>
              <a:t> (GO): cellular component, molecular function, biological process</a:t>
            </a:r>
          </a:p>
          <a:p>
            <a:pPr lvl="1"/>
            <a:r>
              <a:rPr lang="en-US" sz="2000" b="1" dirty="0"/>
              <a:t>Kyoto Encyclopedia of Genes and Genomes</a:t>
            </a:r>
            <a:r>
              <a:rPr lang="en-US" sz="2000" dirty="0"/>
              <a:t> (KEGG)</a:t>
            </a:r>
            <a:endParaRPr lang="en-AU" sz="2000" dirty="0"/>
          </a:p>
          <a:p>
            <a:r>
              <a:rPr lang="en-AU" sz="2400" dirty="0"/>
              <a:t>Generally two main types of approaches:</a:t>
            </a:r>
          </a:p>
          <a:p>
            <a:pPr lvl="1"/>
            <a:r>
              <a:rPr lang="en-AU" sz="2000" dirty="0"/>
              <a:t>Overrepresentation (similar to chi-squared test)</a:t>
            </a:r>
          </a:p>
          <a:p>
            <a:pPr lvl="1"/>
            <a:r>
              <a:rPr lang="en-AU" sz="2000" dirty="0"/>
              <a:t>Enrichment (similar to Wilcoxon rank-sum test)</a:t>
            </a:r>
          </a:p>
          <a:p>
            <a:r>
              <a:rPr lang="en-AU" sz="2400" dirty="0"/>
              <a:t>Popular packages include: </a:t>
            </a:r>
            <a:r>
              <a:rPr lang="en-AU" sz="2400" dirty="0" err="1"/>
              <a:t>clusterProfiler</a:t>
            </a:r>
            <a:r>
              <a:rPr lang="en-AU" sz="2400" dirty="0"/>
              <a:t>, gage, </a:t>
            </a:r>
            <a:r>
              <a:rPr lang="en-AU" sz="2400" dirty="0" err="1"/>
              <a:t>gsva</a:t>
            </a:r>
            <a:r>
              <a:rPr lang="en-AU" sz="2400" dirty="0"/>
              <a:t>, </a:t>
            </a:r>
            <a:r>
              <a:rPr lang="en-AU" sz="2400" dirty="0" err="1"/>
              <a:t>fgsea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31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Suggested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2238"/>
            <a:ext cx="7903128" cy="16694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-log10(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DEresults$P.Value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gseGO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="BP",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"SYMBOL",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OrgDb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gse@result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C9FC52-08CE-F8B6-5850-2AE7804FD1FB}"/>
              </a:ext>
            </a:extLst>
          </p:cNvPr>
          <p:cNvSpPr txBox="1">
            <a:spLocks/>
          </p:cNvSpPr>
          <p:nvPr/>
        </p:nvSpPr>
        <p:spPr>
          <a:xfrm>
            <a:off x="838200" y="3288484"/>
            <a:ext cx="10394659" cy="320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Line 1</a:t>
            </a:r>
            <a:r>
              <a:rPr lang="en-AU" sz="2400" dirty="0"/>
              <a:t>: creates an ordered list of genes by differential expression and stores it in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2400" dirty="0"/>
              <a:t>.</a:t>
            </a:r>
          </a:p>
          <a:p>
            <a:r>
              <a:rPr lang="en-AU" sz="2400" b="1" dirty="0"/>
              <a:t>Line 2</a:t>
            </a:r>
            <a:r>
              <a:rPr lang="en-AU" sz="2400" dirty="0"/>
              <a:t>: names each element in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gene_list</a:t>
            </a:r>
            <a:r>
              <a:rPr lang="en-AU" sz="2400" dirty="0"/>
              <a:t> by the gene symbol (a requirement for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gseGO</a:t>
            </a:r>
            <a:r>
              <a:rPr lang="en-AU" sz="2400" dirty="0"/>
              <a:t>)</a:t>
            </a:r>
          </a:p>
          <a:p>
            <a:r>
              <a:rPr lang="en-AU" sz="2400" b="1" dirty="0"/>
              <a:t>Line 3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gseGO</a:t>
            </a:r>
            <a:r>
              <a:rPr lang="en-AU" sz="2400" dirty="0"/>
              <a:t> performs the GSEA analysis.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</a:t>
            </a:r>
            <a:r>
              <a:rPr lang="en-AU" sz="2400" dirty="0"/>
              <a:t> specifies the database to use (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AU" sz="2400" dirty="0"/>
              <a:t> = biological process).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AU" sz="2400" dirty="0"/>
              <a:t> specifies the naming convention of the genes.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OrgDb</a:t>
            </a:r>
            <a:r>
              <a:rPr lang="en-AU" sz="2400" dirty="0"/>
              <a:t> specifies the organism database (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AU" sz="2400" dirty="0"/>
              <a:t> is for human)</a:t>
            </a:r>
          </a:p>
          <a:p>
            <a:r>
              <a:rPr lang="en-AU" sz="2400" b="1" dirty="0"/>
              <a:t>Final line</a:t>
            </a:r>
            <a:r>
              <a:rPr lang="en-AU" sz="2400" dirty="0"/>
              <a:t>: outputs the result in a user friendly table. (requires package DT)</a:t>
            </a:r>
          </a:p>
          <a:p>
            <a:endParaRPr lang="en-AU" sz="2400" dirty="0"/>
          </a:p>
        </p:txBody>
      </p:sp>
      <p:pic>
        <p:nvPicPr>
          <p:cNvPr id="4" name="Picture 4" descr="GitHub - YuLab-SMU/clusterProfiler: :bar_chart: A universal enrichment tool  for interpreting omics data">
            <a:extLst>
              <a:ext uri="{FF2B5EF4-FFF2-40B4-BE49-F238E27FC236}">
                <a16:creationId xmlns:a16="http://schemas.microsoft.com/office/drawing/2014/main" id="{7FB54AB5-70F8-1D42-FF29-3CF84BEA2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333" y="268471"/>
            <a:ext cx="2455186" cy="28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5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F012F-C929-0889-1582-298F7A78A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34"/>
          <a:stretch/>
        </p:blipFill>
        <p:spPr>
          <a:xfrm>
            <a:off x="1740510" y="2352125"/>
            <a:ext cx="8205919" cy="434707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B6765C-FEE8-DB40-C76B-8A205CD64C5E}"/>
              </a:ext>
            </a:extLst>
          </p:cNvPr>
          <p:cNvCxnSpPr>
            <a:cxnSpLocks/>
          </p:cNvCxnSpPr>
          <p:nvPr/>
        </p:nvCxnSpPr>
        <p:spPr>
          <a:xfrm>
            <a:off x="2349641" y="1712849"/>
            <a:ext cx="1433794" cy="745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C42DB9-4001-B142-E2A9-6037ABD9AA54}"/>
              </a:ext>
            </a:extLst>
          </p:cNvPr>
          <p:cNvSpPr txBox="1"/>
          <p:nvPr/>
        </p:nvSpPr>
        <p:spPr>
          <a:xfrm>
            <a:off x="341933" y="1083176"/>
            <a:ext cx="1039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Pathway ID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DF9FFD-CC27-BB62-80EA-3B37EBA2B495}"/>
              </a:ext>
            </a:extLst>
          </p:cNvPr>
          <p:cNvCxnSpPr>
            <a:cxnSpLocks/>
          </p:cNvCxnSpPr>
          <p:nvPr/>
        </p:nvCxnSpPr>
        <p:spPr>
          <a:xfrm>
            <a:off x="926502" y="1770802"/>
            <a:ext cx="1774753" cy="687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E535BC-4C50-9A35-8916-7CC9640A1415}"/>
              </a:ext>
            </a:extLst>
          </p:cNvPr>
          <p:cNvSpPr txBox="1"/>
          <p:nvPr/>
        </p:nvSpPr>
        <p:spPr>
          <a:xfrm>
            <a:off x="1686270" y="1069323"/>
            <a:ext cx="1326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Pathway Description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F79928-7C0F-EF05-344F-93B72AB0B01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91360" y="1717431"/>
            <a:ext cx="1355469" cy="634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8FA16E-1DE9-E8A6-9826-B73D4F47600A}"/>
              </a:ext>
            </a:extLst>
          </p:cNvPr>
          <p:cNvSpPr txBox="1"/>
          <p:nvPr/>
        </p:nvSpPr>
        <p:spPr>
          <a:xfrm>
            <a:off x="2886196" y="1071100"/>
            <a:ext cx="1210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Pathway size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51B4E-E020-5BCC-56B5-DFA392DF9ABC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4659249" y="1750430"/>
            <a:ext cx="1184221" cy="601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9EAAC5-9ADD-A908-72BC-C650CCC418E2}"/>
              </a:ext>
            </a:extLst>
          </p:cNvPr>
          <p:cNvSpPr txBox="1"/>
          <p:nvPr/>
        </p:nvSpPr>
        <p:spPr>
          <a:xfrm>
            <a:off x="4010363" y="1104099"/>
            <a:ext cx="1297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Enrichment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46881-1A48-4800-422C-C250A8A98950}"/>
              </a:ext>
            </a:extLst>
          </p:cNvPr>
          <p:cNvSpPr txBox="1"/>
          <p:nvPr/>
        </p:nvSpPr>
        <p:spPr>
          <a:xfrm>
            <a:off x="6894780" y="1144674"/>
            <a:ext cx="105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F14D7-FE2A-6E1A-EACC-C54E85CDF80D}"/>
              </a:ext>
            </a:extLst>
          </p:cNvPr>
          <p:cNvSpPr txBox="1"/>
          <p:nvPr/>
        </p:nvSpPr>
        <p:spPr>
          <a:xfrm>
            <a:off x="7949792" y="1138202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Adjusted</a:t>
            </a:r>
          </a:p>
          <a:p>
            <a:pPr algn="ctr"/>
            <a:r>
              <a:rPr lang="en-AU" sz="1800" dirty="0">
                <a:solidFill>
                  <a:srgbClr val="FF0000"/>
                </a:solidFill>
              </a:rPr>
              <a:t>P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311E3-EADE-E8AB-F5E7-01D7E1D8A88D}"/>
              </a:ext>
            </a:extLst>
          </p:cNvPr>
          <p:cNvSpPr txBox="1"/>
          <p:nvPr/>
        </p:nvSpPr>
        <p:spPr>
          <a:xfrm>
            <a:off x="8997565" y="1105876"/>
            <a:ext cx="105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Q-value</a:t>
            </a:r>
          </a:p>
          <a:p>
            <a:pPr algn="ctr"/>
            <a:r>
              <a:rPr lang="en-AU" dirty="0">
                <a:solidFill>
                  <a:srgbClr val="FF0000"/>
                </a:solidFill>
              </a:rPr>
              <a:t>(FDR)</a:t>
            </a:r>
            <a:endParaRPr lang="en-AU" sz="1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84EDB9-408B-8746-FB2E-C2B4E5CB380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381734" y="1514006"/>
            <a:ext cx="39346" cy="838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A12B6-4A2D-9CFA-02D4-D83C0FE8F52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087238" y="1784533"/>
            <a:ext cx="388854" cy="613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43CDBD-E782-7107-0EAF-5B19EEF3C40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17420" y="1752207"/>
            <a:ext cx="406445" cy="58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029F2B-B0F4-28AD-4E34-3A6C2DEE4278}"/>
              </a:ext>
            </a:extLst>
          </p:cNvPr>
          <p:cNvSpPr txBox="1"/>
          <p:nvPr/>
        </p:nvSpPr>
        <p:spPr>
          <a:xfrm>
            <a:off x="5238496" y="1099456"/>
            <a:ext cx="1823207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Normalised Enrichment score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44C545-F595-07C1-977D-CFD8EB95DA2D}"/>
              </a:ext>
            </a:extLst>
          </p:cNvPr>
          <p:cNvCxnSpPr>
            <a:cxnSpLocks/>
          </p:cNvCxnSpPr>
          <p:nvPr/>
        </p:nvCxnSpPr>
        <p:spPr>
          <a:xfrm>
            <a:off x="6150465" y="1752833"/>
            <a:ext cx="589941" cy="638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56E519-332F-D8C5-0D1A-F4F103D8C77F}"/>
              </a:ext>
            </a:extLst>
          </p:cNvPr>
          <p:cNvSpPr txBox="1"/>
          <p:nvPr/>
        </p:nvSpPr>
        <p:spPr>
          <a:xfrm>
            <a:off x="10190023" y="1134227"/>
            <a:ext cx="1345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Rank of max enrichment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E69F6-2C24-2A86-8F4E-3B8063D1752B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746159" y="1780558"/>
            <a:ext cx="1116621" cy="617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9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 err="1"/>
              <a:t>Dotplot</a:t>
            </a:r>
            <a:r>
              <a:rPr lang="en-AU" sz="2400" dirty="0"/>
              <a:t> visualises the top terms with the size, adjusted p-value and gene ratio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2C986-A2E4-18DB-C686-E2908C5C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26" y="1879305"/>
            <a:ext cx="6625854" cy="39774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006688"/>
            <a:ext cx="7903128" cy="3901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dotplot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12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Network plot </a:t>
            </a:r>
            <a:r>
              <a:rPr lang="en-AU" sz="2400" dirty="0"/>
              <a:t>visualises overlap and similarity between top terms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122643"/>
            <a:ext cx="7903128" cy="7045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pairwise_termsim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emapplot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showCategory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B274C-F27A-A040-0FFB-637BE96E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91" y="2053813"/>
            <a:ext cx="6315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Tree plot </a:t>
            </a:r>
            <a:r>
              <a:rPr lang="en-AU" sz="2400" dirty="0"/>
              <a:t>groups terms based on similarity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122643"/>
            <a:ext cx="7903128" cy="7045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treeplot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gse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4EB1E-4F44-2B14-244B-1998F06C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79" y="1849772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GSEA Analysis: Visualisation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40"/>
            <a:ext cx="10394659" cy="59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Enrichment plot </a:t>
            </a:r>
            <a:r>
              <a:rPr lang="en-AU" sz="2400" dirty="0"/>
              <a:t>shows the GSEA result for an individual pathway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05DE01-64CD-8784-A93F-24EB1167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46" y="6316909"/>
            <a:ext cx="7903128" cy="34394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gseaplot(gse, path.id)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A0A7E-3C71-653D-F7AB-DF389789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91" y="1792477"/>
            <a:ext cx="5446333" cy="44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Advanced: WGCNA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390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Weighted Gene </a:t>
            </a:r>
            <a:r>
              <a:rPr lang="en-AU" sz="2400" b="1" dirty="0" err="1"/>
              <a:t>Coexpression</a:t>
            </a:r>
            <a:r>
              <a:rPr lang="en-AU" sz="2400" b="1" dirty="0"/>
              <a:t> Network Analysis</a:t>
            </a:r>
          </a:p>
          <a:p>
            <a:r>
              <a:rPr lang="en-AU" sz="2400" dirty="0"/>
              <a:t>Analyses the relationship between genes in the data set: identifies </a:t>
            </a:r>
            <a:r>
              <a:rPr lang="en-AU" sz="2400" b="1" dirty="0"/>
              <a:t>modules</a:t>
            </a:r>
            <a:r>
              <a:rPr lang="en-AU" sz="2400" dirty="0"/>
              <a:t> of genes, and key genes.</a:t>
            </a:r>
          </a:p>
          <a:p>
            <a:r>
              <a:rPr lang="en-AU" sz="2400" dirty="0"/>
              <a:t>All functions implemented in </a:t>
            </a:r>
            <a:r>
              <a:rPr lang="en-AU" sz="2400" b="1" dirty="0" err="1"/>
              <a:t>wgcna</a:t>
            </a:r>
            <a:r>
              <a:rPr lang="en-AU" sz="2400" dirty="0"/>
              <a:t> package.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DDCE8-064A-0C29-9EC2-EE6EA5AB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31" y="3140061"/>
            <a:ext cx="3433703" cy="3578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E551AF-9E47-C7CC-881E-3D6619CF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792" y="3140061"/>
            <a:ext cx="5829177" cy="35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Extension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390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You may want to </a:t>
            </a:r>
            <a:r>
              <a:rPr lang="en-AU" sz="2400" b="1" dirty="0"/>
              <a:t>combine </a:t>
            </a:r>
            <a:r>
              <a:rPr lang="en-AU" sz="2400" dirty="0"/>
              <a:t>the results of the two data sets (but be aware that the data comes from different tissues).</a:t>
            </a:r>
          </a:p>
          <a:p>
            <a:r>
              <a:rPr lang="en-AU" sz="2400" dirty="0"/>
              <a:t>You are welcome to search for </a:t>
            </a:r>
            <a:r>
              <a:rPr lang="en-AU" sz="2400" b="1" dirty="0"/>
              <a:t>additional data sets</a:t>
            </a:r>
            <a:r>
              <a:rPr lang="en-AU" sz="2400" dirty="0"/>
              <a:t>. A suggestion is to browse the </a:t>
            </a:r>
            <a:r>
              <a:rPr lang="en-AU" sz="2400" dirty="0">
                <a:hlinkClick r:id="rId2"/>
              </a:rPr>
              <a:t>Gene Expression Omnibus</a:t>
            </a:r>
            <a:r>
              <a:rPr lang="en-AU" sz="2400" dirty="0"/>
              <a:t>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231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Background – The Central Dogma of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40"/>
            <a:ext cx="10515600" cy="545284"/>
          </a:xfrm>
        </p:spPr>
        <p:txBody>
          <a:bodyPr>
            <a:normAutofit/>
          </a:bodyPr>
          <a:lstStyle/>
          <a:p>
            <a:r>
              <a:rPr lang="en-AU" sz="2400" dirty="0"/>
              <a:t>Measuring </a:t>
            </a:r>
            <a:r>
              <a:rPr lang="en-AU" sz="2400" b="1" dirty="0"/>
              <a:t>RNA</a:t>
            </a:r>
            <a:r>
              <a:rPr lang="en-AU" sz="2400" dirty="0"/>
              <a:t> gives us an insight into the biological mechanisms in a tissue/cell.</a:t>
            </a:r>
          </a:p>
        </p:txBody>
      </p:sp>
      <p:pic>
        <p:nvPicPr>
          <p:cNvPr id="1026" name="Picture 2" descr="Central Dogma | Brent Cornell">
            <a:extLst>
              <a:ext uri="{FF2B5EF4-FFF2-40B4-BE49-F238E27FC236}">
                <a16:creationId xmlns:a16="http://schemas.microsoft.com/office/drawing/2014/main" id="{24BBE50F-7D70-2E81-4C8F-9BC78301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84" y="1887524"/>
            <a:ext cx="8996676" cy="40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1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Installing Packages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506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Install the required packages by running the following code in the terminal: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::install(c("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"DT",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clusterProfiler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enrichplot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"WGCNA"))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400" dirty="0"/>
              <a:t>Load the packages in your R/</a:t>
            </a:r>
            <a:r>
              <a:rPr lang="en-AU" sz="2400" dirty="0" err="1"/>
              <a:t>rmd</a:t>
            </a:r>
            <a:r>
              <a:rPr lang="en-AU" sz="2400" dirty="0"/>
              <a:t>/</a:t>
            </a:r>
            <a:r>
              <a:rPr lang="en-AU" sz="2400" dirty="0" err="1"/>
              <a:t>qmd</a:t>
            </a:r>
            <a:r>
              <a:rPr lang="en-AU" sz="2400" dirty="0"/>
              <a:t> file with the following code: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library(DT)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clusterProfiler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enrichplot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library(WGCNA)</a:t>
            </a: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Additional 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594A-22E6-E897-18F2-DA48D98E236F}"/>
              </a:ext>
            </a:extLst>
          </p:cNvPr>
          <p:cNvSpPr txBox="1">
            <a:spLocks/>
          </p:cNvSpPr>
          <p:nvPr/>
        </p:nvSpPr>
        <p:spPr>
          <a:xfrm>
            <a:off x="838200" y="1342239"/>
            <a:ext cx="10394659" cy="506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hlinkClick r:id="rId2"/>
              </a:rPr>
              <a:t>Transcriptomics analysis workflow</a:t>
            </a:r>
            <a:endParaRPr lang="en-AU" sz="2400" dirty="0"/>
          </a:p>
          <a:p>
            <a:r>
              <a:rPr lang="en-AU" sz="2400" dirty="0" err="1">
                <a:hlinkClick r:id="rId3"/>
              </a:rPr>
              <a:t>Clusterprofiler</a:t>
            </a:r>
            <a:r>
              <a:rPr lang="en-AU" sz="2400" dirty="0">
                <a:hlinkClick r:id="rId3"/>
              </a:rPr>
              <a:t> tutorial </a:t>
            </a:r>
            <a:endParaRPr lang="en-AU" sz="2400" dirty="0"/>
          </a:p>
          <a:p>
            <a:r>
              <a:rPr lang="en-AU" sz="2400" dirty="0">
                <a:hlinkClick r:id="rId4"/>
              </a:rPr>
              <a:t>WGCNA tutorials</a:t>
            </a:r>
            <a:endParaRPr lang="en-AU" sz="2400" dirty="0"/>
          </a:p>
          <a:p>
            <a:pPr marL="0" indent="0">
              <a:spcBef>
                <a:spcPts val="0"/>
              </a:spcBef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9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Background – RNA sequencing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40"/>
            <a:ext cx="10515600" cy="536894"/>
          </a:xfrm>
        </p:spPr>
        <p:txBody>
          <a:bodyPr>
            <a:normAutofit/>
          </a:bodyPr>
          <a:lstStyle/>
          <a:p>
            <a:r>
              <a:rPr lang="en-AU" sz="2400" dirty="0"/>
              <a:t>Many technologies can be used to measure the </a:t>
            </a:r>
            <a:r>
              <a:rPr lang="en-AU" sz="2400" b="1" dirty="0"/>
              <a:t>amount of RNA</a:t>
            </a:r>
            <a:r>
              <a:rPr lang="en-AU" sz="2400" dirty="0"/>
              <a:t> in a tissue/cell</a:t>
            </a:r>
          </a:p>
        </p:txBody>
      </p:sp>
      <p:pic>
        <p:nvPicPr>
          <p:cNvPr id="1028" name="Picture 4" descr="Timeline of transcriptomic approaches for infectious diseases.... |  Download Scientific Diagram">
            <a:extLst>
              <a:ext uri="{FF2B5EF4-FFF2-40B4-BE49-F238E27FC236}">
                <a16:creationId xmlns:a16="http://schemas.microsoft.com/office/drawing/2014/main" id="{1EE97F18-9F3B-D8B7-E0E6-5F370556A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82" b="38104"/>
          <a:stretch/>
        </p:blipFill>
        <p:spPr bwMode="auto">
          <a:xfrm>
            <a:off x="2075969" y="1879134"/>
            <a:ext cx="5415400" cy="47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8CA596-32C6-A17C-B521-075B7144F2FE}"/>
              </a:ext>
            </a:extLst>
          </p:cNvPr>
          <p:cNvSpPr txBox="1">
            <a:spLocks/>
          </p:cNvSpPr>
          <p:nvPr/>
        </p:nvSpPr>
        <p:spPr>
          <a:xfrm>
            <a:off x="7712978" y="3429000"/>
            <a:ext cx="4056776" cy="23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More modern technologies:</a:t>
            </a:r>
          </a:p>
          <a:p>
            <a:pPr lvl="1"/>
            <a:r>
              <a:rPr lang="en-AU" sz="2000" dirty="0"/>
              <a:t>Single-cell</a:t>
            </a:r>
          </a:p>
          <a:p>
            <a:pPr lvl="1"/>
            <a:r>
              <a:rPr lang="en-AU" sz="2000" dirty="0"/>
              <a:t>Single cell </a:t>
            </a:r>
            <a:r>
              <a:rPr lang="en-AU" sz="2000" dirty="0" err="1"/>
              <a:t>multiomics</a:t>
            </a:r>
            <a:endParaRPr lang="en-AU" sz="2000" dirty="0"/>
          </a:p>
          <a:p>
            <a:pPr lvl="1"/>
            <a:r>
              <a:rPr lang="en-AU" sz="2000" dirty="0"/>
              <a:t>Spatial transcriptomics</a:t>
            </a:r>
          </a:p>
          <a:p>
            <a:pPr lvl="1"/>
            <a:r>
              <a:rPr lang="en-AU" sz="2000" dirty="0"/>
              <a:t>Any many more!</a:t>
            </a:r>
          </a:p>
          <a:p>
            <a:pPr lvl="1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582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4706223"/>
          </a:xfrm>
        </p:spPr>
        <p:txBody>
          <a:bodyPr>
            <a:normAutofit/>
          </a:bodyPr>
          <a:lstStyle/>
          <a:p>
            <a:r>
              <a:rPr lang="en-AU" sz="2400" dirty="0"/>
              <a:t>Which genes are </a:t>
            </a:r>
            <a:r>
              <a:rPr lang="en-AU" sz="2400" b="1" dirty="0"/>
              <a:t>differentially expressed</a:t>
            </a:r>
            <a:r>
              <a:rPr lang="en-AU" sz="2400" dirty="0"/>
              <a:t> between two conditions? </a:t>
            </a:r>
          </a:p>
          <a:p>
            <a:r>
              <a:rPr lang="en-AU" sz="2400" dirty="0"/>
              <a:t>For example:</a:t>
            </a:r>
          </a:p>
          <a:p>
            <a:pPr lvl="1"/>
            <a:r>
              <a:rPr lang="en-AU" sz="2000" dirty="0"/>
              <a:t>Disease vs healthy</a:t>
            </a:r>
          </a:p>
          <a:p>
            <a:pPr lvl="1"/>
            <a:r>
              <a:rPr lang="en-AU" sz="2000" dirty="0"/>
              <a:t>Treatment vs control</a:t>
            </a:r>
          </a:p>
          <a:p>
            <a:pPr lvl="1"/>
            <a:r>
              <a:rPr lang="en-AU" sz="2000" dirty="0"/>
              <a:t>Early/late developmental stages</a:t>
            </a:r>
          </a:p>
          <a:p>
            <a:pPr lvl="1"/>
            <a:r>
              <a:rPr lang="en-AU" sz="2000" dirty="0"/>
              <a:t>Early/late disease progression</a:t>
            </a:r>
          </a:p>
          <a:p>
            <a:r>
              <a:rPr lang="en-AU" sz="2400" dirty="0"/>
              <a:t>Which </a:t>
            </a:r>
            <a:r>
              <a:rPr lang="en-AU" sz="2400" b="1" dirty="0"/>
              <a:t>biological functions/pathways</a:t>
            </a:r>
            <a:r>
              <a:rPr lang="en-AU" sz="2400" dirty="0"/>
              <a:t> are different between two conditions?</a:t>
            </a:r>
          </a:p>
        </p:txBody>
      </p:sp>
    </p:spTree>
    <p:extLst>
      <p:ext uri="{BB962C8B-B14F-4D97-AF65-F5344CB8AC3E}">
        <p14:creationId xmlns:p14="http://schemas.microsoft.com/office/powerpoint/2010/main" val="360279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Data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4706223"/>
          </a:xfrm>
        </p:spPr>
        <p:txBody>
          <a:bodyPr>
            <a:normAutofit/>
          </a:bodyPr>
          <a:lstStyle/>
          <a:p>
            <a:r>
              <a:rPr lang="en-US" sz="2400" b="1" dirty="0"/>
              <a:t>Kidney transplantation</a:t>
            </a:r>
            <a:r>
              <a:rPr lang="en-US" sz="2400" dirty="0"/>
              <a:t> is the treatment of choice for people with end-stage kidney disease.</a:t>
            </a:r>
          </a:p>
          <a:p>
            <a:r>
              <a:rPr lang="en-US" sz="2400" dirty="0"/>
              <a:t>Many patients will develop </a:t>
            </a:r>
            <a:r>
              <a:rPr lang="en-US" sz="2400" b="1" dirty="0"/>
              <a:t>graft rejection</a:t>
            </a:r>
            <a:r>
              <a:rPr lang="en-US" sz="2400" dirty="0"/>
              <a:t> after kidney transplant.</a:t>
            </a:r>
          </a:p>
          <a:p>
            <a:r>
              <a:rPr lang="en-US" sz="2400" dirty="0"/>
              <a:t>Understanding the </a:t>
            </a:r>
            <a:r>
              <a:rPr lang="en-US" sz="2400" b="1" dirty="0"/>
              <a:t>causes</a:t>
            </a:r>
            <a:r>
              <a:rPr lang="en-US" sz="2400" dirty="0"/>
              <a:t> and </a:t>
            </a:r>
            <a:r>
              <a:rPr lang="en-US" sz="2400" b="1" dirty="0"/>
              <a:t>drivers</a:t>
            </a:r>
            <a:r>
              <a:rPr lang="en-US" sz="2400" dirty="0"/>
              <a:t> of graft rejection will improve patient outcomes.</a:t>
            </a:r>
            <a:endParaRPr lang="en-AU" sz="2400" dirty="0"/>
          </a:p>
        </p:txBody>
      </p:sp>
      <p:pic>
        <p:nvPicPr>
          <p:cNvPr id="15362" name="Picture 2" descr="Premium Vector | Cute kidney vector cartoon characters set isolated on  background.">
            <a:extLst>
              <a:ext uri="{FF2B5EF4-FFF2-40B4-BE49-F238E27FC236}">
                <a16:creationId xmlns:a16="http://schemas.microsoft.com/office/drawing/2014/main" id="{1A38CCC7-4E0E-40A4-1A93-D1BE34F81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9" t="35107" r="6901" b="35413"/>
          <a:stretch/>
        </p:blipFill>
        <p:spPr bwMode="auto">
          <a:xfrm>
            <a:off x="1663926" y="3643249"/>
            <a:ext cx="3305264" cy="26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No photo description available.">
            <a:extLst>
              <a:ext uri="{FF2B5EF4-FFF2-40B4-BE49-F238E27FC236}">
                <a16:creationId xmlns:a16="http://schemas.microsoft.com/office/drawing/2014/main" id="{0B06ACED-485A-64BD-D6BD-15089C81D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15" y="3092958"/>
            <a:ext cx="3986648" cy="37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6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40"/>
            <a:ext cx="10822497" cy="5293452"/>
          </a:xfrm>
        </p:spPr>
        <p:txBody>
          <a:bodyPr>
            <a:normAutofit/>
          </a:bodyPr>
          <a:lstStyle/>
          <a:p>
            <a:r>
              <a:rPr lang="en-US" sz="2400" dirty="0"/>
              <a:t>Data is sourced from </a:t>
            </a:r>
            <a:r>
              <a:rPr lang="en-US" sz="2400" dirty="0">
                <a:hlinkClick r:id="rId2"/>
              </a:rPr>
              <a:t>Gunther et al. </a:t>
            </a:r>
            <a:r>
              <a:rPr lang="en-US" sz="2400" dirty="0"/>
              <a:t>and </a:t>
            </a:r>
            <a:r>
              <a:rPr lang="en-US" sz="2400" dirty="0">
                <a:hlinkClick r:id="rId3"/>
              </a:rPr>
              <a:t>Yi et al.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Data has been </a:t>
            </a:r>
            <a:r>
              <a:rPr lang="en-US" sz="2400" b="1" dirty="0">
                <a:cs typeface="Courier New" panose="02070309020205020404" pitchFamily="49" charset="0"/>
              </a:rPr>
              <a:t>pre-processed</a:t>
            </a:r>
            <a:r>
              <a:rPr lang="en-US" sz="2400" dirty="0">
                <a:cs typeface="Courier New" panose="02070309020205020404" pitchFamily="49" charset="0"/>
              </a:rPr>
              <a:t> and </a:t>
            </a:r>
            <a:r>
              <a:rPr lang="en-US" sz="2400" b="1" dirty="0" err="1">
                <a:cs typeface="Courier New" panose="02070309020205020404" pitchFamily="49" charset="0"/>
              </a:rPr>
              <a:t>normalised</a:t>
            </a:r>
            <a:r>
              <a:rPr lang="en-US" sz="2400" dirty="0">
                <a:cs typeface="Courier New" panose="02070309020205020404" pitchFamily="49" charset="0"/>
              </a:rPr>
              <a:t>. 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Further filtering or processing may be helpful.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exprs_mat.csv </a:t>
            </a:r>
            <a:r>
              <a:rPr lang="en-US" sz="2400" dirty="0"/>
              <a:t>contains the </a:t>
            </a:r>
            <a:r>
              <a:rPr lang="en-US" sz="2400" b="1" dirty="0"/>
              <a:t>gene expression</a:t>
            </a:r>
            <a:r>
              <a:rPr lang="en-US" sz="2400" dirty="0"/>
              <a:t> data</a:t>
            </a:r>
          </a:p>
          <a:p>
            <a:pPr lvl="1"/>
            <a:r>
              <a:rPr lang="en-US" dirty="0"/>
              <a:t>Rows represent genes, columns represent kidney transplant recipients</a:t>
            </a:r>
          </a:p>
          <a:p>
            <a:pPr lvl="1"/>
            <a:r>
              <a:rPr lang="en-US" dirty="0"/>
              <a:t>Read into R using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exprs_mat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read.csv("exprs_mat.csv",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outcome_mat.csv </a:t>
            </a:r>
            <a:r>
              <a:rPr lang="en-US" sz="2400" dirty="0"/>
              <a:t>contains the </a:t>
            </a:r>
            <a:r>
              <a:rPr lang="en-US" sz="2400" b="1" dirty="0"/>
              <a:t>patient outcomes</a:t>
            </a:r>
          </a:p>
          <a:p>
            <a:pPr lvl="1"/>
            <a:r>
              <a:rPr lang="en-US" dirty="0"/>
              <a:t>The first column contains the patient IDs</a:t>
            </a:r>
          </a:p>
          <a:p>
            <a:pPr lvl="1"/>
            <a:r>
              <a:rPr lang="en-US" dirty="0"/>
              <a:t>The second column contains the outcomes:</a:t>
            </a:r>
          </a:p>
          <a:p>
            <a:pPr lvl="2"/>
            <a:r>
              <a:rPr lang="en-US" dirty="0"/>
              <a:t>AR = acute rejection</a:t>
            </a:r>
          </a:p>
          <a:p>
            <a:pPr lvl="2"/>
            <a:r>
              <a:rPr lang="en-US" dirty="0"/>
              <a:t>non-AR = no acute rejection</a:t>
            </a:r>
          </a:p>
          <a:p>
            <a:pPr lvl="1"/>
            <a:r>
              <a:rPr lang="en-US" dirty="0"/>
              <a:t>Read into R 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outcome_data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read.csv("outcome_mat.csv")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Analytical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4706223"/>
          </a:xfrm>
        </p:spPr>
        <p:txBody>
          <a:bodyPr>
            <a:normAutofit/>
          </a:bodyPr>
          <a:lstStyle/>
          <a:p>
            <a:r>
              <a:rPr lang="en-AU" sz="2400" dirty="0"/>
              <a:t>Fortunately, there is plenty of </a:t>
            </a:r>
            <a:r>
              <a:rPr lang="en-AU" sz="2400" b="1" dirty="0"/>
              <a:t>analytical software</a:t>
            </a:r>
            <a:r>
              <a:rPr lang="en-AU" sz="2400" dirty="0"/>
              <a:t> that has been developed</a:t>
            </a:r>
          </a:p>
          <a:p>
            <a:r>
              <a:rPr lang="en-AU" sz="2400" dirty="0"/>
              <a:t>Unfortunately, there is plenty of </a:t>
            </a:r>
            <a:r>
              <a:rPr lang="en-AU" sz="2400" b="1" dirty="0"/>
              <a:t>analytical software</a:t>
            </a:r>
            <a:r>
              <a:rPr lang="en-AU" sz="2400" dirty="0"/>
              <a:t> that has been developed</a:t>
            </a:r>
          </a:p>
        </p:txBody>
      </p:sp>
      <p:pic>
        <p:nvPicPr>
          <p:cNvPr id="3078" name="Picture 6" descr="Single cell data integrative analysis • scdney">
            <a:extLst>
              <a:ext uri="{FF2B5EF4-FFF2-40B4-BE49-F238E27FC236}">
                <a16:creationId xmlns:a16="http://schemas.microsoft.com/office/drawing/2014/main" id="{FA6D6702-09B6-CAAB-306E-164C3E49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00" y="2339994"/>
            <a:ext cx="4337420" cy="411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07154-5B38-88F9-C737-EA30890A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0" y="2339994"/>
            <a:ext cx="5371131" cy="41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1912689"/>
          </a:xfrm>
        </p:spPr>
        <p:txBody>
          <a:bodyPr>
            <a:normAutofit/>
          </a:bodyPr>
          <a:lstStyle/>
          <a:p>
            <a:r>
              <a:rPr lang="en-AU" sz="2400" dirty="0"/>
              <a:t>Quantifies how </a:t>
            </a:r>
            <a:r>
              <a:rPr lang="en-AU" sz="2400" b="1" dirty="0"/>
              <a:t>differentially expressed</a:t>
            </a:r>
            <a:r>
              <a:rPr lang="en-AU" sz="2400" dirty="0"/>
              <a:t> each gene is between two conditions.</a:t>
            </a:r>
          </a:p>
          <a:p>
            <a:r>
              <a:rPr lang="en-AU" sz="2400" dirty="0"/>
              <a:t>Generally uses a </a:t>
            </a:r>
            <a:r>
              <a:rPr lang="en-AU" sz="2400" b="1" dirty="0"/>
              <a:t>statistical test</a:t>
            </a:r>
            <a:r>
              <a:rPr lang="en-AU" sz="2400" dirty="0"/>
              <a:t> to standardise across genes and estimate significance.</a:t>
            </a:r>
          </a:p>
          <a:p>
            <a:r>
              <a:rPr lang="en-AU" sz="2400" dirty="0"/>
              <a:t>Popular packages include: </a:t>
            </a:r>
            <a:r>
              <a:rPr lang="en-AU" sz="2400" dirty="0" err="1"/>
              <a:t>limma</a:t>
            </a:r>
            <a:r>
              <a:rPr lang="en-AU" sz="2400" dirty="0"/>
              <a:t>, </a:t>
            </a:r>
            <a:r>
              <a:rPr lang="en-AU" sz="2400" dirty="0" err="1"/>
              <a:t>edgeR</a:t>
            </a:r>
            <a:r>
              <a:rPr lang="en-AU" sz="2400" dirty="0"/>
              <a:t> and DESeq2.</a:t>
            </a:r>
          </a:p>
        </p:txBody>
      </p:sp>
      <p:pic>
        <p:nvPicPr>
          <p:cNvPr id="3074" name="Picture 2" descr="Differential gene expression analysis using Limma-step by step | by Data  GOAT | Dev Genius">
            <a:extLst>
              <a:ext uri="{FF2B5EF4-FFF2-40B4-BE49-F238E27FC236}">
                <a16:creationId xmlns:a16="http://schemas.microsoft.com/office/drawing/2014/main" id="{BF59AF1C-4005-FC51-1926-DB817E6C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4" y="3603073"/>
            <a:ext cx="2109150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apting limma and edgeR for Single-cell and Proteomics - Chan Zuckerberg  Initiative">
            <a:extLst>
              <a:ext uri="{FF2B5EF4-FFF2-40B4-BE49-F238E27FC236}">
                <a16:creationId xmlns:a16="http://schemas.microsoft.com/office/drawing/2014/main" id="{C5E8334C-6546-E86A-FC7F-CB90CA98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84" y="3603073"/>
            <a:ext cx="2109150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oftware">
            <a:extLst>
              <a:ext uri="{FF2B5EF4-FFF2-40B4-BE49-F238E27FC236}">
                <a16:creationId xmlns:a16="http://schemas.microsoft.com/office/drawing/2014/main" id="{152D2C51-D165-6338-D2C1-06102AA6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54" y="3603073"/>
            <a:ext cx="2113524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A6A-C8F2-9154-E3A4-AC1DBD81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AU" dirty="0"/>
              <a:t>DE Analysis: Suggested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A081-614B-D466-AB67-01F9D4E5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394659" cy="19630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design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(~ classes)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exprs_mat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design)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eBayes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topTable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limma.fit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Inf, sort.by = "p")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DEresults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074" name="Picture 2" descr="Differential gene expression analysis using Limma-step by step | by Data  GOAT | Dev Genius">
            <a:extLst>
              <a:ext uri="{FF2B5EF4-FFF2-40B4-BE49-F238E27FC236}">
                <a16:creationId xmlns:a16="http://schemas.microsoft.com/office/drawing/2014/main" id="{BF59AF1C-4005-FC51-1926-DB817E6C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146" y="658740"/>
            <a:ext cx="2109150" cy="24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C9FC52-08CE-F8B6-5850-2AE7804FD1FB}"/>
              </a:ext>
            </a:extLst>
          </p:cNvPr>
          <p:cNvSpPr txBox="1">
            <a:spLocks/>
          </p:cNvSpPr>
          <p:nvPr/>
        </p:nvSpPr>
        <p:spPr>
          <a:xfrm>
            <a:off x="754311" y="3135386"/>
            <a:ext cx="9891318" cy="306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b="1" dirty="0"/>
              <a:t>Line 1</a:t>
            </a:r>
            <a:r>
              <a:rPr lang="en-AU" sz="2400" dirty="0"/>
              <a:t>: “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classes”</a:t>
            </a:r>
            <a:r>
              <a:rPr lang="en-AU" sz="2400" dirty="0"/>
              <a:t> indicates the two conditions.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AU" sz="2400" dirty="0"/>
              <a:t> creates a matrix that tells </a:t>
            </a:r>
            <a:r>
              <a:rPr lang="en-AU" sz="2400" dirty="0" err="1"/>
              <a:t>limma</a:t>
            </a:r>
            <a:r>
              <a:rPr lang="en-AU" sz="2400" dirty="0"/>
              <a:t> which samples belong to which class.</a:t>
            </a:r>
          </a:p>
          <a:p>
            <a:r>
              <a:rPr lang="en-AU" sz="2400" b="1" dirty="0"/>
              <a:t>Line 2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AU" sz="2400" dirty="0"/>
              <a:t> fits a linear model (equivalent to a t-test).</a:t>
            </a:r>
          </a:p>
          <a:p>
            <a:r>
              <a:rPr lang="en-AU" sz="2400" b="1" dirty="0"/>
              <a:t>Line 3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eBayes</a:t>
            </a:r>
            <a:r>
              <a:rPr lang="en-AU" sz="2400" dirty="0"/>
              <a:t> calculates moderated t-statistics.</a:t>
            </a:r>
          </a:p>
          <a:p>
            <a:r>
              <a:rPr lang="en-AU" sz="2400" b="1" dirty="0"/>
              <a:t>Line 4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topTable</a:t>
            </a:r>
            <a:r>
              <a:rPr lang="en-AU" sz="2400" dirty="0"/>
              <a:t> selects the top DE results and sorts them.</a:t>
            </a:r>
          </a:p>
          <a:p>
            <a:r>
              <a:rPr lang="en-AU" sz="2400" b="1" dirty="0"/>
              <a:t>Line 5</a:t>
            </a:r>
            <a:r>
              <a:rPr lang="en-AU" sz="2400" dirty="0"/>
              <a:t>: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datatable</a:t>
            </a:r>
            <a:r>
              <a:rPr lang="en-AU" sz="2400" dirty="0"/>
              <a:t> displays the results in a user-friendly table (requires package DT)</a:t>
            </a:r>
          </a:p>
        </p:txBody>
      </p:sp>
    </p:spTree>
    <p:extLst>
      <p:ext uri="{BB962C8B-B14F-4D97-AF65-F5344CB8AC3E}">
        <p14:creationId xmlns:p14="http://schemas.microsoft.com/office/powerpoint/2010/main" val="6460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1063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RNA-seq Challenge</vt:lpstr>
      <vt:lpstr>Background – The Central Dogma of Biology</vt:lpstr>
      <vt:lpstr>Background – RNA sequencing technology</vt:lpstr>
      <vt:lpstr>Research questions</vt:lpstr>
      <vt:lpstr>Data Challenge</vt:lpstr>
      <vt:lpstr>Data Introduction</vt:lpstr>
      <vt:lpstr>Analytical software</vt:lpstr>
      <vt:lpstr>Differential Expression Analysis</vt:lpstr>
      <vt:lpstr>DE Analysis: Suggested code</vt:lpstr>
      <vt:lpstr>DE Analysis: Example</vt:lpstr>
      <vt:lpstr>Gene Set Testing + Enrichment Analysis</vt:lpstr>
      <vt:lpstr>GSEA Analysis: Suggested code</vt:lpstr>
      <vt:lpstr>GSEA Analysis: Example</vt:lpstr>
      <vt:lpstr>GSEA Analysis: Visualisation</vt:lpstr>
      <vt:lpstr>GSEA Analysis: Visualisation</vt:lpstr>
      <vt:lpstr>GSEA Analysis: Visualisation</vt:lpstr>
      <vt:lpstr>GSEA Analysis: Visualisation</vt:lpstr>
      <vt:lpstr>Advanced: WGCNA</vt:lpstr>
      <vt:lpstr>Extension</vt:lpstr>
      <vt:lpstr>Installing Packages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Challenge</dc:title>
  <dc:creator>Andy Tran</dc:creator>
  <cp:lastModifiedBy>Andy Tran</cp:lastModifiedBy>
  <cp:revision>24</cp:revision>
  <dcterms:created xsi:type="dcterms:W3CDTF">2023-08-13T06:01:41Z</dcterms:created>
  <dcterms:modified xsi:type="dcterms:W3CDTF">2023-09-20T02:50:53Z</dcterms:modified>
</cp:coreProperties>
</file>