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5" r:id="rId9"/>
    <p:sldId id="264" r:id="rId10"/>
    <p:sldId id="263" r:id="rId11"/>
    <p:sldId id="266" r:id="rId12"/>
    <p:sldId id="267" r:id="rId13"/>
    <p:sldId id="268" r:id="rId14"/>
    <p:sldId id="269" r:id="rId15"/>
    <p:sldId id="275" r:id="rId16"/>
    <p:sldId id="270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F15DF-262F-C2C6-465D-D1626044F6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106FA6-F923-357D-713E-7931721D1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E3B13-F9B2-59B3-52EA-552B1035A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DE64-5D68-48C3-AFE7-9A0C7EB279B4}" type="datetimeFigureOut">
              <a:rPr lang="en-AU" smtClean="0"/>
              <a:t>16/08/2024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99560-66F1-2953-9293-648CCB836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70F1A-EBBA-6955-D793-7EE0A54A7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668D6-D0C1-4F13-B578-52DAF70DBB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2797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F8745-8547-2CFE-F8A4-790209043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9FF46F-9E75-59ED-6058-427BEBE48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3100C-6B71-D583-7C2C-F26693678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DE64-5D68-48C3-AFE7-9A0C7EB279B4}" type="datetimeFigureOut">
              <a:rPr lang="en-AU" smtClean="0"/>
              <a:t>16/08/2024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5DC02-8308-F313-8A5A-D3A7D1648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46D18-8CC1-FE1E-318E-5DC54641D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668D6-D0C1-4F13-B578-52DAF70DBB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717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ECA5DE-2844-D68E-D393-D6C47DF4CA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8B29B7-5CB8-BC8B-0252-3B1D828244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663D0-7984-D853-50FA-3A6A4FF13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DE64-5D68-48C3-AFE7-9A0C7EB279B4}" type="datetimeFigureOut">
              <a:rPr lang="en-AU" smtClean="0"/>
              <a:t>16/08/2024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24305-427F-1F87-248B-2E0792EF2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3DE6F-6C16-C16D-5AF6-D1FAC7EFA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668D6-D0C1-4F13-B578-52DAF70DBB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1839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B2CD7-2573-384B-5A3F-81FA2F4F9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9E6CE-450A-3C6F-0A7F-39EA8CFFB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71DCB-9638-6963-F207-1B88D6E17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DE64-5D68-48C3-AFE7-9A0C7EB279B4}" type="datetimeFigureOut">
              <a:rPr lang="en-AU" smtClean="0"/>
              <a:t>16/08/2024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3DD97-FBBF-99AE-2EF9-2ED6E6675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FC580-8AD0-8028-B14A-C41F4087D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668D6-D0C1-4F13-B578-52DAF70DBB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1348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DC58A-B908-B422-BF1B-7912C54A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3501B-63CF-3ADA-639C-E8E9CFFEE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0DE83-BF7B-236B-0E99-A2BC233F7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DE64-5D68-48C3-AFE7-9A0C7EB279B4}" type="datetimeFigureOut">
              <a:rPr lang="en-AU" smtClean="0"/>
              <a:t>16/08/2024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8C50B-B8A9-BC6B-4C7A-75A6961C1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DFFB6-D0D1-C35F-F163-89B4CBD28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668D6-D0C1-4F13-B578-52DAF70DBB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4892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58903-B162-2B40-22B0-373E7C1C1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B9D8B-2FDA-37C8-89B8-6B37417F5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ECFBBF-16E2-DE7B-2B43-9179BAFAE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0D2A9B-5332-CD12-82F6-67554D216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DE64-5D68-48C3-AFE7-9A0C7EB279B4}" type="datetimeFigureOut">
              <a:rPr lang="en-AU" smtClean="0"/>
              <a:t>16/08/2024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181B37-935E-2F5F-1332-25EAB4804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BE319C-2AB9-FB6C-E644-9BBB23764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668D6-D0C1-4F13-B578-52DAF70DBB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2777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0CC97-4C09-AF42-67E1-032D53F3C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A41F8-689E-5C62-384D-4F4182738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A8981A-1BC1-70FB-031C-EC6A2C0E4A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C8D8BF-E197-3C75-0766-377EF487FB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3827FD-6CC9-B62C-3D86-B559FFD0D7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CD8463-AB3E-3BF0-2DC4-D642AF784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DE64-5D68-48C3-AFE7-9A0C7EB279B4}" type="datetimeFigureOut">
              <a:rPr lang="en-AU" smtClean="0"/>
              <a:t>16/08/2024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193974-4DEE-0B9B-C9D2-9792689BF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F8C3BE-16FE-EBF3-E7C3-75B56DE90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668D6-D0C1-4F13-B578-52DAF70DBB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8003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A2721-61E2-2330-A1A7-7FDAD6F1E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5B06DF-5B28-68DE-617D-309E71454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DE64-5D68-48C3-AFE7-9A0C7EB279B4}" type="datetimeFigureOut">
              <a:rPr lang="en-AU" smtClean="0"/>
              <a:t>16/08/2024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92D1E7-404D-4EA2-566F-746E33A5E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6AE951-7FE0-4958-F491-6F3235383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668D6-D0C1-4F13-B578-52DAF70DBB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2104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69654F-DF23-5108-8BF2-5771E4F1E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DE64-5D68-48C3-AFE7-9A0C7EB279B4}" type="datetimeFigureOut">
              <a:rPr lang="en-AU" smtClean="0"/>
              <a:t>16/08/2024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D3F961-10BB-FB9C-DF11-7622C5AC3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55E75-6F22-E49E-D01C-5CEC3CC2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668D6-D0C1-4F13-B578-52DAF70DBB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486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39B97-B153-F8B0-0728-52F523052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9EDD2-8AC8-EB84-9AB5-1414A9758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D04F76-3AD6-CC60-E8A3-F8534B55D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17B73-9D0C-BC2C-F892-81D2F2B8A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DE64-5D68-48C3-AFE7-9A0C7EB279B4}" type="datetimeFigureOut">
              <a:rPr lang="en-AU" smtClean="0"/>
              <a:t>16/08/2024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7C9AD-8948-CAD5-F27F-FE4C0136F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F69F32-30ED-787A-567B-7FA5DEBE4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668D6-D0C1-4F13-B578-52DAF70DBB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5901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5AD9D-9CA5-42FE-2701-F2619D793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C747EF-ADCD-34DD-EB39-E7B5488564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52CA6A-60E1-9376-859F-46057E827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34AFFE-AE4C-94C0-90B1-3B10BBAB9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DE64-5D68-48C3-AFE7-9A0C7EB279B4}" type="datetimeFigureOut">
              <a:rPr lang="en-AU" smtClean="0"/>
              <a:t>16/08/2024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1E6BD-BFBB-118B-AB4D-20252BB6E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F1996A-09E5-57CB-31B3-008C55A51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668D6-D0C1-4F13-B578-52DAF70DBB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9973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8CD7B3-538E-B5F4-F397-8DF0CE708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1BCB6D-6749-B302-ECE0-0D66C2FB2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0FADD-28A6-4450-5113-81BF24A03E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8DE64-5D68-48C3-AFE7-9A0C7EB279B4}" type="datetimeFigureOut">
              <a:rPr lang="en-AU" smtClean="0"/>
              <a:t>16/08/2024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2B311-C408-D272-61D7-320329C5FB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4FD1F-E80A-F154-5135-FD9642D159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668D6-D0C1-4F13-B578-52DAF70DBB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7737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yulab-smu.top/biomedical-knowledge-mining-book/index.html" TargetMode="External"/><Relationship Id="rId2" Type="http://schemas.openxmlformats.org/officeDocument/2006/relationships/hyperlink" Target="https://www.bioconductor.org/packages/devel/workflows/vignettes/RNAseq123/inst/doc/limmaWorkflow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orvath.genetics.ucla.edu/html/CoexpressionNetwork/Rpackages/WGCNA/Tutorial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8409F-246E-08C6-5DA9-DE6F80A1B6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Bioinformatics Challenge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C75C10-987B-C832-1CC2-2BA73604B4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Andy Tran</a:t>
            </a:r>
          </a:p>
        </p:txBody>
      </p:sp>
    </p:spTree>
    <p:extLst>
      <p:ext uri="{BB962C8B-B14F-4D97-AF65-F5344CB8AC3E}">
        <p14:creationId xmlns:p14="http://schemas.microsoft.com/office/powerpoint/2010/main" val="560844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9A6A-C8F2-9154-E3A4-AC1DBD817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0611"/>
          </a:xfrm>
        </p:spPr>
        <p:txBody>
          <a:bodyPr/>
          <a:lstStyle/>
          <a:p>
            <a:r>
              <a:rPr lang="en-AU" dirty="0"/>
              <a:t>GSEA Analysis: Suggested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AA081-614B-D466-AB67-01F9D4E5D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342238"/>
            <a:ext cx="7903128" cy="166941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gene_list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-log10(</a:t>
            </a: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DEresults$P.Value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names(</a:t>
            </a: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gene_list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&lt;- </a:t>
            </a: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rownames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DEresults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gse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gseGO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geneList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gene_list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ont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="BP",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keyType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"SYMBOL",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OrgDb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org.Hs.eg.db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datatable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gse@result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3C9FC52-08CE-F8B6-5850-2AE7804FD1FB}"/>
              </a:ext>
            </a:extLst>
          </p:cNvPr>
          <p:cNvSpPr txBox="1">
            <a:spLocks/>
          </p:cNvSpPr>
          <p:nvPr/>
        </p:nvSpPr>
        <p:spPr>
          <a:xfrm>
            <a:off x="838200" y="3288484"/>
            <a:ext cx="10394659" cy="3204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b="1" dirty="0"/>
              <a:t>Line 1</a:t>
            </a:r>
            <a:r>
              <a:rPr lang="en-AU" sz="2400" dirty="0"/>
              <a:t>: creates an ordered list of genes by differential expression and stores it in </a:t>
            </a:r>
            <a:r>
              <a:rPr lang="en-A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gene_list</a:t>
            </a:r>
            <a:r>
              <a:rPr lang="en-AU" sz="2400" dirty="0"/>
              <a:t>.</a:t>
            </a:r>
          </a:p>
          <a:p>
            <a:r>
              <a:rPr lang="en-AU" sz="2400" b="1" dirty="0"/>
              <a:t>Line 2</a:t>
            </a:r>
            <a:r>
              <a:rPr lang="en-AU" sz="2400" dirty="0"/>
              <a:t>: names each element in </a:t>
            </a:r>
            <a:r>
              <a:rPr lang="en-A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gene_list</a:t>
            </a:r>
            <a:r>
              <a:rPr lang="en-AU" sz="2400" dirty="0"/>
              <a:t> by the gene symbol (a requirement for </a:t>
            </a:r>
            <a:r>
              <a:rPr lang="en-A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gseGO</a:t>
            </a:r>
            <a:r>
              <a:rPr lang="en-AU" sz="2400" dirty="0"/>
              <a:t>)</a:t>
            </a:r>
          </a:p>
          <a:p>
            <a:r>
              <a:rPr lang="en-AU" sz="2400" b="1" dirty="0"/>
              <a:t>Line 3</a:t>
            </a:r>
            <a:r>
              <a:rPr lang="en-AU" sz="2400" dirty="0"/>
              <a:t>: </a:t>
            </a:r>
            <a:r>
              <a:rPr lang="en-A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gseGO</a:t>
            </a:r>
            <a:r>
              <a:rPr lang="en-AU" sz="2400" dirty="0"/>
              <a:t> performs the GSEA analysis. </a:t>
            </a:r>
            <a:r>
              <a:rPr lang="en-A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ont</a:t>
            </a:r>
            <a:r>
              <a:rPr lang="en-AU" sz="2400" dirty="0"/>
              <a:t> specifies the database to use (</a:t>
            </a:r>
            <a:r>
              <a:rPr lang="en-A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bp</a:t>
            </a:r>
            <a:r>
              <a:rPr lang="en-AU" sz="2400" dirty="0"/>
              <a:t> = biological process). </a:t>
            </a:r>
            <a:r>
              <a:rPr lang="en-A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keyType</a:t>
            </a:r>
            <a:r>
              <a:rPr lang="en-AU" sz="2400" dirty="0"/>
              <a:t> specifies the naming convention of the genes. </a:t>
            </a:r>
            <a:r>
              <a:rPr lang="en-A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OrgDb</a:t>
            </a:r>
            <a:r>
              <a:rPr lang="en-AU" sz="2400" dirty="0"/>
              <a:t> specifies the organism database (</a:t>
            </a:r>
            <a:r>
              <a:rPr lang="en-A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org.Hs.eg.db</a:t>
            </a:r>
            <a:r>
              <a:rPr lang="en-AU" sz="2400" dirty="0"/>
              <a:t> is for human)</a:t>
            </a:r>
          </a:p>
          <a:p>
            <a:r>
              <a:rPr lang="en-AU" sz="2400" b="1" dirty="0"/>
              <a:t>Final line</a:t>
            </a:r>
            <a:r>
              <a:rPr lang="en-AU" sz="2400" dirty="0"/>
              <a:t>: outputs the result in a user friendly table. (requires package DT)</a:t>
            </a:r>
          </a:p>
          <a:p>
            <a:endParaRPr lang="en-AU" sz="2400" dirty="0"/>
          </a:p>
        </p:txBody>
      </p:sp>
      <p:pic>
        <p:nvPicPr>
          <p:cNvPr id="4" name="Picture 4" descr="GitHub - YuLab-SMU/clusterProfiler: :bar_chart: A universal enrichment tool  for interpreting omics data">
            <a:extLst>
              <a:ext uri="{FF2B5EF4-FFF2-40B4-BE49-F238E27FC236}">
                <a16:creationId xmlns:a16="http://schemas.microsoft.com/office/drawing/2014/main" id="{7FB54AB5-70F8-1D42-FF29-3CF84BEA2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3333" y="268471"/>
            <a:ext cx="2455186" cy="284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056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9A6A-C8F2-9154-E3A4-AC1DBD817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0611"/>
          </a:xfrm>
        </p:spPr>
        <p:txBody>
          <a:bodyPr/>
          <a:lstStyle/>
          <a:p>
            <a:r>
              <a:rPr lang="en-AU" dirty="0"/>
              <a:t>GSEA Analysis: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CF012F-C929-0889-1582-298F7A78AF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934"/>
          <a:stretch/>
        </p:blipFill>
        <p:spPr>
          <a:xfrm>
            <a:off x="1740510" y="2352125"/>
            <a:ext cx="8205919" cy="4347079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1B6765C-FEE8-DB40-C76B-8A205CD64C5E}"/>
              </a:ext>
            </a:extLst>
          </p:cNvPr>
          <p:cNvCxnSpPr>
            <a:cxnSpLocks/>
          </p:cNvCxnSpPr>
          <p:nvPr/>
        </p:nvCxnSpPr>
        <p:spPr>
          <a:xfrm>
            <a:off x="2349641" y="1712849"/>
            <a:ext cx="1433794" cy="7451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4C42DB9-4001-B142-E2A9-6037ABD9AA54}"/>
              </a:ext>
            </a:extLst>
          </p:cNvPr>
          <p:cNvSpPr txBox="1"/>
          <p:nvPr/>
        </p:nvSpPr>
        <p:spPr>
          <a:xfrm>
            <a:off x="341933" y="1083176"/>
            <a:ext cx="10392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800" dirty="0">
                <a:solidFill>
                  <a:srgbClr val="FF0000"/>
                </a:solidFill>
              </a:rPr>
              <a:t>Pathway ID</a:t>
            </a:r>
            <a:endParaRPr lang="en-AU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6DF9FFD-CC27-BB62-80EA-3B37EBA2B495}"/>
              </a:ext>
            </a:extLst>
          </p:cNvPr>
          <p:cNvCxnSpPr>
            <a:cxnSpLocks/>
          </p:cNvCxnSpPr>
          <p:nvPr/>
        </p:nvCxnSpPr>
        <p:spPr>
          <a:xfrm>
            <a:off x="926502" y="1770802"/>
            <a:ext cx="1774753" cy="6871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8E535BC-4C50-9A35-8916-7CC9640A1415}"/>
              </a:ext>
            </a:extLst>
          </p:cNvPr>
          <p:cNvSpPr txBox="1"/>
          <p:nvPr/>
        </p:nvSpPr>
        <p:spPr>
          <a:xfrm>
            <a:off x="1686270" y="1069323"/>
            <a:ext cx="13267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800" dirty="0">
                <a:solidFill>
                  <a:srgbClr val="FF0000"/>
                </a:solidFill>
              </a:rPr>
              <a:t>Pathway Description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FF79928-7C0F-EF05-344F-93B72AB0B01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491360" y="1717431"/>
            <a:ext cx="1355469" cy="6346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D8FA16E-1DE9-E8A6-9826-B73D4F47600A}"/>
              </a:ext>
            </a:extLst>
          </p:cNvPr>
          <p:cNvSpPr txBox="1"/>
          <p:nvPr/>
        </p:nvSpPr>
        <p:spPr>
          <a:xfrm>
            <a:off x="2886196" y="1071100"/>
            <a:ext cx="12103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800" dirty="0">
                <a:solidFill>
                  <a:srgbClr val="FF0000"/>
                </a:solidFill>
              </a:rPr>
              <a:t>Pathway size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E551B4E-E020-5BCC-56B5-DFA392DF9ABC}"/>
              </a:ext>
            </a:extLst>
          </p:cNvPr>
          <p:cNvCxnSpPr>
            <a:cxnSpLocks/>
            <a:stCxn id="12" idx="2"/>
            <a:endCxn id="4" idx="0"/>
          </p:cNvCxnSpPr>
          <p:nvPr/>
        </p:nvCxnSpPr>
        <p:spPr>
          <a:xfrm>
            <a:off x="4659249" y="1750430"/>
            <a:ext cx="1184221" cy="6016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69EAAC5-9ADD-A908-72BC-C650CCC418E2}"/>
              </a:ext>
            </a:extLst>
          </p:cNvPr>
          <p:cNvSpPr txBox="1"/>
          <p:nvPr/>
        </p:nvSpPr>
        <p:spPr>
          <a:xfrm>
            <a:off x="4010363" y="1104099"/>
            <a:ext cx="12977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800" dirty="0">
                <a:solidFill>
                  <a:srgbClr val="FF0000"/>
                </a:solidFill>
              </a:rPr>
              <a:t>Enrichment Score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E46881-1A48-4800-422C-C250A8A98950}"/>
              </a:ext>
            </a:extLst>
          </p:cNvPr>
          <p:cNvSpPr txBox="1"/>
          <p:nvPr/>
        </p:nvSpPr>
        <p:spPr>
          <a:xfrm>
            <a:off x="6894780" y="1144674"/>
            <a:ext cx="1052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800" dirty="0">
                <a:solidFill>
                  <a:srgbClr val="FF0000"/>
                </a:solidFill>
              </a:rPr>
              <a:t>P value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6F14D7-FE2A-6E1A-EACC-C54E85CDF80D}"/>
              </a:ext>
            </a:extLst>
          </p:cNvPr>
          <p:cNvSpPr txBox="1"/>
          <p:nvPr/>
        </p:nvSpPr>
        <p:spPr>
          <a:xfrm>
            <a:off x="7949792" y="1138202"/>
            <a:ext cx="10525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800" dirty="0">
                <a:solidFill>
                  <a:srgbClr val="FF0000"/>
                </a:solidFill>
              </a:rPr>
              <a:t>Adjusted</a:t>
            </a:r>
          </a:p>
          <a:p>
            <a:pPr algn="ctr"/>
            <a:r>
              <a:rPr lang="en-AU" sz="1800" dirty="0">
                <a:solidFill>
                  <a:srgbClr val="FF0000"/>
                </a:solidFill>
              </a:rPr>
              <a:t>P value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C311E3-EADE-E8AB-F5E7-01D7E1D8A88D}"/>
              </a:ext>
            </a:extLst>
          </p:cNvPr>
          <p:cNvSpPr txBox="1"/>
          <p:nvPr/>
        </p:nvSpPr>
        <p:spPr>
          <a:xfrm>
            <a:off x="8997565" y="1105876"/>
            <a:ext cx="10525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800" dirty="0">
                <a:solidFill>
                  <a:srgbClr val="FF0000"/>
                </a:solidFill>
              </a:rPr>
              <a:t>Q-value</a:t>
            </a:r>
          </a:p>
          <a:p>
            <a:pPr algn="ctr"/>
            <a:r>
              <a:rPr lang="en-AU" dirty="0">
                <a:solidFill>
                  <a:srgbClr val="FF0000"/>
                </a:solidFill>
              </a:rPr>
              <a:t>(FDR)</a:t>
            </a:r>
            <a:endParaRPr lang="en-AU" sz="1800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284EDB9-408B-8746-FB2E-C2B4E5CB3807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7381734" y="1514006"/>
            <a:ext cx="39346" cy="8381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18A12B6-4A2D-9CFA-02D4-D83C0FE8F52A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8087238" y="1784533"/>
            <a:ext cx="388854" cy="6138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A43CDBD-E782-7107-0EAF-5B19EEF3C408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9117420" y="1752207"/>
            <a:ext cx="406445" cy="5814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D029F2B-B0F4-28AD-4E34-3A6C2DEE4278}"/>
              </a:ext>
            </a:extLst>
          </p:cNvPr>
          <p:cNvSpPr txBox="1"/>
          <p:nvPr/>
        </p:nvSpPr>
        <p:spPr>
          <a:xfrm>
            <a:off x="5238496" y="1099456"/>
            <a:ext cx="1823207" cy="646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800" dirty="0">
                <a:solidFill>
                  <a:srgbClr val="FF0000"/>
                </a:solidFill>
              </a:rPr>
              <a:t>Normalised Enrichment score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E44C545-F595-07C1-977D-CFD8EB95DA2D}"/>
              </a:ext>
            </a:extLst>
          </p:cNvPr>
          <p:cNvCxnSpPr>
            <a:cxnSpLocks/>
          </p:cNvCxnSpPr>
          <p:nvPr/>
        </p:nvCxnSpPr>
        <p:spPr>
          <a:xfrm>
            <a:off x="6150465" y="1752833"/>
            <a:ext cx="589941" cy="6387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656E519-332F-D8C5-0D1A-F4F103D8C77F}"/>
              </a:ext>
            </a:extLst>
          </p:cNvPr>
          <p:cNvSpPr txBox="1"/>
          <p:nvPr/>
        </p:nvSpPr>
        <p:spPr>
          <a:xfrm>
            <a:off x="10190023" y="1134227"/>
            <a:ext cx="13455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800" dirty="0">
                <a:solidFill>
                  <a:srgbClr val="FF0000"/>
                </a:solidFill>
              </a:rPr>
              <a:t>Rank of max enrichment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57E69F6-2C24-2A86-8F4E-3B8063D1752B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9746159" y="1780558"/>
            <a:ext cx="1116621" cy="6178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096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9A6A-C8F2-9154-E3A4-AC1DBD817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0611"/>
          </a:xfrm>
        </p:spPr>
        <p:txBody>
          <a:bodyPr/>
          <a:lstStyle/>
          <a:p>
            <a:r>
              <a:rPr lang="en-AU" dirty="0"/>
              <a:t>GSEA Analysis: Visualisation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F5F594A-22E6-E897-18F2-DA48D98E236F}"/>
              </a:ext>
            </a:extLst>
          </p:cNvPr>
          <p:cNvSpPr txBox="1">
            <a:spLocks/>
          </p:cNvSpPr>
          <p:nvPr/>
        </p:nvSpPr>
        <p:spPr>
          <a:xfrm>
            <a:off x="838200" y="1342240"/>
            <a:ext cx="10394659" cy="595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b="1" dirty="0" err="1"/>
              <a:t>Dotplot</a:t>
            </a:r>
            <a:r>
              <a:rPr lang="en-AU" sz="2400" dirty="0"/>
              <a:t> visualises the top terms with the size, adjusted p-value and gene ratio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02C986-A2E4-18DB-C686-E2908C5CE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426" y="1879305"/>
            <a:ext cx="6625854" cy="397745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805DE01-64CD-8784-A93F-24EB11674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46" y="6006688"/>
            <a:ext cx="7903128" cy="39013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dotplot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gse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24121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9A6A-C8F2-9154-E3A4-AC1DBD817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0611"/>
          </a:xfrm>
        </p:spPr>
        <p:txBody>
          <a:bodyPr/>
          <a:lstStyle/>
          <a:p>
            <a:r>
              <a:rPr lang="en-AU" dirty="0"/>
              <a:t>GSEA Analysis: Visualisation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F5F594A-22E6-E897-18F2-DA48D98E236F}"/>
              </a:ext>
            </a:extLst>
          </p:cNvPr>
          <p:cNvSpPr txBox="1">
            <a:spLocks/>
          </p:cNvSpPr>
          <p:nvPr/>
        </p:nvSpPr>
        <p:spPr>
          <a:xfrm>
            <a:off x="838200" y="1342240"/>
            <a:ext cx="10394659" cy="595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b="1" dirty="0"/>
              <a:t>Network plot </a:t>
            </a:r>
            <a:r>
              <a:rPr lang="en-AU" sz="2400" dirty="0"/>
              <a:t>visualises overlap and similarity between top terms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805DE01-64CD-8784-A93F-24EB11674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46" y="6122643"/>
            <a:ext cx="7903128" cy="70450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gse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pairwise_termsim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gse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emapplot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gse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showCategory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10)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FB274C-F27A-A040-0FFB-637BE96EF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991" y="2053813"/>
            <a:ext cx="631507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18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9A6A-C8F2-9154-E3A4-AC1DBD817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0611"/>
          </a:xfrm>
        </p:spPr>
        <p:txBody>
          <a:bodyPr/>
          <a:lstStyle/>
          <a:p>
            <a:r>
              <a:rPr lang="en-AU" dirty="0"/>
              <a:t>GSEA Analysis: Visualisation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F5F594A-22E6-E897-18F2-DA48D98E236F}"/>
              </a:ext>
            </a:extLst>
          </p:cNvPr>
          <p:cNvSpPr txBox="1">
            <a:spLocks/>
          </p:cNvSpPr>
          <p:nvPr/>
        </p:nvSpPr>
        <p:spPr>
          <a:xfrm>
            <a:off x="838200" y="1342240"/>
            <a:ext cx="10394659" cy="595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b="1" dirty="0"/>
              <a:t>Tree plot </a:t>
            </a:r>
            <a:r>
              <a:rPr lang="en-AU" sz="2400" dirty="0"/>
              <a:t>groups terms based on similarity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805DE01-64CD-8784-A93F-24EB11674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46" y="6122643"/>
            <a:ext cx="7903128" cy="70450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treeplot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gse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C4EB1E-4F44-2B14-244B-1998F06CB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079" y="1849772"/>
            <a:ext cx="66675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227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9A6A-C8F2-9154-E3A4-AC1DBD817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0611"/>
          </a:xfrm>
        </p:spPr>
        <p:txBody>
          <a:bodyPr/>
          <a:lstStyle/>
          <a:p>
            <a:r>
              <a:rPr lang="en-AU" dirty="0"/>
              <a:t>GSEA Analysis: Visualisation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F5F594A-22E6-E897-18F2-DA48D98E236F}"/>
              </a:ext>
            </a:extLst>
          </p:cNvPr>
          <p:cNvSpPr txBox="1">
            <a:spLocks/>
          </p:cNvSpPr>
          <p:nvPr/>
        </p:nvSpPr>
        <p:spPr>
          <a:xfrm>
            <a:off x="838200" y="1342240"/>
            <a:ext cx="10394659" cy="595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b="1" dirty="0"/>
              <a:t>Enrichment plot </a:t>
            </a:r>
            <a:r>
              <a:rPr lang="en-AU" sz="2400" dirty="0"/>
              <a:t>shows the GSEA result for an individual pathway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805DE01-64CD-8784-A93F-24EB11674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46" y="6316909"/>
            <a:ext cx="7903128" cy="34394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gseaplot(gse, path.id)</a:t>
            </a:r>
            <a:endParaRPr lang="en-A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EA0A7E-3C71-653D-F7AB-DF389789F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991" y="1792477"/>
            <a:ext cx="5446333" cy="443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620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9A6A-C8F2-9154-E3A4-AC1DBD817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0611"/>
          </a:xfrm>
        </p:spPr>
        <p:txBody>
          <a:bodyPr/>
          <a:lstStyle/>
          <a:p>
            <a:r>
              <a:rPr lang="en-AU" dirty="0"/>
              <a:t>Advanced: WGCNA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F5F594A-22E6-E897-18F2-DA48D98E236F}"/>
              </a:ext>
            </a:extLst>
          </p:cNvPr>
          <p:cNvSpPr txBox="1">
            <a:spLocks/>
          </p:cNvSpPr>
          <p:nvPr/>
        </p:nvSpPr>
        <p:spPr>
          <a:xfrm>
            <a:off x="838200" y="1342239"/>
            <a:ext cx="10394659" cy="3900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b="1" dirty="0"/>
              <a:t>Weighted Gene </a:t>
            </a:r>
            <a:r>
              <a:rPr lang="en-AU" sz="2400" b="1" dirty="0" err="1"/>
              <a:t>Coexpression</a:t>
            </a:r>
            <a:r>
              <a:rPr lang="en-AU" sz="2400" b="1" dirty="0"/>
              <a:t> Network Analysis</a:t>
            </a:r>
          </a:p>
          <a:p>
            <a:r>
              <a:rPr lang="en-AU" sz="2400" dirty="0"/>
              <a:t>Analyses the relationship between genes in the data set: identifies </a:t>
            </a:r>
            <a:r>
              <a:rPr lang="en-AU" sz="2400" b="1" dirty="0"/>
              <a:t>modules</a:t>
            </a:r>
            <a:r>
              <a:rPr lang="en-AU" sz="2400" dirty="0"/>
              <a:t> of genes, and key genes.</a:t>
            </a:r>
          </a:p>
          <a:p>
            <a:r>
              <a:rPr lang="en-AU" sz="2400" dirty="0"/>
              <a:t>All functions implemented in </a:t>
            </a:r>
            <a:r>
              <a:rPr lang="en-AU" sz="2400" b="1" dirty="0" err="1"/>
              <a:t>wgcna</a:t>
            </a:r>
            <a:r>
              <a:rPr lang="en-AU" sz="2400" dirty="0"/>
              <a:t> package.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0DDCE8-064A-0C29-9EC2-EE6EA5AB3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031" y="3140061"/>
            <a:ext cx="3433703" cy="35789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E551AF-9E47-C7CC-881E-3D6619CF9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792" y="3140061"/>
            <a:ext cx="5829177" cy="359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19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9A6A-C8F2-9154-E3A4-AC1DBD817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0611"/>
          </a:xfrm>
        </p:spPr>
        <p:txBody>
          <a:bodyPr/>
          <a:lstStyle/>
          <a:p>
            <a:r>
              <a:rPr lang="en-AU" dirty="0"/>
              <a:t>Installing Packages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F5F594A-22E6-E897-18F2-DA48D98E236F}"/>
              </a:ext>
            </a:extLst>
          </p:cNvPr>
          <p:cNvSpPr txBox="1">
            <a:spLocks/>
          </p:cNvSpPr>
          <p:nvPr/>
        </p:nvSpPr>
        <p:spPr>
          <a:xfrm>
            <a:off x="838200" y="1342239"/>
            <a:ext cx="10394659" cy="5066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/>
              <a:t>Install the required packages by running the following code in the terminal:</a:t>
            </a:r>
          </a:p>
          <a:p>
            <a:pPr marL="0" indent="0">
              <a:spcBef>
                <a:spcPts val="0"/>
              </a:spcBef>
              <a:buNone/>
            </a:pPr>
            <a:endParaRPr lang="en-A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A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BiocManager</a:t>
            </a: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BiocManager</a:t>
            </a: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::install(c("</a:t>
            </a:r>
            <a:r>
              <a:rPr lang="en-A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tidyverse</a:t>
            </a: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A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plotly</a:t>
            </a: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"DT", "</a:t>
            </a:r>
            <a:r>
              <a:rPr lang="en-A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limma</a:t>
            </a: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A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clusterProfiler</a:t>
            </a: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A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org.Hs.eg.db</a:t>
            </a: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A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enrichplot</a:t>
            </a: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"WGCNA"))</a:t>
            </a:r>
          </a:p>
          <a:p>
            <a:pPr marL="0" indent="0">
              <a:spcBef>
                <a:spcPts val="0"/>
              </a:spcBef>
              <a:buNone/>
            </a:pPr>
            <a:endParaRPr lang="en-A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sz="2400" dirty="0"/>
              <a:t>Load the packages in your R/</a:t>
            </a:r>
            <a:r>
              <a:rPr lang="en-AU" sz="2400" dirty="0" err="1"/>
              <a:t>rmd</a:t>
            </a:r>
            <a:r>
              <a:rPr lang="en-AU" sz="2400" dirty="0"/>
              <a:t>/</a:t>
            </a:r>
            <a:r>
              <a:rPr lang="en-AU" sz="2400" dirty="0" err="1"/>
              <a:t>qmd</a:t>
            </a:r>
            <a:r>
              <a:rPr lang="en-AU" sz="2400" dirty="0"/>
              <a:t> file with the following code: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tidyverse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plotly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library(DT)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limma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clusterProfiler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org.Hs.eg.db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enrichplot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library(WGCNA)</a:t>
            </a:r>
            <a:endParaRPr lang="en-A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099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9A6A-C8F2-9154-E3A4-AC1DBD817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0611"/>
          </a:xfrm>
        </p:spPr>
        <p:txBody>
          <a:bodyPr/>
          <a:lstStyle/>
          <a:p>
            <a:r>
              <a:rPr lang="en-AU" dirty="0"/>
              <a:t>Additional Resources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F5F594A-22E6-E897-18F2-DA48D98E236F}"/>
              </a:ext>
            </a:extLst>
          </p:cNvPr>
          <p:cNvSpPr txBox="1">
            <a:spLocks/>
          </p:cNvSpPr>
          <p:nvPr/>
        </p:nvSpPr>
        <p:spPr>
          <a:xfrm>
            <a:off x="838200" y="1342239"/>
            <a:ext cx="10394659" cy="5066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>
                <a:hlinkClick r:id="rId2"/>
              </a:rPr>
              <a:t>Transcriptomics analysis workflow</a:t>
            </a:r>
            <a:endParaRPr lang="en-AU" sz="2400" dirty="0"/>
          </a:p>
          <a:p>
            <a:r>
              <a:rPr lang="en-AU" sz="2400" dirty="0" err="1">
                <a:hlinkClick r:id="rId3"/>
              </a:rPr>
              <a:t>Clusterprofiler</a:t>
            </a:r>
            <a:r>
              <a:rPr lang="en-AU" sz="2400" dirty="0">
                <a:hlinkClick r:id="rId3"/>
              </a:rPr>
              <a:t> tutorial </a:t>
            </a:r>
            <a:endParaRPr lang="en-AU" sz="2400" dirty="0"/>
          </a:p>
          <a:p>
            <a:r>
              <a:rPr lang="en-AU" sz="2400" dirty="0">
                <a:hlinkClick r:id="rId4"/>
              </a:rPr>
              <a:t>WGCNA tutorials</a:t>
            </a:r>
            <a:endParaRPr lang="en-AU" sz="2400" dirty="0"/>
          </a:p>
          <a:p>
            <a:pPr marL="0" indent="0">
              <a:spcBef>
                <a:spcPts val="0"/>
              </a:spcBef>
              <a:buNone/>
            </a:pPr>
            <a:endParaRPr lang="en-A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798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9A6A-C8F2-9154-E3A4-AC1DBD817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0611"/>
          </a:xfrm>
        </p:spPr>
        <p:txBody>
          <a:bodyPr/>
          <a:lstStyle/>
          <a:p>
            <a:r>
              <a:rPr lang="en-AU" dirty="0"/>
              <a:t>Background – The Central Dogma of Biology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AA081-614B-D466-AB67-01F9D4E5D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2240"/>
            <a:ext cx="10515600" cy="545284"/>
          </a:xfrm>
        </p:spPr>
        <p:txBody>
          <a:bodyPr>
            <a:normAutofit/>
          </a:bodyPr>
          <a:lstStyle/>
          <a:p>
            <a:r>
              <a:rPr lang="en-AU" sz="2400" dirty="0"/>
              <a:t>Measuring </a:t>
            </a:r>
            <a:r>
              <a:rPr lang="en-AU" sz="2400" b="1" dirty="0"/>
              <a:t>RNA</a:t>
            </a:r>
            <a:r>
              <a:rPr lang="en-AU" sz="2400" dirty="0"/>
              <a:t> gives us an insight into the biological mechanisms in a tissue/cell.</a:t>
            </a:r>
          </a:p>
        </p:txBody>
      </p:sp>
      <p:pic>
        <p:nvPicPr>
          <p:cNvPr id="1026" name="Picture 2" descr="Central Dogma | Brent Cornell">
            <a:extLst>
              <a:ext uri="{FF2B5EF4-FFF2-40B4-BE49-F238E27FC236}">
                <a16:creationId xmlns:a16="http://schemas.microsoft.com/office/drawing/2014/main" id="{24BBE50F-7D70-2E81-4C8F-9BC78301C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284" y="1887524"/>
            <a:ext cx="8996676" cy="406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6818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9A6A-C8F2-9154-E3A4-AC1DBD817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0611"/>
          </a:xfrm>
        </p:spPr>
        <p:txBody>
          <a:bodyPr/>
          <a:lstStyle/>
          <a:p>
            <a:r>
              <a:rPr lang="en-AU" dirty="0"/>
              <a:t>Background – RNA sequencing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AA081-614B-D466-AB67-01F9D4E5D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2240"/>
            <a:ext cx="10515600" cy="536894"/>
          </a:xfrm>
        </p:spPr>
        <p:txBody>
          <a:bodyPr>
            <a:normAutofit/>
          </a:bodyPr>
          <a:lstStyle/>
          <a:p>
            <a:r>
              <a:rPr lang="en-AU" sz="2400" dirty="0"/>
              <a:t>Many technologies can be used to measure the </a:t>
            </a:r>
            <a:r>
              <a:rPr lang="en-AU" sz="2400" b="1" dirty="0"/>
              <a:t>amount of RNA</a:t>
            </a:r>
            <a:r>
              <a:rPr lang="en-AU" sz="2400" dirty="0"/>
              <a:t> in a tissue/cell</a:t>
            </a:r>
          </a:p>
        </p:txBody>
      </p:sp>
      <p:pic>
        <p:nvPicPr>
          <p:cNvPr id="1028" name="Picture 4" descr="Timeline of transcriptomic approaches for infectious diseases.... |  Download Scientific Diagram">
            <a:extLst>
              <a:ext uri="{FF2B5EF4-FFF2-40B4-BE49-F238E27FC236}">
                <a16:creationId xmlns:a16="http://schemas.microsoft.com/office/drawing/2014/main" id="{1EE97F18-9F3B-D8B7-E0E6-5F370556A2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482" b="38104"/>
          <a:stretch/>
        </p:blipFill>
        <p:spPr bwMode="auto">
          <a:xfrm>
            <a:off x="2075969" y="1879134"/>
            <a:ext cx="5415400" cy="4735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58CA596-32C6-A17C-B521-075B7144F2FE}"/>
              </a:ext>
            </a:extLst>
          </p:cNvPr>
          <p:cNvSpPr txBox="1">
            <a:spLocks/>
          </p:cNvSpPr>
          <p:nvPr/>
        </p:nvSpPr>
        <p:spPr>
          <a:xfrm>
            <a:off x="7712978" y="3429000"/>
            <a:ext cx="4056776" cy="2390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/>
              <a:t>More modern technologies:</a:t>
            </a:r>
          </a:p>
          <a:p>
            <a:pPr lvl="1"/>
            <a:r>
              <a:rPr lang="en-AU" sz="2000" dirty="0"/>
              <a:t>Single-cell</a:t>
            </a:r>
          </a:p>
          <a:p>
            <a:pPr lvl="1"/>
            <a:r>
              <a:rPr lang="en-AU" sz="2000" dirty="0"/>
              <a:t>Single cell </a:t>
            </a:r>
            <a:r>
              <a:rPr lang="en-AU" sz="2000" dirty="0" err="1"/>
              <a:t>multiomics</a:t>
            </a:r>
            <a:endParaRPr lang="en-AU" sz="2000" dirty="0"/>
          </a:p>
          <a:p>
            <a:pPr lvl="1"/>
            <a:r>
              <a:rPr lang="en-AU" sz="2000" dirty="0"/>
              <a:t>Spatial transcriptomics</a:t>
            </a:r>
          </a:p>
          <a:p>
            <a:pPr lvl="1"/>
            <a:r>
              <a:rPr lang="en-AU" sz="2000" dirty="0"/>
              <a:t>Any many more!</a:t>
            </a:r>
          </a:p>
          <a:p>
            <a:pPr lvl="1"/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458208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9A6A-C8F2-9154-E3A4-AC1DBD817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0611"/>
          </a:xfrm>
        </p:spPr>
        <p:txBody>
          <a:bodyPr/>
          <a:lstStyle/>
          <a:p>
            <a:r>
              <a:rPr lang="en-AU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AA081-614B-D466-AB67-01F9D4E5D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2239"/>
            <a:ext cx="10394659" cy="4706223"/>
          </a:xfrm>
        </p:spPr>
        <p:txBody>
          <a:bodyPr>
            <a:normAutofit/>
          </a:bodyPr>
          <a:lstStyle/>
          <a:p>
            <a:r>
              <a:rPr lang="en-AU" sz="2400" dirty="0"/>
              <a:t>Which genes are </a:t>
            </a:r>
            <a:r>
              <a:rPr lang="en-AU" sz="2400" b="1" dirty="0"/>
              <a:t>differentially expressed</a:t>
            </a:r>
            <a:r>
              <a:rPr lang="en-AU" sz="2400" dirty="0"/>
              <a:t> between two conditions? </a:t>
            </a:r>
          </a:p>
          <a:p>
            <a:r>
              <a:rPr lang="en-AU" sz="2400" dirty="0"/>
              <a:t>For example:</a:t>
            </a:r>
          </a:p>
          <a:p>
            <a:pPr lvl="1"/>
            <a:r>
              <a:rPr lang="en-AU" sz="2000" dirty="0"/>
              <a:t>Disease vs healthy</a:t>
            </a:r>
          </a:p>
          <a:p>
            <a:pPr lvl="1"/>
            <a:r>
              <a:rPr lang="en-AU" sz="2000" dirty="0"/>
              <a:t>Treatment vs control</a:t>
            </a:r>
          </a:p>
          <a:p>
            <a:pPr lvl="1"/>
            <a:r>
              <a:rPr lang="en-AU" sz="2000" dirty="0"/>
              <a:t>Early/late developmental stages</a:t>
            </a:r>
          </a:p>
          <a:p>
            <a:pPr lvl="1"/>
            <a:r>
              <a:rPr lang="en-AU" sz="2000" dirty="0"/>
              <a:t>Early/late disease progression</a:t>
            </a:r>
          </a:p>
          <a:p>
            <a:r>
              <a:rPr lang="en-AU" sz="2400" dirty="0"/>
              <a:t>Which </a:t>
            </a:r>
            <a:r>
              <a:rPr lang="en-AU" sz="2400" b="1" dirty="0"/>
              <a:t>biological functions/pathways</a:t>
            </a:r>
            <a:r>
              <a:rPr lang="en-AU" sz="2400" dirty="0"/>
              <a:t> are different between two conditions?</a:t>
            </a:r>
          </a:p>
        </p:txBody>
      </p:sp>
    </p:spTree>
    <p:extLst>
      <p:ext uri="{BB962C8B-B14F-4D97-AF65-F5344CB8AC3E}">
        <p14:creationId xmlns:p14="http://schemas.microsoft.com/office/powerpoint/2010/main" val="3602790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9A6A-C8F2-9154-E3A4-AC1DBD817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0611"/>
          </a:xfrm>
        </p:spPr>
        <p:txBody>
          <a:bodyPr/>
          <a:lstStyle/>
          <a:p>
            <a:r>
              <a:rPr lang="en-AU" dirty="0"/>
              <a:t>Analytical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AA081-614B-D466-AB67-01F9D4E5D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2239"/>
            <a:ext cx="10394659" cy="4706223"/>
          </a:xfrm>
        </p:spPr>
        <p:txBody>
          <a:bodyPr>
            <a:normAutofit/>
          </a:bodyPr>
          <a:lstStyle/>
          <a:p>
            <a:r>
              <a:rPr lang="en-AU" sz="2400" dirty="0"/>
              <a:t>Fortunately, there is plenty of </a:t>
            </a:r>
            <a:r>
              <a:rPr lang="en-AU" sz="2400" b="1" dirty="0"/>
              <a:t>analytical software</a:t>
            </a:r>
            <a:r>
              <a:rPr lang="en-AU" sz="2400" dirty="0"/>
              <a:t> that has been developed</a:t>
            </a:r>
          </a:p>
          <a:p>
            <a:r>
              <a:rPr lang="en-AU" sz="2400" dirty="0"/>
              <a:t>Unfortunately, there is plenty of </a:t>
            </a:r>
            <a:r>
              <a:rPr lang="en-AU" sz="2400" b="1" dirty="0"/>
              <a:t>analytical software</a:t>
            </a:r>
            <a:r>
              <a:rPr lang="en-AU" sz="2400" dirty="0"/>
              <a:t> that has been developed</a:t>
            </a:r>
          </a:p>
        </p:txBody>
      </p:sp>
      <p:pic>
        <p:nvPicPr>
          <p:cNvPr id="3078" name="Picture 6" descr="Single cell data integrative analysis • scdney">
            <a:extLst>
              <a:ext uri="{FF2B5EF4-FFF2-40B4-BE49-F238E27FC236}">
                <a16:creationId xmlns:a16="http://schemas.microsoft.com/office/drawing/2014/main" id="{FA6D6702-09B6-CAAB-306E-164C3E495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3300" y="2339994"/>
            <a:ext cx="4337420" cy="4113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707154-5B38-88F9-C737-EA30890A9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280" y="2339994"/>
            <a:ext cx="5371131" cy="415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316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9A6A-C8F2-9154-E3A4-AC1DBD817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0611"/>
          </a:xfrm>
        </p:spPr>
        <p:txBody>
          <a:bodyPr/>
          <a:lstStyle/>
          <a:p>
            <a:r>
              <a:rPr lang="en-AU" dirty="0"/>
              <a:t>Differential Expression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AA081-614B-D466-AB67-01F9D4E5D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2239"/>
            <a:ext cx="10394659" cy="1912689"/>
          </a:xfrm>
        </p:spPr>
        <p:txBody>
          <a:bodyPr>
            <a:normAutofit/>
          </a:bodyPr>
          <a:lstStyle/>
          <a:p>
            <a:r>
              <a:rPr lang="en-AU" sz="2400" dirty="0"/>
              <a:t>Quantifies how </a:t>
            </a:r>
            <a:r>
              <a:rPr lang="en-AU" sz="2400" b="1" dirty="0"/>
              <a:t>differentially expressed</a:t>
            </a:r>
            <a:r>
              <a:rPr lang="en-AU" sz="2400" dirty="0"/>
              <a:t> each gene is between two conditions.</a:t>
            </a:r>
          </a:p>
          <a:p>
            <a:r>
              <a:rPr lang="en-AU" sz="2400" dirty="0"/>
              <a:t>Generally uses a </a:t>
            </a:r>
            <a:r>
              <a:rPr lang="en-AU" sz="2400" b="1" dirty="0"/>
              <a:t>statistical test</a:t>
            </a:r>
            <a:r>
              <a:rPr lang="en-AU" sz="2400" dirty="0"/>
              <a:t> to standardise across genes and estimate significance.</a:t>
            </a:r>
          </a:p>
          <a:p>
            <a:r>
              <a:rPr lang="en-AU" sz="2400" dirty="0"/>
              <a:t>Popular packages include: </a:t>
            </a:r>
            <a:r>
              <a:rPr lang="en-AU" sz="2400" dirty="0" err="1"/>
              <a:t>limma</a:t>
            </a:r>
            <a:r>
              <a:rPr lang="en-AU" sz="2400" dirty="0"/>
              <a:t>, </a:t>
            </a:r>
            <a:r>
              <a:rPr lang="en-AU" sz="2400" dirty="0" err="1"/>
              <a:t>edgeR</a:t>
            </a:r>
            <a:r>
              <a:rPr lang="en-AU" sz="2400" dirty="0"/>
              <a:t> and DESeq2.</a:t>
            </a:r>
          </a:p>
        </p:txBody>
      </p:sp>
      <p:pic>
        <p:nvPicPr>
          <p:cNvPr id="3074" name="Picture 2" descr="Differential gene expression analysis using Limma-step by step | by Data  GOAT | Dev Genius">
            <a:extLst>
              <a:ext uri="{FF2B5EF4-FFF2-40B4-BE49-F238E27FC236}">
                <a16:creationId xmlns:a16="http://schemas.microsoft.com/office/drawing/2014/main" id="{BF59AF1C-4005-FC51-1926-DB817E6C1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114" y="3603073"/>
            <a:ext cx="2109150" cy="2475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dapting limma and edgeR for Single-cell and Proteomics - Chan Zuckerberg  Initiative">
            <a:extLst>
              <a:ext uri="{FF2B5EF4-FFF2-40B4-BE49-F238E27FC236}">
                <a16:creationId xmlns:a16="http://schemas.microsoft.com/office/drawing/2014/main" id="{C5E8334C-6546-E86A-FC7F-CB90CA98C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584" y="3603073"/>
            <a:ext cx="2109150" cy="2475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Software">
            <a:extLst>
              <a:ext uri="{FF2B5EF4-FFF2-40B4-BE49-F238E27FC236}">
                <a16:creationId xmlns:a16="http://schemas.microsoft.com/office/drawing/2014/main" id="{152D2C51-D165-6338-D2C1-06102AA60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054" y="3603073"/>
            <a:ext cx="2113524" cy="2475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1562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9A6A-C8F2-9154-E3A4-AC1DBD817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0611"/>
          </a:xfrm>
        </p:spPr>
        <p:txBody>
          <a:bodyPr/>
          <a:lstStyle/>
          <a:p>
            <a:r>
              <a:rPr lang="en-AU" dirty="0"/>
              <a:t>DE Analysis: Suggested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AA081-614B-D466-AB67-01F9D4E5D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2239"/>
            <a:ext cx="10394659" cy="196302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A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design &lt;- </a:t>
            </a:r>
            <a:r>
              <a:rPr lang="en-A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model.matrix</a:t>
            </a:r>
            <a:r>
              <a:rPr lang="en-A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(~ classes)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limma.fit</a:t>
            </a:r>
            <a:r>
              <a:rPr lang="en-A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A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lmFit</a:t>
            </a:r>
            <a:r>
              <a:rPr lang="en-A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A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exprs_mat</a:t>
            </a:r>
            <a:r>
              <a:rPr lang="en-A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design)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limma.fit</a:t>
            </a:r>
            <a:r>
              <a:rPr lang="en-A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A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eBayes</a:t>
            </a:r>
            <a:r>
              <a:rPr lang="en-A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A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limma.fit</a:t>
            </a:r>
            <a:r>
              <a:rPr lang="en-A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DEresults</a:t>
            </a:r>
            <a:r>
              <a:rPr lang="en-A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A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topTable</a:t>
            </a:r>
            <a:r>
              <a:rPr lang="en-A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A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limma.fit</a:t>
            </a:r>
            <a:r>
              <a:rPr lang="en-A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number = Inf, sort.by = "p")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datatable</a:t>
            </a:r>
            <a:r>
              <a:rPr lang="en-A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A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DEresults</a:t>
            </a:r>
            <a:r>
              <a:rPr lang="en-A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3074" name="Picture 2" descr="Differential gene expression analysis using Limma-step by step | by Data  GOAT | Dev Genius">
            <a:extLst>
              <a:ext uri="{FF2B5EF4-FFF2-40B4-BE49-F238E27FC236}">
                <a16:creationId xmlns:a16="http://schemas.microsoft.com/office/drawing/2014/main" id="{BF59AF1C-4005-FC51-1926-DB817E6C1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146" y="658740"/>
            <a:ext cx="2109150" cy="2475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3C9FC52-08CE-F8B6-5850-2AE7804FD1FB}"/>
              </a:ext>
            </a:extLst>
          </p:cNvPr>
          <p:cNvSpPr txBox="1">
            <a:spLocks/>
          </p:cNvSpPr>
          <p:nvPr/>
        </p:nvSpPr>
        <p:spPr>
          <a:xfrm>
            <a:off x="754311" y="3135386"/>
            <a:ext cx="9891318" cy="306387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b="1" dirty="0"/>
              <a:t>Line 1</a:t>
            </a:r>
            <a:r>
              <a:rPr lang="en-AU" sz="2400" dirty="0"/>
              <a:t>: “</a:t>
            </a:r>
            <a:r>
              <a:rPr lang="en-A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classes”</a:t>
            </a:r>
            <a:r>
              <a:rPr lang="en-AU" sz="2400" dirty="0"/>
              <a:t> indicates the two conditions. </a:t>
            </a:r>
            <a:r>
              <a:rPr lang="en-A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model.matrix</a:t>
            </a:r>
            <a:r>
              <a:rPr lang="en-AU" sz="2400" dirty="0"/>
              <a:t> creates a matrix that tells </a:t>
            </a:r>
            <a:r>
              <a:rPr lang="en-AU" sz="2400" dirty="0" err="1"/>
              <a:t>limma</a:t>
            </a:r>
            <a:r>
              <a:rPr lang="en-AU" sz="2400" dirty="0"/>
              <a:t> which samples belong to which class.</a:t>
            </a:r>
          </a:p>
          <a:p>
            <a:r>
              <a:rPr lang="en-AU" sz="2400" b="1" dirty="0"/>
              <a:t>Line 2</a:t>
            </a:r>
            <a:r>
              <a:rPr lang="en-AU" sz="2400" dirty="0"/>
              <a:t>: </a:t>
            </a:r>
            <a:r>
              <a:rPr lang="en-A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lmFit</a:t>
            </a:r>
            <a:r>
              <a:rPr lang="en-AU" sz="2400" dirty="0"/>
              <a:t> fits a linear model (equivalent to a t-test). </a:t>
            </a:r>
            <a:r>
              <a:rPr lang="en-A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exprs_mat</a:t>
            </a:r>
            <a:r>
              <a:rPr lang="en-AU" sz="2400" dirty="0"/>
              <a:t> is the expression matrix.</a:t>
            </a:r>
          </a:p>
          <a:p>
            <a:r>
              <a:rPr lang="en-AU" sz="2400" b="1" dirty="0"/>
              <a:t>Line 3</a:t>
            </a:r>
            <a:r>
              <a:rPr lang="en-AU" sz="2400" dirty="0"/>
              <a:t>: </a:t>
            </a:r>
            <a:r>
              <a:rPr lang="en-A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eBayes</a:t>
            </a:r>
            <a:r>
              <a:rPr lang="en-AU" sz="2400" dirty="0"/>
              <a:t> calculates moderated t-statistics.</a:t>
            </a:r>
          </a:p>
          <a:p>
            <a:r>
              <a:rPr lang="en-AU" sz="2400" b="1" dirty="0"/>
              <a:t>Line 4</a:t>
            </a:r>
            <a:r>
              <a:rPr lang="en-AU" sz="2400" dirty="0"/>
              <a:t>: </a:t>
            </a:r>
            <a:r>
              <a:rPr lang="en-A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topTable</a:t>
            </a:r>
            <a:r>
              <a:rPr lang="en-AU" sz="2400" dirty="0"/>
              <a:t> selects the top DE results and sorts them.</a:t>
            </a:r>
          </a:p>
          <a:p>
            <a:r>
              <a:rPr lang="en-AU" sz="2400" b="1" dirty="0"/>
              <a:t>Line 5</a:t>
            </a:r>
            <a:r>
              <a:rPr lang="en-AU" sz="2400" dirty="0"/>
              <a:t>: </a:t>
            </a:r>
            <a:r>
              <a:rPr lang="en-A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datatable</a:t>
            </a:r>
            <a:r>
              <a:rPr lang="en-AU" sz="2400" dirty="0"/>
              <a:t> displays the results in a user-friendly table (requires package DT)</a:t>
            </a:r>
          </a:p>
        </p:txBody>
      </p:sp>
    </p:spTree>
    <p:extLst>
      <p:ext uri="{BB962C8B-B14F-4D97-AF65-F5344CB8AC3E}">
        <p14:creationId xmlns:p14="http://schemas.microsoft.com/office/powerpoint/2010/main" val="64604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9A6A-C8F2-9154-E3A4-AC1DBD817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0611"/>
          </a:xfrm>
        </p:spPr>
        <p:txBody>
          <a:bodyPr/>
          <a:lstStyle/>
          <a:p>
            <a:r>
              <a:rPr lang="en-AU" dirty="0"/>
              <a:t>DE Analysis: Example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99C755-6D2E-E57B-A2FE-88DF529FB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3" y="2772067"/>
            <a:ext cx="6456534" cy="35399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1C6741-A0F4-9C8D-FA47-99264ED12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049" y="3009105"/>
            <a:ext cx="4651628" cy="3290518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FB6ECFC-1D4C-6CDE-B678-60B3B59CC8F6}"/>
              </a:ext>
            </a:extLst>
          </p:cNvPr>
          <p:cNvCxnSpPr>
            <a:cxnSpLocks/>
          </p:cNvCxnSpPr>
          <p:nvPr/>
        </p:nvCxnSpPr>
        <p:spPr>
          <a:xfrm>
            <a:off x="555070" y="2256639"/>
            <a:ext cx="0" cy="6207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A21AA39-866C-76D3-E069-B0BFA417BEB5}"/>
              </a:ext>
            </a:extLst>
          </p:cNvPr>
          <p:cNvSpPr txBox="1"/>
          <p:nvPr/>
        </p:nvSpPr>
        <p:spPr>
          <a:xfrm>
            <a:off x="98623" y="1537171"/>
            <a:ext cx="9128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800" dirty="0">
                <a:solidFill>
                  <a:srgbClr val="FF0000"/>
                </a:solidFill>
              </a:rPr>
              <a:t>Gene </a:t>
            </a:r>
          </a:p>
          <a:p>
            <a:pPr algn="ctr"/>
            <a:r>
              <a:rPr lang="en-AU" sz="1800" dirty="0">
                <a:solidFill>
                  <a:srgbClr val="FF0000"/>
                </a:solidFill>
              </a:rPr>
              <a:t>symbol</a:t>
            </a:r>
            <a:endParaRPr lang="en-AU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8E8B98-DFAA-E867-8382-7E1CF4C73781}"/>
              </a:ext>
            </a:extLst>
          </p:cNvPr>
          <p:cNvCxnSpPr>
            <a:cxnSpLocks/>
          </p:cNvCxnSpPr>
          <p:nvPr/>
        </p:nvCxnSpPr>
        <p:spPr>
          <a:xfrm>
            <a:off x="1765401" y="2256639"/>
            <a:ext cx="0" cy="407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FCD5704-ACA5-CF21-039D-FFC4DE50638C}"/>
              </a:ext>
            </a:extLst>
          </p:cNvPr>
          <p:cNvSpPr txBox="1"/>
          <p:nvPr/>
        </p:nvSpPr>
        <p:spPr>
          <a:xfrm>
            <a:off x="1239102" y="1537171"/>
            <a:ext cx="10525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800" dirty="0">
                <a:solidFill>
                  <a:srgbClr val="FF0000"/>
                </a:solidFill>
              </a:rPr>
              <a:t>Log</a:t>
            </a:r>
            <a:r>
              <a:rPr lang="en-AU" dirty="0">
                <a:solidFill>
                  <a:srgbClr val="FF0000"/>
                </a:solidFill>
              </a:rPr>
              <a:t> fold change</a:t>
            </a:r>
            <a:endParaRPr lang="en-AU" sz="1800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AF736D0-DE50-2F7F-C7FA-83067DACBF91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2818000" y="2181591"/>
            <a:ext cx="29444" cy="4700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AF76B2F-2994-D18B-36D7-8C0202DC420C}"/>
              </a:ext>
            </a:extLst>
          </p:cNvPr>
          <p:cNvSpPr txBox="1"/>
          <p:nvPr/>
        </p:nvSpPr>
        <p:spPr>
          <a:xfrm>
            <a:off x="2242280" y="1535260"/>
            <a:ext cx="12103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800" dirty="0">
                <a:solidFill>
                  <a:srgbClr val="FF0000"/>
                </a:solidFill>
              </a:rPr>
              <a:t>Average</a:t>
            </a:r>
          </a:p>
          <a:p>
            <a:pPr algn="ctr"/>
            <a:r>
              <a:rPr lang="en-AU" dirty="0">
                <a:solidFill>
                  <a:srgbClr val="FF0000"/>
                </a:solidFill>
              </a:rPr>
              <a:t>Expression</a:t>
            </a:r>
            <a:endParaRPr lang="en-AU" sz="1800" dirty="0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2A33A27-156D-3F59-D8F1-165BACBE24DD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3679489" y="2172696"/>
            <a:ext cx="143665" cy="4876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5125484-755B-EDD0-8C4B-BC299E2F3FF6}"/>
              </a:ext>
            </a:extLst>
          </p:cNvPr>
          <p:cNvSpPr txBox="1"/>
          <p:nvPr/>
        </p:nvSpPr>
        <p:spPr>
          <a:xfrm>
            <a:off x="3296854" y="1526365"/>
            <a:ext cx="10525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800" dirty="0">
                <a:solidFill>
                  <a:srgbClr val="FF0000"/>
                </a:solidFill>
              </a:rPr>
              <a:t>Test</a:t>
            </a:r>
          </a:p>
          <a:p>
            <a:pPr algn="ctr"/>
            <a:r>
              <a:rPr lang="en-AU" dirty="0">
                <a:solidFill>
                  <a:srgbClr val="FF0000"/>
                </a:solidFill>
              </a:rPr>
              <a:t>statistic</a:t>
            </a:r>
            <a:endParaRPr lang="en-AU" sz="1800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587E9C-B84B-72C7-A8BC-3C30C0125107}"/>
              </a:ext>
            </a:extLst>
          </p:cNvPr>
          <p:cNvSpPr txBox="1"/>
          <p:nvPr/>
        </p:nvSpPr>
        <p:spPr>
          <a:xfrm>
            <a:off x="4235231" y="1631164"/>
            <a:ext cx="1052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800" dirty="0">
                <a:solidFill>
                  <a:srgbClr val="FF0000"/>
                </a:solidFill>
              </a:rPr>
              <a:t>P value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093975-BCE0-14CC-E0B7-23E5DD645EDB}"/>
              </a:ext>
            </a:extLst>
          </p:cNvPr>
          <p:cNvSpPr txBox="1"/>
          <p:nvPr/>
        </p:nvSpPr>
        <p:spPr>
          <a:xfrm>
            <a:off x="5259958" y="1500195"/>
            <a:ext cx="10525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800" dirty="0">
                <a:solidFill>
                  <a:srgbClr val="FF0000"/>
                </a:solidFill>
              </a:rPr>
              <a:t>Adjusted</a:t>
            </a:r>
          </a:p>
          <a:p>
            <a:pPr algn="ctr"/>
            <a:r>
              <a:rPr lang="en-AU" sz="1800" dirty="0">
                <a:solidFill>
                  <a:srgbClr val="FF0000"/>
                </a:solidFill>
              </a:rPr>
              <a:t>P value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9C1407-7CA8-EE8A-129E-3089BBC6182B}"/>
              </a:ext>
            </a:extLst>
          </p:cNvPr>
          <p:cNvSpPr txBox="1"/>
          <p:nvPr/>
        </p:nvSpPr>
        <p:spPr>
          <a:xfrm>
            <a:off x="6407749" y="1507333"/>
            <a:ext cx="10525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800" dirty="0">
                <a:solidFill>
                  <a:srgbClr val="FF0000"/>
                </a:solidFill>
              </a:rPr>
              <a:t>B statistic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A612A92-730A-D720-D599-E418BB5D87B6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4235231" y="2000496"/>
            <a:ext cx="526300" cy="6876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E5EDA78-06FB-D224-F2F6-EB496D4942A3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5672036" y="2146526"/>
            <a:ext cx="114222" cy="5885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63392E4-2CB2-AAF9-68EA-81E263A42FC7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6527604" y="2153664"/>
            <a:ext cx="406445" cy="5814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2749186-95BA-0532-C00F-D8ED2E6C455F}"/>
              </a:ext>
            </a:extLst>
          </p:cNvPr>
          <p:cNvSpPr txBox="1"/>
          <p:nvPr/>
        </p:nvSpPr>
        <p:spPr>
          <a:xfrm>
            <a:off x="7879695" y="2093337"/>
            <a:ext cx="27603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800" dirty="0">
                <a:solidFill>
                  <a:srgbClr val="FF0000"/>
                </a:solidFill>
              </a:rPr>
              <a:t>Visualisation using </a:t>
            </a:r>
            <a:r>
              <a:rPr lang="en-AU" sz="1800" dirty="0" err="1">
                <a:solidFill>
                  <a:srgbClr val="FF0000"/>
                </a:solidFill>
              </a:rPr>
              <a:t>ggplot</a:t>
            </a:r>
            <a:r>
              <a:rPr lang="en-AU" sz="1800" dirty="0">
                <a:solidFill>
                  <a:srgbClr val="FF0000"/>
                </a:solidFill>
              </a:rPr>
              <a:t> (code not provided)</a:t>
            </a:r>
          </a:p>
        </p:txBody>
      </p:sp>
    </p:spTree>
    <p:extLst>
      <p:ext uri="{BB962C8B-B14F-4D97-AF65-F5344CB8AC3E}">
        <p14:creationId xmlns:p14="http://schemas.microsoft.com/office/powerpoint/2010/main" val="2126551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9A6A-C8F2-9154-E3A4-AC1DBD817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0611"/>
          </a:xfrm>
        </p:spPr>
        <p:txBody>
          <a:bodyPr>
            <a:normAutofit/>
          </a:bodyPr>
          <a:lstStyle/>
          <a:p>
            <a:r>
              <a:rPr lang="en-AU" dirty="0"/>
              <a:t>Gene Set Testing + Enrichment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AA081-614B-D466-AB67-01F9D4E5D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2239"/>
            <a:ext cx="10394659" cy="3775045"/>
          </a:xfrm>
        </p:spPr>
        <p:txBody>
          <a:bodyPr>
            <a:normAutofit/>
          </a:bodyPr>
          <a:lstStyle/>
          <a:p>
            <a:r>
              <a:rPr lang="en-AU" sz="2400" dirty="0"/>
              <a:t>From a DE analysis, which </a:t>
            </a:r>
            <a:r>
              <a:rPr lang="en-AU" sz="2400" b="1" dirty="0"/>
              <a:t>pathways</a:t>
            </a:r>
            <a:r>
              <a:rPr lang="en-AU" sz="2400" dirty="0"/>
              <a:t> (gene sets) are different between the two conditions?</a:t>
            </a:r>
          </a:p>
          <a:p>
            <a:r>
              <a:rPr lang="en-AU" sz="2400" dirty="0"/>
              <a:t>Many </a:t>
            </a:r>
            <a:r>
              <a:rPr lang="en-AU" sz="2400" b="1" dirty="0"/>
              <a:t>databases</a:t>
            </a:r>
            <a:r>
              <a:rPr lang="en-AU" sz="2400" dirty="0"/>
              <a:t> of functional gene sets:</a:t>
            </a:r>
          </a:p>
          <a:p>
            <a:pPr lvl="1"/>
            <a:r>
              <a:rPr lang="en-AU" sz="2000" b="1" dirty="0"/>
              <a:t>Gene Ontology</a:t>
            </a:r>
            <a:r>
              <a:rPr lang="en-AU" sz="2000" dirty="0"/>
              <a:t> (GO): cellular component, molecular function, biological process</a:t>
            </a:r>
          </a:p>
          <a:p>
            <a:pPr lvl="1"/>
            <a:r>
              <a:rPr lang="en-US" sz="2000" b="1" dirty="0"/>
              <a:t>Kyoto Encyclopedia of Genes and Genomes</a:t>
            </a:r>
            <a:r>
              <a:rPr lang="en-US" sz="2000" dirty="0"/>
              <a:t> (KEGG)</a:t>
            </a:r>
            <a:endParaRPr lang="en-AU" sz="2000" dirty="0"/>
          </a:p>
          <a:p>
            <a:r>
              <a:rPr lang="en-AU" sz="2400" dirty="0"/>
              <a:t>Generally two main types of approaches:</a:t>
            </a:r>
          </a:p>
          <a:p>
            <a:pPr lvl="1"/>
            <a:r>
              <a:rPr lang="en-AU" sz="2000" dirty="0"/>
              <a:t>Overrepresentation (similar to chi-squared test)</a:t>
            </a:r>
          </a:p>
          <a:p>
            <a:pPr lvl="1"/>
            <a:r>
              <a:rPr lang="en-AU" sz="2000" dirty="0"/>
              <a:t>Enrichment (similar to Wilcoxon rank-sum test)</a:t>
            </a:r>
          </a:p>
          <a:p>
            <a:r>
              <a:rPr lang="en-AU" sz="2400" dirty="0"/>
              <a:t>Popular packages include: </a:t>
            </a:r>
            <a:r>
              <a:rPr lang="en-AU" sz="2400" dirty="0" err="1"/>
              <a:t>clusterProfiler</a:t>
            </a:r>
            <a:r>
              <a:rPr lang="en-AU" sz="2400" dirty="0"/>
              <a:t>, gage, </a:t>
            </a:r>
            <a:r>
              <a:rPr lang="en-AU" sz="2400" dirty="0" err="1"/>
              <a:t>gsva</a:t>
            </a:r>
            <a:r>
              <a:rPr lang="en-AU" sz="2400" dirty="0"/>
              <a:t>, </a:t>
            </a:r>
            <a:r>
              <a:rPr lang="en-AU" sz="2400" dirty="0" err="1"/>
              <a:t>fgsea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08317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864</Words>
  <Application>Microsoft Office PowerPoint</Application>
  <PresentationFormat>Widescreen</PresentationFormat>
  <Paragraphs>120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Office Theme</vt:lpstr>
      <vt:lpstr>Bioinformatics Challenge</vt:lpstr>
      <vt:lpstr>Background – The Central Dogma of Biology</vt:lpstr>
      <vt:lpstr>Background – RNA sequencing technology</vt:lpstr>
      <vt:lpstr>Research questions</vt:lpstr>
      <vt:lpstr>Analytical software</vt:lpstr>
      <vt:lpstr>Differential Expression Analysis</vt:lpstr>
      <vt:lpstr>DE Analysis: Suggested code</vt:lpstr>
      <vt:lpstr>DE Analysis: Example</vt:lpstr>
      <vt:lpstr>Gene Set Testing + Enrichment Analysis</vt:lpstr>
      <vt:lpstr>GSEA Analysis: Suggested code</vt:lpstr>
      <vt:lpstr>GSEA Analysis: Example</vt:lpstr>
      <vt:lpstr>GSEA Analysis: Visualisation</vt:lpstr>
      <vt:lpstr>GSEA Analysis: Visualisation</vt:lpstr>
      <vt:lpstr>GSEA Analysis: Visualisation</vt:lpstr>
      <vt:lpstr>GSEA Analysis: Visualisation</vt:lpstr>
      <vt:lpstr>Advanced: WGCNA</vt:lpstr>
      <vt:lpstr>Installing Packages</vt:lpstr>
      <vt:lpstr>Additional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RNA-seq Challenge</dc:title>
  <dc:creator>Andy Tran</dc:creator>
  <cp:lastModifiedBy>Andy Tran</cp:lastModifiedBy>
  <cp:revision>26</cp:revision>
  <dcterms:created xsi:type="dcterms:W3CDTF">2023-08-13T06:01:41Z</dcterms:created>
  <dcterms:modified xsi:type="dcterms:W3CDTF">2024-08-16T05:01:45Z</dcterms:modified>
</cp:coreProperties>
</file>