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60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35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5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1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2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stplaces.net/economy/city/colorado/denver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bestplaces.net/people/city/colorado/denve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bestplaces.net/climate/city/colorado/denver" TargetMode="External"/><Relationship Id="rId4" Type="http://schemas.openxmlformats.org/officeDocument/2006/relationships/hyperlink" Target="https://www.realtor.com/realestateandhomes-search/Denver_CO/?cid=prt_bestplaces_overview_te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09D66-98D6-4A4A-A389-EF1B5FBAA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6542902" y="10"/>
            <a:ext cx="5649097" cy="44692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C94B9-4A5F-479E-8B2D-A1E48989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342" y="4954811"/>
            <a:ext cx="8944047" cy="1182918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City Search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24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73A974-2FB6-4301-8DFD-8E9B486BF4A9}"/>
              </a:ext>
            </a:extLst>
          </p:cNvPr>
          <p:cNvSpPr/>
          <p:nvPr/>
        </p:nvSpPr>
        <p:spPr>
          <a:xfrm>
            <a:off x="110950" y="992274"/>
            <a:ext cx="2398394" cy="5754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75A251F-5D78-4340-9D68-A6B8ECB4B9A6}"/>
              </a:ext>
            </a:extLst>
          </p:cNvPr>
          <p:cNvSpPr txBox="1">
            <a:spLocks/>
          </p:cNvSpPr>
          <p:nvPr/>
        </p:nvSpPr>
        <p:spPr>
          <a:xfrm>
            <a:off x="110960" y="1649498"/>
            <a:ext cx="2387164" cy="4329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Home</a:t>
            </a:r>
          </a:p>
          <a:p>
            <a:pPr marL="0" indent="0">
              <a:buNone/>
            </a:pPr>
            <a:r>
              <a:rPr lang="en-US" sz="1400" dirty="0"/>
              <a:t>Tableau Dashboard</a:t>
            </a:r>
          </a:p>
          <a:p>
            <a:pPr marL="0" indent="0">
              <a:buNone/>
            </a:pPr>
            <a:r>
              <a:rPr lang="en-US" sz="1400" dirty="0"/>
              <a:t>Machine Learning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Static Reports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Useful Links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CBC305-EB67-4DC9-AA59-DD224041EF5B}"/>
              </a:ext>
            </a:extLst>
          </p:cNvPr>
          <p:cNvSpPr txBox="1">
            <a:spLocks/>
          </p:cNvSpPr>
          <p:nvPr/>
        </p:nvSpPr>
        <p:spPr>
          <a:xfrm>
            <a:off x="228600" y="1135339"/>
            <a:ext cx="1887362" cy="5141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City Research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FA8CB8-4E4E-429B-906F-709CDA653972}"/>
              </a:ext>
            </a:extLst>
          </p:cNvPr>
          <p:cNvCxnSpPr>
            <a:cxnSpLocks/>
          </p:cNvCxnSpPr>
          <p:nvPr/>
        </p:nvCxnSpPr>
        <p:spPr>
          <a:xfrm>
            <a:off x="110950" y="2754399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13F84F-C67F-4A2E-BA6F-8340D4AF97A6}"/>
              </a:ext>
            </a:extLst>
          </p:cNvPr>
          <p:cNvSpPr txBox="1"/>
          <p:nvPr/>
        </p:nvSpPr>
        <p:spPr>
          <a:xfrm>
            <a:off x="5597746" y="2083280"/>
            <a:ext cx="4615249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Enter a City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BB0AC9-31DE-4E5A-92F4-51E22A52AE0B}"/>
              </a:ext>
            </a:extLst>
          </p:cNvPr>
          <p:cNvCxnSpPr>
            <a:cxnSpLocks/>
          </p:cNvCxnSpPr>
          <p:nvPr/>
        </p:nvCxnSpPr>
        <p:spPr>
          <a:xfrm>
            <a:off x="122170" y="3957123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7277EE-3F33-4BCB-BE81-74CE2E1F55C2}"/>
              </a:ext>
            </a:extLst>
          </p:cNvPr>
          <p:cNvSpPr txBox="1"/>
          <p:nvPr/>
        </p:nvSpPr>
        <p:spPr>
          <a:xfrm>
            <a:off x="4032557" y="2087402"/>
            <a:ext cx="15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City: </a:t>
            </a:r>
          </a:p>
        </p:txBody>
      </p:sp>
    </p:spTree>
    <p:extLst>
      <p:ext uri="{BB962C8B-B14F-4D97-AF65-F5344CB8AC3E}">
        <p14:creationId xmlns:p14="http://schemas.microsoft.com/office/powerpoint/2010/main" val="251394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CBC305-EB67-4DC9-AA59-DD224041EF5B}"/>
              </a:ext>
            </a:extLst>
          </p:cNvPr>
          <p:cNvSpPr txBox="1">
            <a:spLocks/>
          </p:cNvSpPr>
          <p:nvPr/>
        </p:nvSpPr>
        <p:spPr>
          <a:xfrm>
            <a:off x="-282433" y="1135339"/>
            <a:ext cx="2398395" cy="5141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/>
              <a:t>Tech Jobs USA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3F84F-C67F-4A2E-BA6F-8340D4AF97A6}"/>
              </a:ext>
            </a:extLst>
          </p:cNvPr>
          <p:cNvSpPr txBox="1"/>
          <p:nvPr/>
        </p:nvSpPr>
        <p:spPr>
          <a:xfrm>
            <a:off x="5078627" y="2054707"/>
            <a:ext cx="4615249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277EE-3F33-4BCB-BE81-74CE2E1F55C2}"/>
              </a:ext>
            </a:extLst>
          </p:cNvPr>
          <p:cNvSpPr txBox="1"/>
          <p:nvPr/>
        </p:nvSpPr>
        <p:spPr>
          <a:xfrm>
            <a:off x="3513438" y="2058829"/>
            <a:ext cx="15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City: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D838A27-2360-4C71-9A30-CCBC55CD1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20675"/>
              </p:ext>
            </p:extLst>
          </p:nvPr>
        </p:nvGraphicFramePr>
        <p:xfrm>
          <a:off x="3199713" y="2886953"/>
          <a:ext cx="82426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774">
                  <a:extLst>
                    <a:ext uri="{9D8B030D-6E8A-4147-A177-3AD203B41FA5}">
                      <a16:colId xmlns:a16="http://schemas.microsoft.com/office/drawing/2014/main" val="1544039020"/>
                    </a:ext>
                  </a:extLst>
                </a:gridCol>
                <a:gridCol w="1373774">
                  <a:extLst>
                    <a:ext uri="{9D8B030D-6E8A-4147-A177-3AD203B41FA5}">
                      <a16:colId xmlns:a16="http://schemas.microsoft.com/office/drawing/2014/main" val="3897848618"/>
                    </a:ext>
                  </a:extLst>
                </a:gridCol>
                <a:gridCol w="1373774">
                  <a:extLst>
                    <a:ext uri="{9D8B030D-6E8A-4147-A177-3AD203B41FA5}">
                      <a16:colId xmlns:a16="http://schemas.microsoft.com/office/drawing/2014/main" val="3811621051"/>
                    </a:ext>
                  </a:extLst>
                </a:gridCol>
                <a:gridCol w="1373774">
                  <a:extLst>
                    <a:ext uri="{9D8B030D-6E8A-4147-A177-3AD203B41FA5}">
                      <a16:colId xmlns:a16="http://schemas.microsoft.com/office/drawing/2014/main" val="1707280996"/>
                    </a:ext>
                  </a:extLst>
                </a:gridCol>
                <a:gridCol w="1373774">
                  <a:extLst>
                    <a:ext uri="{9D8B030D-6E8A-4147-A177-3AD203B41FA5}">
                      <a16:colId xmlns:a16="http://schemas.microsoft.com/office/drawing/2014/main" val="3818685346"/>
                    </a:ext>
                  </a:extLst>
                </a:gridCol>
                <a:gridCol w="1373774">
                  <a:extLst>
                    <a:ext uri="{9D8B030D-6E8A-4147-A177-3AD203B41FA5}">
                      <a16:colId xmlns:a16="http://schemas.microsoft.com/office/drawing/2014/main" val="2774615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House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Median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23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1,709,928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9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Des Moines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1,108,000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3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Detroit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1,890,278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3739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0560AA9-C979-4DD5-ACAA-CCABA49C95E2}"/>
              </a:ext>
            </a:extLst>
          </p:cNvPr>
          <p:cNvSpPr/>
          <p:nvPr/>
        </p:nvSpPr>
        <p:spPr>
          <a:xfrm>
            <a:off x="110950" y="992274"/>
            <a:ext cx="2398394" cy="5754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E383D3-5326-4466-88CA-2547B1279C50}"/>
              </a:ext>
            </a:extLst>
          </p:cNvPr>
          <p:cNvSpPr txBox="1">
            <a:spLocks/>
          </p:cNvSpPr>
          <p:nvPr/>
        </p:nvSpPr>
        <p:spPr>
          <a:xfrm>
            <a:off x="110960" y="1649498"/>
            <a:ext cx="2387164" cy="4329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Home</a:t>
            </a:r>
          </a:p>
          <a:p>
            <a:pPr marL="0" indent="0">
              <a:buNone/>
            </a:pPr>
            <a:r>
              <a:rPr lang="en-US" sz="1400" dirty="0"/>
              <a:t>Tableau Dashboard</a:t>
            </a:r>
          </a:p>
          <a:p>
            <a:pPr marL="0" indent="0">
              <a:buNone/>
            </a:pPr>
            <a:r>
              <a:rPr lang="en-US" sz="1400" dirty="0"/>
              <a:t>Machine Learning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Static Reports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Useful Links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B727C1-51F6-4615-BC9C-C436246D6235}"/>
              </a:ext>
            </a:extLst>
          </p:cNvPr>
          <p:cNvCxnSpPr>
            <a:cxnSpLocks/>
          </p:cNvCxnSpPr>
          <p:nvPr/>
        </p:nvCxnSpPr>
        <p:spPr>
          <a:xfrm>
            <a:off x="110950" y="2754399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0EC038-6D51-4BB6-8F96-017E1077FCF9}"/>
              </a:ext>
            </a:extLst>
          </p:cNvPr>
          <p:cNvCxnSpPr>
            <a:cxnSpLocks/>
          </p:cNvCxnSpPr>
          <p:nvPr/>
        </p:nvCxnSpPr>
        <p:spPr>
          <a:xfrm>
            <a:off x="122170" y="3957123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244BDD42-BED6-4322-B81B-B642E0916B3B}"/>
              </a:ext>
            </a:extLst>
          </p:cNvPr>
          <p:cNvSpPr txBox="1">
            <a:spLocks/>
          </p:cNvSpPr>
          <p:nvPr/>
        </p:nvSpPr>
        <p:spPr>
          <a:xfrm>
            <a:off x="228600" y="1135339"/>
            <a:ext cx="1887362" cy="5141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City Research</a:t>
            </a:r>
          </a:p>
        </p:txBody>
      </p:sp>
    </p:spTree>
    <p:extLst>
      <p:ext uri="{BB962C8B-B14F-4D97-AF65-F5344CB8AC3E}">
        <p14:creationId xmlns:p14="http://schemas.microsoft.com/office/powerpoint/2010/main" val="21577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0BD959-2FFE-4FE2-848A-B478DA571F31}"/>
              </a:ext>
            </a:extLst>
          </p:cNvPr>
          <p:cNvSpPr/>
          <p:nvPr/>
        </p:nvSpPr>
        <p:spPr>
          <a:xfrm>
            <a:off x="2557463" y="992273"/>
            <a:ext cx="9453562" cy="5754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FA8CB8-4E4E-429B-906F-709CDA653972}"/>
              </a:ext>
            </a:extLst>
          </p:cNvPr>
          <p:cNvCxnSpPr>
            <a:cxnSpLocks/>
          </p:cNvCxnSpPr>
          <p:nvPr/>
        </p:nvCxnSpPr>
        <p:spPr>
          <a:xfrm>
            <a:off x="110950" y="2754399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BB0AC9-31DE-4E5A-92F4-51E22A52AE0B}"/>
              </a:ext>
            </a:extLst>
          </p:cNvPr>
          <p:cNvCxnSpPr>
            <a:cxnSpLocks/>
          </p:cNvCxnSpPr>
          <p:nvPr/>
        </p:nvCxnSpPr>
        <p:spPr>
          <a:xfrm>
            <a:off x="122170" y="3957123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7277EE-3F33-4BCB-BE81-74CE2E1F55C2}"/>
              </a:ext>
            </a:extLst>
          </p:cNvPr>
          <p:cNvSpPr txBox="1"/>
          <p:nvPr/>
        </p:nvSpPr>
        <p:spPr>
          <a:xfrm>
            <a:off x="5226907" y="1023087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Denver, CO -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3961A-90EC-4E78-A8B0-25336B34D9F3}"/>
              </a:ext>
            </a:extLst>
          </p:cNvPr>
          <p:cNvSpPr txBox="1"/>
          <p:nvPr/>
        </p:nvSpPr>
        <p:spPr>
          <a:xfrm>
            <a:off x="4090085" y="2177348"/>
            <a:ext cx="22736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hlinkClick r:id="rId2"/>
              </a:rPr>
              <a:t>Facts and Numbers</a:t>
            </a:r>
            <a:endParaRPr lang="en-US" sz="1200" b="1" u="sng" dirty="0">
              <a:hlinkClick r:id="rId2"/>
            </a:endParaRPr>
          </a:p>
          <a:p>
            <a:endParaRPr lang="en-US" sz="1200" u="sng" dirty="0">
              <a:hlinkClick r:id="rId2"/>
            </a:endParaRPr>
          </a:p>
          <a:p>
            <a:r>
              <a:rPr lang="en-US" sz="1200" u="sng" dirty="0">
                <a:hlinkClick r:id="rId2"/>
              </a:rPr>
              <a:t>Population</a:t>
            </a:r>
            <a:endParaRPr lang="en-US" sz="1200" dirty="0"/>
          </a:p>
          <a:p>
            <a:r>
              <a:rPr lang="en-US" sz="1200" dirty="0"/>
              <a:t>678,467</a:t>
            </a:r>
          </a:p>
          <a:p>
            <a:r>
              <a:rPr lang="en-US" sz="1200" dirty="0"/>
              <a:t>+17.4% since 2010</a:t>
            </a:r>
          </a:p>
          <a:p>
            <a:endParaRPr lang="en-US" sz="1200" dirty="0"/>
          </a:p>
          <a:p>
            <a:r>
              <a:rPr lang="en-US" sz="1200" u="sng" dirty="0">
                <a:hlinkClick r:id="rId3"/>
              </a:rPr>
              <a:t>Unemployment Rate</a:t>
            </a:r>
            <a:endParaRPr lang="en-US" sz="1200" dirty="0"/>
          </a:p>
          <a:p>
            <a:r>
              <a:rPr lang="en-US" sz="1200" dirty="0"/>
              <a:t>3.4%</a:t>
            </a:r>
          </a:p>
          <a:p>
            <a:endParaRPr lang="en-US" sz="1200" dirty="0"/>
          </a:p>
          <a:p>
            <a:r>
              <a:rPr lang="en-US" sz="1200" u="sng" dirty="0">
                <a:hlinkClick r:id="rId3"/>
              </a:rPr>
              <a:t>Median Income</a:t>
            </a:r>
            <a:endParaRPr lang="en-US" sz="1200" dirty="0"/>
          </a:p>
          <a:p>
            <a:r>
              <a:rPr lang="en-US" sz="1200" dirty="0"/>
              <a:t>$51,800</a:t>
            </a:r>
          </a:p>
          <a:p>
            <a:endParaRPr lang="en-US" sz="1200" dirty="0"/>
          </a:p>
          <a:p>
            <a:r>
              <a:rPr lang="en-US" sz="1200" u="sng" dirty="0">
                <a:hlinkClick r:id="rId4"/>
              </a:rPr>
              <a:t>Median Home Price</a:t>
            </a:r>
            <a:endParaRPr lang="en-US" sz="1200" dirty="0"/>
          </a:p>
          <a:p>
            <a:r>
              <a:rPr lang="en-US" sz="1200" dirty="0"/>
              <a:t>$426,200</a:t>
            </a:r>
          </a:p>
          <a:p>
            <a:endParaRPr lang="en-US" sz="1200" dirty="0"/>
          </a:p>
          <a:p>
            <a:r>
              <a:rPr lang="en-US" sz="1200" u="sng" dirty="0">
                <a:hlinkClick r:id="rId2"/>
              </a:rPr>
              <a:t>Median Age</a:t>
            </a:r>
            <a:endParaRPr lang="en-US" sz="1200" dirty="0"/>
          </a:p>
          <a:p>
            <a:r>
              <a:rPr lang="en-US" sz="1200" dirty="0"/>
              <a:t>34.4</a:t>
            </a:r>
          </a:p>
          <a:p>
            <a:endParaRPr lang="en-US" sz="1200" dirty="0"/>
          </a:p>
          <a:p>
            <a:r>
              <a:rPr lang="en-US" sz="1200" u="sng" dirty="0">
                <a:hlinkClick r:id="rId5"/>
              </a:rPr>
              <a:t>Comfort Index (Climate)</a:t>
            </a:r>
            <a:endParaRPr lang="en-US" sz="1200" dirty="0"/>
          </a:p>
          <a:p>
            <a:r>
              <a:rPr lang="en-US" sz="1200" dirty="0"/>
              <a:t>7.3/10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E4C55-283E-4C4E-8FBF-62280D8E2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6794" y="4009353"/>
            <a:ext cx="3960813" cy="1825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22C859-A6FF-4431-AEB3-04C9475BC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795" y="1674758"/>
            <a:ext cx="3960814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0B519B-95E6-4677-AFBE-D05ADFB1178D}"/>
              </a:ext>
            </a:extLst>
          </p:cNvPr>
          <p:cNvSpPr txBox="1"/>
          <p:nvPr/>
        </p:nvSpPr>
        <p:spPr>
          <a:xfrm>
            <a:off x="4108101" y="1607606"/>
            <a:ext cx="227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Overall Ranking: #5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33650-8BD2-4BB2-B2C1-EC75B4DBA2F3}"/>
              </a:ext>
            </a:extLst>
          </p:cNvPr>
          <p:cNvSpPr/>
          <p:nvPr/>
        </p:nvSpPr>
        <p:spPr>
          <a:xfrm>
            <a:off x="110950" y="992274"/>
            <a:ext cx="2398394" cy="5754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041BEB5-4F9B-4744-98E4-05D3F7FC0323}"/>
              </a:ext>
            </a:extLst>
          </p:cNvPr>
          <p:cNvSpPr txBox="1">
            <a:spLocks/>
          </p:cNvSpPr>
          <p:nvPr/>
        </p:nvSpPr>
        <p:spPr>
          <a:xfrm>
            <a:off x="110960" y="1649498"/>
            <a:ext cx="2387164" cy="4329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Home</a:t>
            </a:r>
          </a:p>
          <a:p>
            <a:pPr marL="0" indent="0">
              <a:buNone/>
            </a:pPr>
            <a:r>
              <a:rPr lang="en-US" sz="1400" dirty="0"/>
              <a:t>Tableau Dashboard</a:t>
            </a:r>
          </a:p>
          <a:p>
            <a:pPr marL="0" indent="0">
              <a:buNone/>
            </a:pPr>
            <a:r>
              <a:rPr lang="en-US" sz="1400" dirty="0"/>
              <a:t>Machine Learning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Static Reports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Useful Links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D2BE7-497F-4C23-A384-BD311AF20AB3}"/>
              </a:ext>
            </a:extLst>
          </p:cNvPr>
          <p:cNvCxnSpPr>
            <a:cxnSpLocks/>
          </p:cNvCxnSpPr>
          <p:nvPr/>
        </p:nvCxnSpPr>
        <p:spPr>
          <a:xfrm>
            <a:off x="110950" y="2754399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390ED2-661A-4165-89EE-A663443C68BD}"/>
              </a:ext>
            </a:extLst>
          </p:cNvPr>
          <p:cNvCxnSpPr>
            <a:cxnSpLocks/>
          </p:cNvCxnSpPr>
          <p:nvPr/>
        </p:nvCxnSpPr>
        <p:spPr>
          <a:xfrm>
            <a:off x="122170" y="3957123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215BFCB-0F9B-4A30-A8F8-EAADDBF2E36A}"/>
              </a:ext>
            </a:extLst>
          </p:cNvPr>
          <p:cNvSpPr txBox="1">
            <a:spLocks/>
          </p:cNvSpPr>
          <p:nvPr/>
        </p:nvSpPr>
        <p:spPr>
          <a:xfrm>
            <a:off x="228600" y="1135339"/>
            <a:ext cx="1887362" cy="5141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City Research</a:t>
            </a:r>
          </a:p>
        </p:txBody>
      </p:sp>
    </p:spTree>
    <p:extLst>
      <p:ext uri="{BB962C8B-B14F-4D97-AF65-F5344CB8AC3E}">
        <p14:creationId xmlns:p14="http://schemas.microsoft.com/office/powerpoint/2010/main" val="102229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0BD959-2FFE-4FE2-848A-B478DA571F31}"/>
              </a:ext>
            </a:extLst>
          </p:cNvPr>
          <p:cNvSpPr/>
          <p:nvPr/>
        </p:nvSpPr>
        <p:spPr>
          <a:xfrm>
            <a:off x="2557463" y="992273"/>
            <a:ext cx="9453562" cy="5754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FA8CB8-4E4E-429B-906F-709CDA653972}"/>
              </a:ext>
            </a:extLst>
          </p:cNvPr>
          <p:cNvCxnSpPr>
            <a:cxnSpLocks/>
          </p:cNvCxnSpPr>
          <p:nvPr/>
        </p:nvCxnSpPr>
        <p:spPr>
          <a:xfrm>
            <a:off x="110950" y="2754399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BB0AC9-31DE-4E5A-92F4-51E22A52AE0B}"/>
              </a:ext>
            </a:extLst>
          </p:cNvPr>
          <p:cNvCxnSpPr>
            <a:cxnSpLocks/>
          </p:cNvCxnSpPr>
          <p:nvPr/>
        </p:nvCxnSpPr>
        <p:spPr>
          <a:xfrm>
            <a:off x="122170" y="3957123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7277EE-3F33-4BCB-BE81-74CE2E1F55C2}"/>
              </a:ext>
            </a:extLst>
          </p:cNvPr>
          <p:cNvSpPr txBox="1"/>
          <p:nvPr/>
        </p:nvSpPr>
        <p:spPr>
          <a:xfrm>
            <a:off x="5226907" y="1023087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Tableau Dashboard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33650-8BD2-4BB2-B2C1-EC75B4DBA2F3}"/>
              </a:ext>
            </a:extLst>
          </p:cNvPr>
          <p:cNvSpPr/>
          <p:nvPr/>
        </p:nvSpPr>
        <p:spPr>
          <a:xfrm>
            <a:off x="110950" y="992274"/>
            <a:ext cx="2398394" cy="5754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041BEB5-4F9B-4744-98E4-05D3F7FC0323}"/>
              </a:ext>
            </a:extLst>
          </p:cNvPr>
          <p:cNvSpPr txBox="1">
            <a:spLocks/>
          </p:cNvSpPr>
          <p:nvPr/>
        </p:nvSpPr>
        <p:spPr>
          <a:xfrm>
            <a:off x="110960" y="1649498"/>
            <a:ext cx="2387164" cy="4329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Home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Tableau Dashboard</a:t>
            </a:r>
          </a:p>
          <a:p>
            <a:pPr marL="0" indent="0">
              <a:buNone/>
            </a:pPr>
            <a:r>
              <a:rPr lang="en-US" sz="1400" dirty="0"/>
              <a:t>Machine Learning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Static Reports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Useful Links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D2BE7-497F-4C23-A384-BD311AF20AB3}"/>
              </a:ext>
            </a:extLst>
          </p:cNvPr>
          <p:cNvCxnSpPr>
            <a:cxnSpLocks/>
          </p:cNvCxnSpPr>
          <p:nvPr/>
        </p:nvCxnSpPr>
        <p:spPr>
          <a:xfrm>
            <a:off x="110950" y="2754399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390ED2-661A-4165-89EE-A663443C68BD}"/>
              </a:ext>
            </a:extLst>
          </p:cNvPr>
          <p:cNvCxnSpPr>
            <a:cxnSpLocks/>
          </p:cNvCxnSpPr>
          <p:nvPr/>
        </p:nvCxnSpPr>
        <p:spPr>
          <a:xfrm>
            <a:off x="122170" y="3957123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215BFCB-0F9B-4A30-A8F8-EAADDBF2E36A}"/>
              </a:ext>
            </a:extLst>
          </p:cNvPr>
          <p:cNvSpPr txBox="1">
            <a:spLocks/>
          </p:cNvSpPr>
          <p:nvPr/>
        </p:nvSpPr>
        <p:spPr>
          <a:xfrm>
            <a:off x="228600" y="1135339"/>
            <a:ext cx="1887362" cy="5141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City Research</a:t>
            </a:r>
          </a:p>
        </p:txBody>
      </p:sp>
    </p:spTree>
    <p:extLst>
      <p:ext uri="{BB962C8B-B14F-4D97-AF65-F5344CB8AC3E}">
        <p14:creationId xmlns:p14="http://schemas.microsoft.com/office/powerpoint/2010/main" val="160433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0BD959-2FFE-4FE2-848A-B478DA571F31}"/>
              </a:ext>
            </a:extLst>
          </p:cNvPr>
          <p:cNvSpPr/>
          <p:nvPr/>
        </p:nvSpPr>
        <p:spPr>
          <a:xfrm>
            <a:off x="2557463" y="992273"/>
            <a:ext cx="9453562" cy="5754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FA8CB8-4E4E-429B-906F-709CDA653972}"/>
              </a:ext>
            </a:extLst>
          </p:cNvPr>
          <p:cNvCxnSpPr>
            <a:cxnSpLocks/>
          </p:cNvCxnSpPr>
          <p:nvPr/>
        </p:nvCxnSpPr>
        <p:spPr>
          <a:xfrm>
            <a:off x="110950" y="2754399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BB0AC9-31DE-4E5A-92F4-51E22A52AE0B}"/>
              </a:ext>
            </a:extLst>
          </p:cNvPr>
          <p:cNvCxnSpPr>
            <a:cxnSpLocks/>
          </p:cNvCxnSpPr>
          <p:nvPr/>
        </p:nvCxnSpPr>
        <p:spPr>
          <a:xfrm>
            <a:off x="122170" y="3957123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7277EE-3F33-4BCB-BE81-74CE2E1F55C2}"/>
              </a:ext>
            </a:extLst>
          </p:cNvPr>
          <p:cNvSpPr txBox="1"/>
          <p:nvPr/>
        </p:nvSpPr>
        <p:spPr>
          <a:xfrm>
            <a:off x="5226907" y="1023087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Machine Learning ….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33650-8BD2-4BB2-B2C1-EC75B4DBA2F3}"/>
              </a:ext>
            </a:extLst>
          </p:cNvPr>
          <p:cNvSpPr/>
          <p:nvPr/>
        </p:nvSpPr>
        <p:spPr>
          <a:xfrm>
            <a:off x="110950" y="992274"/>
            <a:ext cx="2398394" cy="5754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041BEB5-4F9B-4744-98E4-05D3F7FC0323}"/>
              </a:ext>
            </a:extLst>
          </p:cNvPr>
          <p:cNvSpPr txBox="1">
            <a:spLocks/>
          </p:cNvSpPr>
          <p:nvPr/>
        </p:nvSpPr>
        <p:spPr>
          <a:xfrm>
            <a:off x="110960" y="1649498"/>
            <a:ext cx="2387164" cy="4329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Home</a:t>
            </a:r>
          </a:p>
          <a:p>
            <a:pPr marL="0" indent="0">
              <a:buNone/>
            </a:pPr>
            <a:r>
              <a:rPr lang="en-US" sz="1400" dirty="0"/>
              <a:t>Tableau Dashboard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Machine Learning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Static Reports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Useful Links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D2BE7-497F-4C23-A384-BD311AF20AB3}"/>
              </a:ext>
            </a:extLst>
          </p:cNvPr>
          <p:cNvCxnSpPr>
            <a:cxnSpLocks/>
          </p:cNvCxnSpPr>
          <p:nvPr/>
        </p:nvCxnSpPr>
        <p:spPr>
          <a:xfrm>
            <a:off x="110950" y="2754399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390ED2-661A-4165-89EE-A663443C68BD}"/>
              </a:ext>
            </a:extLst>
          </p:cNvPr>
          <p:cNvCxnSpPr>
            <a:cxnSpLocks/>
          </p:cNvCxnSpPr>
          <p:nvPr/>
        </p:nvCxnSpPr>
        <p:spPr>
          <a:xfrm>
            <a:off x="122170" y="3957123"/>
            <a:ext cx="2387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215BFCB-0F9B-4A30-A8F8-EAADDBF2E36A}"/>
              </a:ext>
            </a:extLst>
          </p:cNvPr>
          <p:cNvSpPr txBox="1">
            <a:spLocks/>
          </p:cNvSpPr>
          <p:nvPr/>
        </p:nvSpPr>
        <p:spPr>
          <a:xfrm>
            <a:off x="228600" y="1135339"/>
            <a:ext cx="1887362" cy="5141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City Research</a:t>
            </a:r>
          </a:p>
        </p:txBody>
      </p:sp>
    </p:spTree>
    <p:extLst>
      <p:ext uri="{BB962C8B-B14F-4D97-AF65-F5344CB8AC3E}">
        <p14:creationId xmlns:p14="http://schemas.microsoft.com/office/powerpoint/2010/main" val="39781442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2924"/>
      </a:dk2>
      <a:lt2>
        <a:srgbClr val="E2E3E8"/>
      </a:lt2>
      <a:accent1>
        <a:srgbClr val="AAA081"/>
      </a:accent1>
      <a:accent2>
        <a:srgbClr val="BA937F"/>
      </a:accent2>
      <a:accent3>
        <a:srgbClr val="C49396"/>
      </a:accent3>
      <a:accent4>
        <a:srgbClr val="BA7F9C"/>
      </a:accent4>
      <a:accent5>
        <a:srgbClr val="C38FBE"/>
      </a:accent5>
      <a:accent6>
        <a:srgbClr val="A77FBA"/>
      </a:accent6>
      <a:hlink>
        <a:srgbClr val="697A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185</Words>
  <Application>Microsoft Office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City Search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Job Market Analyzer</dc:title>
  <dc:creator>DINESH NAYAK</dc:creator>
  <cp:lastModifiedBy>DINESH NAYAK</cp:lastModifiedBy>
  <cp:revision>12</cp:revision>
  <dcterms:created xsi:type="dcterms:W3CDTF">2020-04-08T20:55:49Z</dcterms:created>
  <dcterms:modified xsi:type="dcterms:W3CDTF">2020-04-09T19:57:06Z</dcterms:modified>
</cp:coreProperties>
</file>