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1" r:id="rId8"/>
    <p:sldId id="265" r:id="rId9"/>
    <p:sldId id="267" r:id="rId10"/>
    <p:sldId id="266" r:id="rId11"/>
    <p:sldId id="268" r:id="rId12"/>
    <p:sldId id="262" r:id="rId13"/>
    <p:sldId id="26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0" autoAdjust="0"/>
    <p:restoredTop sz="62824" autoAdjust="0"/>
  </p:normalViewPr>
  <p:slideViewPr>
    <p:cSldViewPr snapToGrid="0">
      <p:cViewPr>
        <p:scale>
          <a:sx n="50" d="100"/>
          <a:sy n="50" d="100"/>
        </p:scale>
        <p:origin x="2820" y="1236"/>
      </p:cViewPr>
      <p:guideLst/>
    </p:cSldViewPr>
  </p:slideViewPr>
  <p:outlineViewPr>
    <p:cViewPr>
      <p:scale>
        <a:sx n="33" d="100"/>
        <a:sy n="33" d="100"/>
      </p:scale>
      <p:origin x="0" y="-2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Dropbox\Baylor\Matrr\Poster\pptx\dc_distr.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cat>
            <c:strRef>
              <c:f>Sheet2!$A$1:$A$5</c:f>
              <c:strCache>
                <c:ptCount val="5"/>
                <c:pt idx="0">
                  <c:v>Total number of H2O bouts</c:v>
                </c:pt>
                <c:pt idx="1">
                  <c:v>Age of intoxication</c:v>
                </c:pt>
                <c:pt idx="2">
                  <c:v>Length of the max bout</c:v>
                </c:pt>
                <c:pt idx="3">
                  <c:v>Mean length of EtOH drinks</c:v>
                </c:pt>
                <c:pt idx="4">
                  <c:v>% of EtOH in first 10 mins</c:v>
                </c:pt>
              </c:strCache>
            </c:strRef>
          </c:cat>
          <c:val>
            <c:numRef>
              <c:f>Sheet2!$B$1:$B$5</c:f>
              <c:numCache>
                <c:formatCode>General</c:formatCode>
                <c:ptCount val="5"/>
                <c:pt idx="0">
                  <c:v>20</c:v>
                </c:pt>
                <c:pt idx="1">
                  <c:v>20</c:v>
                </c:pt>
                <c:pt idx="2">
                  <c:v>14</c:v>
                </c:pt>
                <c:pt idx="3">
                  <c:v>7</c:v>
                </c:pt>
                <c:pt idx="4">
                  <c:v>4</c:v>
                </c:pt>
              </c:numCache>
            </c:numRef>
          </c:val>
        </c:ser>
        <c:dLbls>
          <c:showLegendKey val="0"/>
          <c:showVal val="0"/>
          <c:showCatName val="0"/>
          <c:showSerName val="0"/>
          <c:showPercent val="0"/>
          <c:showBubbleSize val="0"/>
        </c:dLbls>
        <c:gapWidth val="182"/>
        <c:axId val="543974304"/>
        <c:axId val="536990152"/>
      </c:barChart>
      <c:catAx>
        <c:axId val="5439743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2800" b="0" i="0" u="none" strike="noStrike" kern="1200" baseline="0">
                <a:solidFill>
                  <a:schemeClr val="tx1">
                    <a:lumMod val="65000"/>
                    <a:lumOff val="35000"/>
                  </a:schemeClr>
                </a:solidFill>
                <a:latin typeface="+mn-lt"/>
                <a:ea typeface="+mn-ea"/>
                <a:cs typeface="+mn-cs"/>
              </a:defRPr>
            </a:pPr>
            <a:endParaRPr lang="en-US"/>
          </a:p>
        </c:txPr>
        <c:crossAx val="536990152"/>
        <c:crosses val="autoZero"/>
        <c:auto val="1"/>
        <c:lblAlgn val="l"/>
        <c:lblOffset val="50"/>
        <c:noMultiLvlLbl val="0"/>
      </c:catAx>
      <c:valAx>
        <c:axId val="536990152"/>
        <c:scaling>
          <c:orientation val="minMax"/>
          <c:max val="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9743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ED2814D-BB2E-4CB1-AB55-F011C77A596A}"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82B6D-A82B-43F1-B340-5BCCC3FEBE1B}" type="slidenum">
              <a:rPr lang="en-US" smtClean="0"/>
              <a:t>‹#›</a:t>
            </a:fld>
            <a:endParaRPr lang="en-US"/>
          </a:p>
        </p:txBody>
      </p:sp>
    </p:spTree>
    <p:extLst>
      <p:ext uri="{BB962C8B-B14F-4D97-AF65-F5344CB8AC3E}">
        <p14:creationId xmlns:p14="http://schemas.microsoft.com/office/powerpoint/2010/main" val="2568936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D2814D-BB2E-4CB1-AB55-F011C77A596A}"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82B6D-A82B-43F1-B340-5BCCC3FEBE1B}" type="slidenum">
              <a:rPr lang="en-US" smtClean="0"/>
              <a:t>‹#›</a:t>
            </a:fld>
            <a:endParaRPr lang="en-US"/>
          </a:p>
        </p:txBody>
      </p:sp>
    </p:spTree>
    <p:extLst>
      <p:ext uri="{BB962C8B-B14F-4D97-AF65-F5344CB8AC3E}">
        <p14:creationId xmlns:p14="http://schemas.microsoft.com/office/powerpoint/2010/main" val="358315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D2814D-BB2E-4CB1-AB55-F011C77A596A}"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82B6D-A82B-43F1-B340-5BCCC3FEBE1B}" type="slidenum">
              <a:rPr lang="en-US" smtClean="0"/>
              <a:t>‹#›</a:t>
            </a:fld>
            <a:endParaRPr lang="en-US"/>
          </a:p>
        </p:txBody>
      </p:sp>
    </p:spTree>
    <p:extLst>
      <p:ext uri="{BB962C8B-B14F-4D97-AF65-F5344CB8AC3E}">
        <p14:creationId xmlns:p14="http://schemas.microsoft.com/office/powerpoint/2010/main" val="1636793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D2814D-BB2E-4CB1-AB55-F011C77A596A}"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82B6D-A82B-43F1-B340-5BCCC3FEBE1B}" type="slidenum">
              <a:rPr lang="en-US" smtClean="0"/>
              <a:t>‹#›</a:t>
            </a:fld>
            <a:endParaRPr lang="en-US"/>
          </a:p>
        </p:txBody>
      </p:sp>
    </p:spTree>
    <p:extLst>
      <p:ext uri="{BB962C8B-B14F-4D97-AF65-F5344CB8AC3E}">
        <p14:creationId xmlns:p14="http://schemas.microsoft.com/office/powerpoint/2010/main" val="277510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D2814D-BB2E-4CB1-AB55-F011C77A596A}"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82B6D-A82B-43F1-B340-5BCCC3FEBE1B}" type="slidenum">
              <a:rPr lang="en-US" smtClean="0"/>
              <a:t>‹#›</a:t>
            </a:fld>
            <a:endParaRPr lang="en-US"/>
          </a:p>
        </p:txBody>
      </p:sp>
    </p:spTree>
    <p:extLst>
      <p:ext uri="{BB962C8B-B14F-4D97-AF65-F5344CB8AC3E}">
        <p14:creationId xmlns:p14="http://schemas.microsoft.com/office/powerpoint/2010/main" val="4198573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D2814D-BB2E-4CB1-AB55-F011C77A596A}" type="datetimeFigureOut">
              <a:rPr lang="en-US" smtClean="0"/>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82B6D-A82B-43F1-B340-5BCCC3FEBE1B}" type="slidenum">
              <a:rPr lang="en-US" smtClean="0"/>
              <a:t>‹#›</a:t>
            </a:fld>
            <a:endParaRPr lang="en-US"/>
          </a:p>
        </p:txBody>
      </p:sp>
    </p:spTree>
    <p:extLst>
      <p:ext uri="{BB962C8B-B14F-4D97-AF65-F5344CB8AC3E}">
        <p14:creationId xmlns:p14="http://schemas.microsoft.com/office/powerpoint/2010/main" val="150201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D2814D-BB2E-4CB1-AB55-F011C77A596A}" type="datetimeFigureOut">
              <a:rPr lang="en-US" smtClean="0"/>
              <a:t>4/28/2015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782B6D-A82B-43F1-B340-5BCCC3FEBE1B}" type="slidenum">
              <a:rPr lang="en-US" smtClean="0"/>
              <a:t>‹#›</a:t>
            </a:fld>
            <a:endParaRPr lang="en-US"/>
          </a:p>
        </p:txBody>
      </p:sp>
    </p:spTree>
    <p:extLst>
      <p:ext uri="{BB962C8B-B14F-4D97-AF65-F5344CB8AC3E}">
        <p14:creationId xmlns:p14="http://schemas.microsoft.com/office/powerpoint/2010/main" val="46772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ED2814D-BB2E-4CB1-AB55-F011C77A596A}" type="datetimeFigureOut">
              <a:rPr lang="en-US" smtClean="0"/>
              <a:t>4/28/2015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782B6D-A82B-43F1-B340-5BCCC3FEBE1B}" type="slidenum">
              <a:rPr lang="en-US" smtClean="0"/>
              <a:t>‹#›</a:t>
            </a:fld>
            <a:endParaRPr lang="en-US"/>
          </a:p>
        </p:txBody>
      </p:sp>
    </p:spTree>
    <p:extLst>
      <p:ext uri="{BB962C8B-B14F-4D97-AF65-F5344CB8AC3E}">
        <p14:creationId xmlns:p14="http://schemas.microsoft.com/office/powerpoint/2010/main" val="14615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D2814D-BB2E-4CB1-AB55-F011C77A596A}" type="datetimeFigureOut">
              <a:rPr lang="en-US" smtClean="0"/>
              <a:t>4/28/2015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782B6D-A82B-43F1-B340-5BCCC3FEBE1B}" type="slidenum">
              <a:rPr lang="en-US" smtClean="0"/>
              <a:t>‹#›</a:t>
            </a:fld>
            <a:endParaRPr lang="en-US"/>
          </a:p>
        </p:txBody>
      </p:sp>
    </p:spTree>
    <p:extLst>
      <p:ext uri="{BB962C8B-B14F-4D97-AF65-F5344CB8AC3E}">
        <p14:creationId xmlns:p14="http://schemas.microsoft.com/office/powerpoint/2010/main" val="2245861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D2814D-BB2E-4CB1-AB55-F011C77A596A}" type="datetimeFigureOut">
              <a:rPr lang="en-US" smtClean="0"/>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82B6D-A82B-43F1-B340-5BCCC3FEBE1B}" type="slidenum">
              <a:rPr lang="en-US" smtClean="0"/>
              <a:t>‹#›</a:t>
            </a:fld>
            <a:endParaRPr lang="en-US"/>
          </a:p>
        </p:txBody>
      </p:sp>
    </p:spTree>
    <p:extLst>
      <p:ext uri="{BB962C8B-B14F-4D97-AF65-F5344CB8AC3E}">
        <p14:creationId xmlns:p14="http://schemas.microsoft.com/office/powerpoint/2010/main" val="3238851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D2814D-BB2E-4CB1-AB55-F011C77A596A}" type="datetimeFigureOut">
              <a:rPr lang="en-US" smtClean="0"/>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82B6D-A82B-43F1-B340-5BCCC3FEBE1B}" type="slidenum">
              <a:rPr lang="en-US" smtClean="0"/>
              <a:t>‹#›</a:t>
            </a:fld>
            <a:endParaRPr lang="en-US"/>
          </a:p>
        </p:txBody>
      </p:sp>
    </p:spTree>
    <p:extLst>
      <p:ext uri="{BB962C8B-B14F-4D97-AF65-F5344CB8AC3E}">
        <p14:creationId xmlns:p14="http://schemas.microsoft.com/office/powerpoint/2010/main" val="2729425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2814D-BB2E-4CB1-AB55-F011C77A596A}" type="datetimeFigureOut">
              <a:rPr lang="en-US" smtClean="0"/>
              <a:t>4/28/2015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782B6D-A82B-43F1-B340-5BCCC3FEBE1B}" type="slidenum">
              <a:rPr lang="en-US" smtClean="0"/>
              <a:t>‹#›</a:t>
            </a:fld>
            <a:endParaRPr lang="en-US"/>
          </a:p>
        </p:txBody>
      </p:sp>
    </p:spTree>
    <p:extLst>
      <p:ext uri="{BB962C8B-B14F-4D97-AF65-F5344CB8AC3E}">
        <p14:creationId xmlns:p14="http://schemas.microsoft.com/office/powerpoint/2010/main" val="13732116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00911"/>
            <a:ext cx="9144000" cy="2387600"/>
          </a:xfrm>
        </p:spPr>
        <p:txBody>
          <a:bodyPr>
            <a:noAutofit/>
          </a:bodyPr>
          <a:lstStyle/>
          <a:p>
            <a:r>
              <a:rPr lang="en-US" sz="4400" b="1" kern="0" dirty="0">
                <a:solidFill>
                  <a:schemeClr val="accent5">
                    <a:lumMod val="50000"/>
                  </a:schemeClr>
                </a:solidFill>
              </a:rPr>
              <a:t>Automated prediction </a:t>
            </a:r>
            <a:r>
              <a:rPr lang="en-US" sz="4400" b="1" kern="0" dirty="0" smtClean="0">
                <a:solidFill>
                  <a:schemeClr val="accent5">
                    <a:lumMod val="50000"/>
                  </a:schemeClr>
                </a:solidFill>
              </a:rPr>
              <a:t>of </a:t>
            </a:r>
            <a:r>
              <a:rPr lang="en-US" sz="4400" b="1" kern="0" dirty="0">
                <a:solidFill>
                  <a:schemeClr val="accent5">
                    <a:lumMod val="50000"/>
                  </a:schemeClr>
                </a:solidFill>
              </a:rPr>
              <a:t>drinking categories in monkeys undergoing </a:t>
            </a:r>
            <a:r>
              <a:rPr lang="en-US" sz="4400" b="1" kern="0" dirty="0" smtClean="0">
                <a:solidFill>
                  <a:schemeClr val="accent5">
                    <a:lumMod val="50000"/>
                  </a:schemeClr>
                </a:solidFill>
              </a:rPr>
              <a:t>chronic </a:t>
            </a:r>
            <a:r>
              <a:rPr lang="en-US" sz="4400" b="1" kern="0" dirty="0">
                <a:solidFill>
                  <a:schemeClr val="accent5">
                    <a:lumMod val="50000"/>
                  </a:schemeClr>
                </a:solidFill>
              </a:rPr>
              <a:t>alcohol </a:t>
            </a:r>
            <a:r>
              <a:rPr lang="en-US" sz="4400" b="1" kern="0" dirty="0" smtClean="0">
                <a:solidFill>
                  <a:schemeClr val="accent5">
                    <a:lumMod val="50000"/>
                  </a:schemeClr>
                </a:solidFill>
              </a:rPr>
              <a:t>self-administration</a:t>
            </a:r>
            <a:endParaRPr lang="en-US" sz="4400" dirty="0">
              <a:solidFill>
                <a:schemeClr val="accent5">
                  <a:lumMod val="50000"/>
                </a:schemeClr>
              </a:solidFill>
            </a:endParaRPr>
          </a:p>
        </p:txBody>
      </p:sp>
      <p:sp>
        <p:nvSpPr>
          <p:cNvPr id="3" name="Subtitle 2"/>
          <p:cNvSpPr>
            <a:spLocks noGrp="1"/>
          </p:cNvSpPr>
          <p:nvPr>
            <p:ph type="subTitle" idx="1"/>
          </p:nvPr>
        </p:nvSpPr>
        <p:spPr>
          <a:xfrm>
            <a:off x="723122" y="5132259"/>
            <a:ext cx="6858000" cy="1655762"/>
          </a:xfrm>
        </p:spPr>
        <p:txBody>
          <a:bodyPr>
            <a:normAutofit/>
          </a:bodyPr>
          <a:lstStyle/>
          <a:p>
            <a:pPr algn="l"/>
            <a:r>
              <a:rPr lang="en-US" dirty="0" smtClean="0"/>
              <a:t>Aleksandr Salo</a:t>
            </a:r>
          </a:p>
          <a:p>
            <a:pPr algn="l"/>
            <a:r>
              <a:rPr lang="en-US" dirty="0" smtClean="0"/>
              <a:t>Machine Learning by Dr. </a:t>
            </a:r>
            <a:r>
              <a:rPr lang="en-US" dirty="0" err="1" smtClean="0"/>
              <a:t>Hamerly</a:t>
            </a:r>
            <a:endParaRPr lang="en-US" dirty="0" smtClean="0"/>
          </a:p>
          <a:p>
            <a:pPr algn="l"/>
            <a:r>
              <a:rPr lang="en-US" dirty="0" smtClean="0"/>
              <a:t>Baylor University 2015</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73013" y="5413024"/>
            <a:ext cx="3200400" cy="109423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5524" y="263100"/>
            <a:ext cx="1951196" cy="546335"/>
          </a:xfrm>
          <a:prstGeom prst="rect">
            <a:avLst/>
          </a:prstGeom>
        </p:spPr>
      </p:pic>
    </p:spTree>
    <p:extLst>
      <p:ext uri="{BB962C8B-B14F-4D97-AF65-F5344CB8AC3E}">
        <p14:creationId xmlns:p14="http://schemas.microsoft.com/office/powerpoint/2010/main" val="768949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985" y="264975"/>
            <a:ext cx="7886700" cy="1100276"/>
          </a:xfrm>
        </p:spPr>
        <p:txBody>
          <a:bodyPr>
            <a:normAutofit fontScale="90000"/>
          </a:bodyPr>
          <a:lstStyle/>
          <a:p>
            <a:r>
              <a:rPr lang="en-US" dirty="0" smtClean="0">
                <a:solidFill>
                  <a:schemeClr val="accent5">
                    <a:lumMod val="50000"/>
                  </a:schemeClr>
                </a:solidFill>
              </a:rPr>
              <a:t>Validation </a:t>
            </a:r>
            <a:br>
              <a:rPr lang="en-US" dirty="0" smtClean="0">
                <a:solidFill>
                  <a:schemeClr val="accent5">
                    <a:lumMod val="50000"/>
                  </a:schemeClr>
                </a:solidFill>
              </a:rPr>
            </a:br>
            <a:r>
              <a:rPr lang="en-US" dirty="0" smtClean="0">
                <a:solidFill>
                  <a:schemeClr val="accent5">
                    <a:lumMod val="50000"/>
                  </a:schemeClr>
                </a:solidFill>
              </a:rPr>
              <a:t>&amp; Results</a:t>
            </a:r>
            <a:endParaRPr lang="en-US" dirty="0">
              <a:solidFill>
                <a:schemeClr val="accent5">
                  <a:lumMod val="50000"/>
                </a:schemeClr>
              </a:solidFill>
            </a:endParaRPr>
          </a:p>
        </p:txBody>
      </p:sp>
      <p:grpSp>
        <p:nvGrpSpPr>
          <p:cNvPr id="3" name="Group 2"/>
          <p:cNvGrpSpPr/>
          <p:nvPr/>
        </p:nvGrpSpPr>
        <p:grpSpPr>
          <a:xfrm>
            <a:off x="4539885" y="168134"/>
            <a:ext cx="4477115" cy="976839"/>
            <a:chOff x="386985" y="2160061"/>
            <a:chExt cx="8462992" cy="2270765"/>
          </a:xfrm>
        </p:grpSpPr>
        <p:sp>
          <p:nvSpPr>
            <p:cNvPr id="13" name="Pentagon 12"/>
            <p:cNvSpPr/>
            <p:nvPr/>
          </p:nvSpPr>
          <p:spPr>
            <a:xfrm>
              <a:off x="3002223" y="2173094"/>
              <a:ext cx="3819003" cy="1086505"/>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Feature Generation and </a:t>
              </a:r>
              <a:r>
                <a:rPr lang="en-US" sz="1600" dirty="0" smtClean="0">
                  <a:solidFill>
                    <a:schemeClr val="tx1"/>
                  </a:solidFill>
                </a:rPr>
                <a:t>Filtering</a:t>
              </a:r>
              <a:endParaRPr lang="en-US" sz="1600" dirty="0">
                <a:solidFill>
                  <a:schemeClr val="tx1"/>
                </a:solidFill>
              </a:endParaRPr>
            </a:p>
          </p:txBody>
        </p:sp>
        <p:sp>
          <p:nvSpPr>
            <p:cNvPr id="14" name="Pentagon 13"/>
            <p:cNvSpPr/>
            <p:nvPr/>
          </p:nvSpPr>
          <p:spPr>
            <a:xfrm>
              <a:off x="1344054" y="3340474"/>
              <a:ext cx="2275447" cy="1086504"/>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Model Selection</a:t>
              </a:r>
              <a:endParaRPr lang="en-US" sz="1600" dirty="0">
                <a:solidFill>
                  <a:schemeClr val="tx1"/>
                </a:solidFill>
              </a:endParaRPr>
            </a:p>
          </p:txBody>
        </p:sp>
        <p:sp>
          <p:nvSpPr>
            <p:cNvPr id="15" name="Pentagon 14"/>
            <p:cNvSpPr/>
            <p:nvPr/>
          </p:nvSpPr>
          <p:spPr>
            <a:xfrm>
              <a:off x="3854277" y="3344322"/>
              <a:ext cx="2380461" cy="1086504"/>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Feature Selection</a:t>
              </a:r>
              <a:endParaRPr lang="en-US" sz="1600" dirty="0">
                <a:solidFill>
                  <a:schemeClr val="tx1"/>
                </a:solidFill>
              </a:endParaRPr>
            </a:p>
          </p:txBody>
        </p:sp>
        <p:sp>
          <p:nvSpPr>
            <p:cNvPr id="16" name="Pentagon 15"/>
            <p:cNvSpPr/>
            <p:nvPr/>
          </p:nvSpPr>
          <p:spPr>
            <a:xfrm>
              <a:off x="6469516" y="3344322"/>
              <a:ext cx="2380461" cy="1086504"/>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Validation &amp; Results</a:t>
              </a:r>
              <a:endParaRPr lang="en-US" sz="1600" dirty="0">
                <a:solidFill>
                  <a:schemeClr val="tx1"/>
                </a:solidFill>
              </a:endParaRPr>
            </a:p>
          </p:txBody>
        </p:sp>
        <p:sp>
          <p:nvSpPr>
            <p:cNvPr id="17" name="Pentagon 16"/>
            <p:cNvSpPr/>
            <p:nvPr/>
          </p:nvSpPr>
          <p:spPr>
            <a:xfrm>
              <a:off x="386985" y="2160061"/>
              <a:ext cx="2380461" cy="1086505"/>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Data Analysis</a:t>
              </a:r>
              <a:endParaRPr lang="en-US" sz="1600" dirty="0">
                <a:solidFill>
                  <a:schemeClr val="tx1"/>
                </a:solidFill>
              </a:endParaRPr>
            </a:p>
          </p:txBody>
        </p:sp>
      </p:grpSp>
      <p:sp>
        <p:nvSpPr>
          <p:cNvPr id="9" name="Text Box 193"/>
          <p:cNvSpPr txBox="1">
            <a:spLocks noChangeArrowheads="1"/>
          </p:cNvSpPr>
          <p:nvPr/>
        </p:nvSpPr>
        <p:spPr bwMode="auto">
          <a:xfrm>
            <a:off x="96746" y="1323994"/>
            <a:ext cx="4949450" cy="738664"/>
          </a:xfrm>
          <a:prstGeom prst="rect">
            <a:avLst/>
          </a:prstGeom>
          <a:solidFill>
            <a:schemeClr val="bg1"/>
          </a:solidFill>
          <a:ln w="12700">
            <a:solidFill>
              <a:schemeClr val="accent1">
                <a:lumMod val="75000"/>
              </a:schemeClr>
            </a:solidFill>
          </a:ln>
          <a:effectLst/>
        </p:spPr>
        <p:txBody>
          <a:bodyPr wrap="square" lIns="182880" tIns="0" rIns="182880" bIns="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400" dirty="0" smtClean="0">
                <a:latin typeface="Calibri" pitchFamily="34" charset="0"/>
              </a:rPr>
              <a:t>Repeated </a:t>
            </a:r>
            <a:r>
              <a:rPr lang="en-US" sz="2400" dirty="0" err="1" smtClean="0">
                <a:latin typeface="Calibri" pitchFamily="34" charset="0"/>
              </a:rPr>
              <a:t>ShuffleSplit</a:t>
            </a:r>
            <a:r>
              <a:rPr lang="en-US" sz="2400" dirty="0" smtClean="0">
                <a:latin typeface="Calibri" pitchFamily="34" charset="0"/>
              </a:rPr>
              <a:t> &amp; 4-Fold </a:t>
            </a:r>
            <a:r>
              <a:rPr lang="en-US" sz="2400" dirty="0">
                <a:latin typeface="Calibri" pitchFamily="34" charset="0"/>
              </a:rPr>
              <a:t>Cross-</a:t>
            </a:r>
            <a:r>
              <a:rPr lang="en-US" sz="2400" dirty="0" smtClean="0">
                <a:latin typeface="Calibri" pitchFamily="34" charset="0"/>
              </a:rPr>
              <a:t>Validation.</a:t>
            </a:r>
            <a:endParaRPr lang="en-US" sz="2400" dirty="0">
              <a:latin typeface="Calibri" pitchFamily="34" charset="0"/>
            </a:endParaRP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4171" t="6977" r="9212" b="6539"/>
          <a:stretch/>
        </p:blipFill>
        <p:spPr>
          <a:xfrm>
            <a:off x="5217647" y="1432734"/>
            <a:ext cx="3926353" cy="3285727"/>
          </a:xfrm>
          <a:prstGeom prst="rect">
            <a:avLst/>
          </a:prstGeom>
        </p:spPr>
      </p:pic>
      <p:sp>
        <p:nvSpPr>
          <p:cNvPr id="12" name="TextBox 11"/>
          <p:cNvSpPr txBox="1"/>
          <p:nvPr/>
        </p:nvSpPr>
        <p:spPr>
          <a:xfrm>
            <a:off x="6425382" y="1181022"/>
            <a:ext cx="1467005" cy="338554"/>
          </a:xfrm>
          <a:prstGeom prst="rect">
            <a:avLst/>
          </a:prstGeom>
          <a:noFill/>
        </p:spPr>
        <p:txBody>
          <a:bodyPr wrap="none" rtlCol="0">
            <a:spAutoFit/>
          </a:bodyPr>
          <a:lstStyle/>
          <a:p>
            <a:r>
              <a:rPr lang="en-US" sz="1600" dirty="0" smtClean="0"/>
              <a:t>Predicted Label</a:t>
            </a:r>
            <a:endParaRPr lang="en-US" sz="1600" dirty="0"/>
          </a:p>
        </p:txBody>
      </p:sp>
      <p:sp>
        <p:nvSpPr>
          <p:cNvPr id="18" name="TextBox 17"/>
          <p:cNvSpPr txBox="1"/>
          <p:nvPr/>
        </p:nvSpPr>
        <p:spPr>
          <a:xfrm rot="16200000">
            <a:off x="4661501" y="3108822"/>
            <a:ext cx="1040798" cy="338554"/>
          </a:xfrm>
          <a:prstGeom prst="rect">
            <a:avLst/>
          </a:prstGeom>
          <a:noFill/>
        </p:spPr>
        <p:txBody>
          <a:bodyPr wrap="none" rtlCol="0">
            <a:spAutoFit/>
          </a:bodyPr>
          <a:lstStyle/>
          <a:p>
            <a:r>
              <a:rPr lang="en-US" sz="1600" dirty="0" smtClean="0"/>
              <a:t>True Label</a:t>
            </a:r>
            <a:endParaRPr lang="en-US" sz="1600" dirty="0"/>
          </a:p>
        </p:txBody>
      </p:sp>
      <p:grpSp>
        <p:nvGrpSpPr>
          <p:cNvPr id="19" name="Group 18"/>
          <p:cNvGrpSpPr/>
          <p:nvPr/>
        </p:nvGrpSpPr>
        <p:grpSpPr>
          <a:xfrm>
            <a:off x="5217647" y="4964055"/>
            <a:ext cx="3660003" cy="1719371"/>
            <a:chOff x="26651652" y="34672832"/>
            <a:chExt cx="3660003" cy="1719371"/>
          </a:xfrm>
        </p:grpSpPr>
        <p:grpSp>
          <p:nvGrpSpPr>
            <p:cNvPr id="20" name="Group 19"/>
            <p:cNvGrpSpPr/>
            <p:nvPr/>
          </p:nvGrpSpPr>
          <p:grpSpPr>
            <a:xfrm>
              <a:off x="27473757" y="34672832"/>
              <a:ext cx="2837898" cy="1719371"/>
              <a:chOff x="27589728" y="34381450"/>
              <a:chExt cx="2837898" cy="1719371"/>
            </a:xfrm>
          </p:grpSpPr>
          <p:sp>
            <p:nvSpPr>
              <p:cNvPr id="22" name="TextBox 21"/>
              <p:cNvSpPr txBox="1"/>
              <p:nvPr/>
            </p:nvSpPr>
            <p:spPr>
              <a:xfrm>
                <a:off x="27661467" y="34531161"/>
                <a:ext cx="2212465" cy="1569660"/>
              </a:xfrm>
              <a:prstGeom prst="rect">
                <a:avLst/>
              </a:prstGeom>
              <a:noFill/>
            </p:spPr>
            <p:txBody>
              <a:bodyPr wrap="none" rtlCol="0">
                <a:spAutoFit/>
              </a:bodyPr>
              <a:lstStyle/>
              <a:p>
                <a:r>
                  <a:rPr lang="en-US" sz="2400" dirty="0" smtClean="0">
                    <a:latin typeface="Courier New" panose="02070309020205020404" pitchFamily="49" charset="0"/>
                    <a:cs typeface="Courier New" panose="02070309020205020404" pitchFamily="49" charset="0"/>
                  </a:rPr>
                  <a:t>26  7  </a:t>
                </a:r>
                <a:r>
                  <a:rPr lang="en-US" sz="2400" dirty="0">
                    <a:latin typeface="Courier New" panose="02070309020205020404" pitchFamily="49" charset="0"/>
                    <a:cs typeface="Courier New" panose="02070309020205020404" pitchFamily="49" charset="0"/>
                  </a:rPr>
                  <a:t>5  </a:t>
                </a:r>
                <a:r>
                  <a:rPr lang="en-US" sz="2400" dirty="0" smtClean="0">
                    <a:latin typeface="Courier New" panose="02070309020205020404" pitchFamily="49" charset="0"/>
                    <a:cs typeface="Courier New" panose="02070309020205020404" pitchFamily="49" charset="0"/>
                  </a:rPr>
                  <a:t>3</a:t>
                </a:r>
                <a:endParaRPr lang="en-US" sz="2400" dirty="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 6  7  </a:t>
                </a:r>
                <a:r>
                  <a:rPr lang="en-US" sz="2400" dirty="0">
                    <a:latin typeface="Courier New" panose="02070309020205020404" pitchFamily="49" charset="0"/>
                    <a:cs typeface="Courier New" panose="02070309020205020404" pitchFamily="49" charset="0"/>
                  </a:rPr>
                  <a:t>2  </a:t>
                </a:r>
                <a:r>
                  <a:rPr lang="en-US" sz="2400" dirty="0" smtClean="0">
                    <a:latin typeface="Courier New" panose="02070309020205020404" pitchFamily="49" charset="0"/>
                    <a:cs typeface="Courier New" panose="02070309020205020404" pitchFamily="49" charset="0"/>
                  </a:rPr>
                  <a:t>0</a:t>
                </a:r>
                <a:endParaRPr lang="en-US" sz="2400" dirty="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 2  </a:t>
                </a:r>
                <a:r>
                  <a:rPr lang="en-US" sz="2400" dirty="0">
                    <a:latin typeface="Courier New" panose="02070309020205020404" pitchFamily="49" charset="0"/>
                    <a:cs typeface="Courier New" panose="02070309020205020404" pitchFamily="49" charset="0"/>
                  </a:rPr>
                  <a:t>3  8  </a:t>
                </a:r>
                <a:r>
                  <a:rPr lang="en-US" sz="2400" dirty="0" smtClean="0">
                    <a:latin typeface="Courier New" panose="02070309020205020404" pitchFamily="49" charset="0"/>
                    <a:cs typeface="Courier New" panose="02070309020205020404" pitchFamily="49" charset="0"/>
                  </a:rPr>
                  <a:t>1</a:t>
                </a:r>
                <a:endParaRPr lang="en-US" sz="2400" dirty="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 2  </a:t>
                </a:r>
                <a:r>
                  <a:rPr lang="en-US" sz="2400" dirty="0">
                    <a:latin typeface="Courier New" panose="02070309020205020404" pitchFamily="49" charset="0"/>
                    <a:cs typeface="Courier New" panose="02070309020205020404" pitchFamily="49" charset="0"/>
                  </a:rPr>
                  <a:t>1  4 </a:t>
                </a:r>
                <a:r>
                  <a:rPr lang="en-US" sz="2400" dirty="0" smtClean="0">
                    <a:latin typeface="Courier New" panose="02070309020205020404" pitchFamily="49" charset="0"/>
                    <a:cs typeface="Courier New" panose="02070309020205020404" pitchFamily="49" charset="0"/>
                  </a:rPr>
                  <a:t>23</a:t>
                </a:r>
                <a:endParaRPr lang="en-US" sz="2400" dirty="0">
                  <a:latin typeface="Courier New" panose="02070309020205020404" pitchFamily="49" charset="0"/>
                  <a:cs typeface="Courier New" panose="02070309020205020404" pitchFamily="49" charset="0"/>
                </a:endParaRPr>
              </a:p>
            </p:txBody>
          </p:sp>
          <p:sp>
            <p:nvSpPr>
              <p:cNvPr id="23" name="Left Bracket 22"/>
              <p:cNvSpPr/>
              <p:nvPr/>
            </p:nvSpPr>
            <p:spPr>
              <a:xfrm>
                <a:off x="27589728" y="34381450"/>
                <a:ext cx="131471" cy="1719371"/>
              </a:xfrm>
              <a:prstGeom prst="lef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24" name="Left Bracket 23"/>
              <p:cNvSpPr/>
              <p:nvPr/>
            </p:nvSpPr>
            <p:spPr>
              <a:xfrm flipH="1">
                <a:off x="30296155" y="34381450"/>
                <a:ext cx="131471" cy="1719371"/>
              </a:xfrm>
              <a:prstGeom prst="lef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grpSp>
        <p:sp>
          <p:nvSpPr>
            <p:cNvPr id="21" name="TextBox 20"/>
            <p:cNvSpPr txBox="1"/>
            <p:nvPr/>
          </p:nvSpPr>
          <p:spPr>
            <a:xfrm>
              <a:off x="26651652" y="34775791"/>
              <a:ext cx="737702" cy="1569660"/>
            </a:xfrm>
            <a:prstGeom prst="rect">
              <a:avLst/>
            </a:prstGeom>
            <a:noFill/>
          </p:spPr>
          <p:txBody>
            <a:bodyPr wrap="none" rtlCol="0">
              <a:spAutoFit/>
            </a:bodyPr>
            <a:lstStyle/>
            <a:p>
              <a:r>
                <a:rPr lang="en-US" sz="2400" dirty="0" smtClean="0">
                  <a:latin typeface="Courier New" panose="02070309020205020404" pitchFamily="49" charset="0"/>
                  <a:cs typeface="Courier New" panose="02070309020205020404" pitchFamily="49" charset="0"/>
                </a:rPr>
                <a:t>LD</a:t>
              </a:r>
            </a:p>
            <a:p>
              <a:r>
                <a:rPr lang="en-US" sz="2400" dirty="0" smtClean="0">
                  <a:latin typeface="Courier New" panose="02070309020205020404" pitchFamily="49" charset="0"/>
                  <a:cs typeface="Courier New" panose="02070309020205020404" pitchFamily="49" charset="0"/>
                </a:rPr>
                <a:t>BD</a:t>
              </a:r>
            </a:p>
            <a:p>
              <a:r>
                <a:rPr lang="en-US" sz="2400" dirty="0" smtClean="0">
                  <a:latin typeface="Courier New" panose="02070309020205020404" pitchFamily="49" charset="0"/>
                  <a:cs typeface="Courier New" panose="02070309020205020404" pitchFamily="49" charset="0"/>
                </a:rPr>
                <a:t>HD</a:t>
              </a:r>
            </a:p>
            <a:p>
              <a:r>
                <a:rPr lang="en-US" sz="2400" dirty="0" smtClean="0">
                  <a:latin typeface="Courier New" panose="02070309020205020404" pitchFamily="49" charset="0"/>
                  <a:cs typeface="Courier New" panose="02070309020205020404" pitchFamily="49" charset="0"/>
                </a:rPr>
                <a:t>VHD</a:t>
              </a:r>
              <a:endParaRPr lang="en-US" sz="2400" dirty="0">
                <a:latin typeface="Courier New" panose="02070309020205020404" pitchFamily="49" charset="0"/>
                <a:cs typeface="Courier New" panose="02070309020205020404" pitchFamily="49" charset="0"/>
              </a:endParaRPr>
            </a:p>
          </p:txBody>
        </p:sp>
      </p:grpSp>
      <p:sp>
        <p:nvSpPr>
          <p:cNvPr id="25" name="Rectangle 24"/>
          <p:cNvSpPr/>
          <p:nvPr/>
        </p:nvSpPr>
        <p:spPr>
          <a:xfrm>
            <a:off x="111643" y="2125434"/>
            <a:ext cx="2970303" cy="5214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000" b="1" dirty="0" smtClean="0">
                <a:latin typeface="Calibri" pitchFamily="34" charset="0"/>
              </a:rPr>
              <a:t>Accuracy</a:t>
            </a:r>
            <a:r>
              <a:rPr lang="en-US" sz="2000" b="1" dirty="0">
                <a:latin typeface="Calibri" pitchFamily="34" charset="0"/>
              </a:rPr>
              <a:t>: </a:t>
            </a:r>
            <a:r>
              <a:rPr lang="en-US" sz="2000" b="1" dirty="0" smtClean="0">
                <a:latin typeface="Calibri" pitchFamily="34" charset="0"/>
              </a:rPr>
              <a:t>.68 (SEM=.03)</a:t>
            </a:r>
            <a:endParaRPr lang="en-US" sz="2000" dirty="0">
              <a:latin typeface="Calibri" pitchFamily="34" charset="0"/>
            </a:endParaRPr>
          </a:p>
        </p:txBody>
      </p:sp>
      <p:sp>
        <p:nvSpPr>
          <p:cNvPr id="26" name="Rectangle 25"/>
          <p:cNvSpPr/>
          <p:nvPr/>
        </p:nvSpPr>
        <p:spPr>
          <a:xfrm>
            <a:off x="3253397" y="2125434"/>
            <a:ext cx="1807696" cy="5214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000" b="1" dirty="0" smtClean="0">
                <a:latin typeface="Calibri" pitchFamily="34" charset="0"/>
              </a:rPr>
              <a:t>Balanced Error Rate: 0.39</a:t>
            </a:r>
            <a:endParaRPr lang="en-US" sz="2000" dirty="0">
              <a:latin typeface="Calibri" pitchFamily="34" charset="0"/>
            </a:endParaRPr>
          </a:p>
        </p:txBody>
      </p:sp>
      <p:grpSp>
        <p:nvGrpSpPr>
          <p:cNvPr id="27" name="Group 26"/>
          <p:cNvGrpSpPr/>
          <p:nvPr/>
        </p:nvGrpSpPr>
        <p:grpSpPr>
          <a:xfrm>
            <a:off x="147391" y="2652187"/>
            <a:ext cx="4949449" cy="3434806"/>
            <a:chOff x="17111624" y="33343710"/>
            <a:chExt cx="4949449" cy="3721922"/>
          </a:xfrm>
        </p:grpSpPr>
        <p:sp>
          <p:nvSpPr>
            <p:cNvPr id="28" name="Round Diagonal Corner Rectangle 27"/>
            <p:cNvSpPr/>
            <p:nvPr/>
          </p:nvSpPr>
          <p:spPr>
            <a:xfrm>
              <a:off x="17111624" y="34010599"/>
              <a:ext cx="4949449" cy="3055033"/>
            </a:xfrm>
            <a:prstGeom prst="round2DiagRect">
              <a:avLst/>
            </a:prstGeom>
            <a:solidFill>
              <a:schemeClr val="accent1">
                <a:lumMod val="60000"/>
                <a:lumOff val="4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This is one minus the </a:t>
              </a:r>
              <a:r>
                <a:rPr lang="en-US" dirty="0" smtClean="0">
                  <a:solidFill>
                    <a:schemeClr val="tx1"/>
                  </a:solidFill>
                </a:rPr>
                <a:t>average recall</a:t>
              </a:r>
              <a:r>
                <a:rPr lang="en-US" dirty="0" smtClean="0">
                  <a:solidFill>
                    <a:schemeClr val="tx1"/>
                  </a:solidFill>
                </a:rPr>
                <a:t>, </a:t>
              </a:r>
              <a:r>
                <a:rPr lang="en-US" dirty="0">
                  <a:solidFill>
                    <a:schemeClr val="tx1"/>
                  </a:solidFill>
                </a:rPr>
                <a:t>treating </a:t>
              </a:r>
              <a:r>
                <a:rPr lang="en-US" dirty="0" smtClean="0">
                  <a:solidFill>
                    <a:schemeClr val="tx1"/>
                  </a:solidFill>
                </a:rPr>
                <a:t>each </a:t>
              </a:r>
              <a:r>
                <a:rPr lang="en-US" dirty="0">
                  <a:solidFill>
                    <a:schemeClr val="tx1"/>
                  </a:solidFill>
                </a:rPr>
                <a:t>class evenly, </a:t>
              </a:r>
              <a:r>
                <a:rPr lang="en-US" dirty="0" smtClean="0">
                  <a:solidFill>
                    <a:schemeClr val="tx1"/>
                  </a:solidFill>
                </a:rPr>
                <a:t>regardless of </a:t>
              </a:r>
              <a:r>
                <a:rPr lang="en-US" dirty="0">
                  <a:solidFill>
                    <a:schemeClr val="tx1"/>
                  </a:solidFill>
                </a:rPr>
                <a:t>its class membership. [7]. </a:t>
              </a:r>
              <a:endParaRPr lang="en-US" dirty="0" smtClean="0">
                <a:solidFill>
                  <a:schemeClr val="tx1"/>
                </a:solidFill>
              </a:endParaRPr>
            </a:p>
            <a:p>
              <a:r>
                <a:rPr lang="en-US" dirty="0" smtClean="0">
                  <a:solidFill>
                    <a:schemeClr val="tx1"/>
                  </a:solidFill>
                </a:rPr>
                <a:t>BER is employed to compensate for large asymmetry in the data set., i.e. if </a:t>
              </a:r>
              <a:r>
                <a:rPr lang="en-US" dirty="0">
                  <a:solidFill>
                    <a:schemeClr val="tx1"/>
                  </a:solidFill>
                </a:rPr>
                <a:t>95% of data points are non</a:t>
              </a:r>
              <a:r>
                <a:rPr lang="en-US" dirty="0" smtClean="0">
                  <a:solidFill>
                    <a:schemeClr val="tx1"/>
                  </a:solidFill>
                </a:rPr>
                <a:t>-drinkers, </a:t>
              </a:r>
              <a:r>
                <a:rPr lang="en-US" dirty="0">
                  <a:solidFill>
                    <a:schemeClr val="tx1"/>
                  </a:solidFill>
                </a:rPr>
                <a:t>and 5% are </a:t>
              </a:r>
              <a:r>
                <a:rPr lang="en-US" dirty="0" smtClean="0">
                  <a:solidFill>
                    <a:schemeClr val="tx1"/>
                  </a:solidFill>
                </a:rPr>
                <a:t>drinkers</a:t>
              </a:r>
              <a:r>
                <a:rPr lang="en-US" dirty="0">
                  <a:solidFill>
                    <a:schemeClr val="tx1"/>
                  </a:solidFill>
                </a:rPr>
                <a:t> </a:t>
              </a:r>
              <a:r>
                <a:rPr lang="en-US" dirty="0" smtClean="0">
                  <a:solidFill>
                    <a:schemeClr val="tx1"/>
                  </a:solidFill>
                </a:rPr>
                <a:t>a </a:t>
              </a:r>
              <a:r>
                <a:rPr lang="en-US" dirty="0">
                  <a:solidFill>
                    <a:schemeClr val="tx1"/>
                  </a:solidFill>
                </a:rPr>
                <a:t>degenerate classifier </a:t>
              </a:r>
              <a:r>
                <a:rPr lang="en-US" dirty="0" smtClean="0">
                  <a:solidFill>
                    <a:schemeClr val="tx1"/>
                  </a:solidFill>
                </a:rPr>
                <a:t>that </a:t>
              </a:r>
              <a:r>
                <a:rPr lang="en-US" dirty="0">
                  <a:solidFill>
                    <a:schemeClr val="tx1"/>
                  </a:solidFill>
                </a:rPr>
                <a:t>assigns the majority class label to all points will lead to 95% </a:t>
              </a:r>
              <a:r>
                <a:rPr lang="en-US" dirty="0" smtClean="0">
                  <a:solidFill>
                    <a:schemeClr val="tx1"/>
                  </a:solidFill>
                </a:rPr>
                <a:t>accuracy. Seemingly </a:t>
              </a:r>
              <a:r>
                <a:rPr lang="en-US" dirty="0">
                  <a:solidFill>
                    <a:schemeClr val="tx1"/>
                  </a:solidFill>
                </a:rPr>
                <a:t>very </a:t>
              </a:r>
              <a:r>
                <a:rPr lang="en-US" dirty="0" smtClean="0">
                  <a:solidFill>
                    <a:schemeClr val="tx1"/>
                  </a:solidFill>
                </a:rPr>
                <a:t>good, but </a:t>
              </a:r>
              <a:r>
                <a:rPr lang="en-US" dirty="0">
                  <a:solidFill>
                    <a:schemeClr val="tx1"/>
                  </a:solidFill>
                </a:rPr>
                <a:t>is completely uninformative. </a:t>
              </a:r>
              <a:r>
                <a:rPr lang="en-US" dirty="0" smtClean="0">
                  <a:solidFill>
                    <a:schemeClr val="tx1"/>
                  </a:solidFill>
                </a:rPr>
                <a:t>[6]</a:t>
              </a:r>
              <a:endParaRPr lang="en-US" dirty="0">
                <a:solidFill>
                  <a:schemeClr val="tx1"/>
                </a:solidFill>
              </a:endParaRPr>
            </a:p>
          </p:txBody>
        </p:sp>
        <mc:AlternateContent xmlns:mc="http://schemas.openxmlformats.org/markup-compatibility/2006">
          <mc:Choice xmlns:a14="http://schemas.microsoft.com/office/drawing/2010/main" Requires="a14">
            <p:sp>
              <p:nvSpPr>
                <p:cNvPr id="29" name="TextBox 28"/>
                <p:cNvSpPr txBox="1"/>
                <p:nvPr/>
              </p:nvSpPr>
              <p:spPr>
                <a:xfrm>
                  <a:off x="18071704" y="33343710"/>
                  <a:ext cx="2687595" cy="7737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𝐵𝐸𝑅</m:t>
                        </m:r>
                        <m:r>
                          <a:rPr lang="en-US" sz="2000" b="0" i="1" smtClean="0">
                            <a:latin typeface="Cambria Math" panose="02040503050406030204" pitchFamily="18" charset="0"/>
                          </a:rPr>
                          <m:t>=1 −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𝑘</m:t>
                            </m:r>
                          </m:den>
                        </m:f>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𝑖</m:t>
                            </m:r>
                          </m:sub>
                          <m:sup/>
                          <m:e>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𝑖𝑖</m:t>
                                    </m:r>
                                  </m:sub>
                                </m:sSub>
                              </m:num>
                              <m:den>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𝑗</m:t>
                                    </m:r>
                                  </m:sub>
                                  <m:sup/>
                                  <m:e>
                                    <m:r>
                                      <a:rPr lang="en-US" sz="2000" b="0" i="1" smtClean="0">
                                        <a:latin typeface="Cambria Math" panose="02040503050406030204" pitchFamily="18" charset="0"/>
                                      </a:rPr>
                                      <m:t>𝐴𝑖𝑗</m:t>
                                    </m:r>
                                  </m:e>
                                </m:nary>
                              </m:den>
                            </m:f>
                          </m:e>
                        </m:nary>
                      </m:oMath>
                    </m:oMathPara>
                  </a14:m>
                  <a:endParaRPr lang="en-US" sz="2000" dirty="0"/>
                </a:p>
              </p:txBody>
            </p:sp>
          </mc:Choice>
          <mc:Fallback>
            <p:sp>
              <p:nvSpPr>
                <p:cNvPr id="29" name="TextBox 28"/>
                <p:cNvSpPr txBox="1">
                  <a:spLocks noRot="1" noChangeAspect="1" noMove="1" noResize="1" noEditPoints="1" noAdjustHandles="1" noChangeArrowheads="1" noChangeShapeType="1" noTextEdit="1"/>
                </p:cNvSpPr>
                <p:nvPr/>
              </p:nvSpPr>
              <p:spPr>
                <a:xfrm>
                  <a:off x="18071704" y="33343710"/>
                  <a:ext cx="2687595" cy="773759"/>
                </a:xfrm>
                <a:prstGeom prst="rect">
                  <a:avLst/>
                </a:prstGeom>
                <a:blipFill rotWithShape="0">
                  <a:blip r:embed="rId3"/>
                  <a:stretch>
                    <a:fillRect b="-3419"/>
                  </a:stretch>
                </a:blipFill>
              </p:spPr>
              <p:txBody>
                <a:bodyPr/>
                <a:lstStyle/>
                <a:p>
                  <a:r>
                    <a:rPr lang="en-US">
                      <a:noFill/>
                    </a:rPr>
                    <a:t> </a:t>
                  </a:r>
                </a:p>
              </p:txBody>
            </p:sp>
          </mc:Fallback>
        </mc:AlternateContent>
      </p:grpSp>
      <p:sp>
        <p:nvSpPr>
          <p:cNvPr id="30" name="Text Box 193"/>
          <p:cNvSpPr txBox="1">
            <a:spLocks noChangeArrowheads="1"/>
          </p:cNvSpPr>
          <p:nvPr/>
        </p:nvSpPr>
        <p:spPr bwMode="auto">
          <a:xfrm>
            <a:off x="147391" y="6144638"/>
            <a:ext cx="4985853" cy="646331"/>
          </a:xfrm>
          <a:prstGeom prst="rect">
            <a:avLst/>
          </a:prstGeom>
          <a:solidFill>
            <a:schemeClr val="bg1"/>
          </a:solidFill>
          <a:ln w="25400">
            <a:solidFill>
              <a:schemeClr val="accent1">
                <a:lumMod val="75000"/>
              </a:schemeClr>
            </a:solidFill>
          </a:ln>
          <a:effectLst/>
        </p:spPr>
        <p:txBody>
          <a:bodyPr wrap="square" lIns="182880" tIns="0" rIns="182880" bIns="914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800" b="1" dirty="0" smtClean="0">
                <a:latin typeface="Calibri" pitchFamily="34" charset="0"/>
              </a:rPr>
              <a:t>Base case:</a:t>
            </a:r>
            <a:r>
              <a:rPr lang="en-US" sz="1800" dirty="0" smtClean="0">
                <a:latin typeface="Calibri" pitchFamily="34" charset="0"/>
              </a:rPr>
              <a:t> </a:t>
            </a:r>
            <a:r>
              <a:rPr lang="en-US" sz="1800" i="1" dirty="0" smtClean="0">
                <a:latin typeface="Calibri" pitchFamily="34" charset="0"/>
              </a:rPr>
              <a:t>Accuracy = 0.33. BER = 0.75 (decrease of 52% in balanced error rate). </a:t>
            </a:r>
          </a:p>
        </p:txBody>
      </p:sp>
      <p:sp>
        <p:nvSpPr>
          <p:cNvPr id="31" name="TextBox 30"/>
          <p:cNvSpPr txBox="1"/>
          <p:nvPr/>
        </p:nvSpPr>
        <p:spPr>
          <a:xfrm>
            <a:off x="5957107" y="4636890"/>
            <a:ext cx="2920543" cy="369332"/>
          </a:xfrm>
          <a:prstGeom prst="rect">
            <a:avLst/>
          </a:prstGeom>
          <a:noFill/>
        </p:spPr>
        <p:txBody>
          <a:bodyPr wrap="none" rtlCol="0">
            <a:spAutoFit/>
          </a:bodyPr>
          <a:lstStyle/>
          <a:p>
            <a:r>
              <a:rPr lang="en-US" dirty="0" smtClean="0"/>
              <a:t>Aggregated Confusion Matrix</a:t>
            </a:r>
            <a:endParaRPr lang="en-US" dirty="0"/>
          </a:p>
        </p:txBody>
      </p:sp>
    </p:spTree>
    <p:extLst>
      <p:ext uri="{BB962C8B-B14F-4D97-AF65-F5344CB8AC3E}">
        <p14:creationId xmlns:p14="http://schemas.microsoft.com/office/powerpoint/2010/main" val="2861703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985" y="264975"/>
            <a:ext cx="7886700" cy="1100276"/>
          </a:xfrm>
        </p:spPr>
        <p:txBody>
          <a:bodyPr>
            <a:normAutofit fontScale="90000"/>
          </a:bodyPr>
          <a:lstStyle/>
          <a:p>
            <a:r>
              <a:rPr lang="en-US" dirty="0" smtClean="0">
                <a:solidFill>
                  <a:schemeClr val="accent5">
                    <a:lumMod val="50000"/>
                  </a:schemeClr>
                </a:solidFill>
              </a:rPr>
              <a:t>Validation </a:t>
            </a:r>
            <a:br>
              <a:rPr lang="en-US" dirty="0" smtClean="0">
                <a:solidFill>
                  <a:schemeClr val="accent5">
                    <a:lumMod val="50000"/>
                  </a:schemeClr>
                </a:solidFill>
              </a:rPr>
            </a:br>
            <a:r>
              <a:rPr lang="en-US" dirty="0" smtClean="0">
                <a:solidFill>
                  <a:schemeClr val="accent5">
                    <a:lumMod val="50000"/>
                  </a:schemeClr>
                </a:solidFill>
              </a:rPr>
              <a:t>&amp; Results (</a:t>
            </a:r>
            <a:r>
              <a:rPr lang="en-US" dirty="0" err="1" smtClean="0">
                <a:solidFill>
                  <a:schemeClr val="accent5">
                    <a:lumMod val="50000"/>
                  </a:schemeClr>
                </a:solidFill>
              </a:rPr>
              <a:t>cont</a:t>
            </a:r>
            <a:r>
              <a:rPr lang="en-US" dirty="0" smtClean="0">
                <a:solidFill>
                  <a:schemeClr val="accent5">
                    <a:lumMod val="50000"/>
                  </a:schemeClr>
                </a:solidFill>
              </a:rPr>
              <a:t>)</a:t>
            </a:r>
            <a:endParaRPr lang="en-US" dirty="0">
              <a:solidFill>
                <a:schemeClr val="accent5">
                  <a:lumMod val="50000"/>
                </a:schemeClr>
              </a:solidFill>
            </a:endParaRPr>
          </a:p>
        </p:txBody>
      </p:sp>
      <p:grpSp>
        <p:nvGrpSpPr>
          <p:cNvPr id="3" name="Group 2"/>
          <p:cNvGrpSpPr/>
          <p:nvPr/>
        </p:nvGrpSpPr>
        <p:grpSpPr>
          <a:xfrm>
            <a:off x="4539885" y="168134"/>
            <a:ext cx="4477115" cy="976839"/>
            <a:chOff x="386985" y="2160061"/>
            <a:chExt cx="8462992" cy="2270765"/>
          </a:xfrm>
        </p:grpSpPr>
        <p:sp>
          <p:nvSpPr>
            <p:cNvPr id="13" name="Pentagon 12"/>
            <p:cNvSpPr/>
            <p:nvPr/>
          </p:nvSpPr>
          <p:spPr>
            <a:xfrm>
              <a:off x="3002223" y="2173094"/>
              <a:ext cx="3819003" cy="1086505"/>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Feature Generation and </a:t>
              </a:r>
              <a:r>
                <a:rPr lang="en-US" sz="1600" dirty="0" smtClean="0">
                  <a:solidFill>
                    <a:schemeClr val="tx1"/>
                  </a:solidFill>
                </a:rPr>
                <a:t>Filtering</a:t>
              </a:r>
              <a:endParaRPr lang="en-US" sz="1600" dirty="0">
                <a:solidFill>
                  <a:schemeClr val="tx1"/>
                </a:solidFill>
              </a:endParaRPr>
            </a:p>
          </p:txBody>
        </p:sp>
        <p:sp>
          <p:nvSpPr>
            <p:cNvPr id="14" name="Pentagon 13"/>
            <p:cNvSpPr/>
            <p:nvPr/>
          </p:nvSpPr>
          <p:spPr>
            <a:xfrm>
              <a:off x="1344054" y="3340474"/>
              <a:ext cx="2275447" cy="1086504"/>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Model Selection</a:t>
              </a:r>
              <a:endParaRPr lang="en-US" sz="1600" dirty="0">
                <a:solidFill>
                  <a:schemeClr val="tx1"/>
                </a:solidFill>
              </a:endParaRPr>
            </a:p>
          </p:txBody>
        </p:sp>
        <p:sp>
          <p:nvSpPr>
            <p:cNvPr id="15" name="Pentagon 14"/>
            <p:cNvSpPr/>
            <p:nvPr/>
          </p:nvSpPr>
          <p:spPr>
            <a:xfrm>
              <a:off x="3854277" y="3344322"/>
              <a:ext cx="2380461" cy="1086504"/>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Feature Selection</a:t>
              </a:r>
              <a:endParaRPr lang="en-US" sz="1600" dirty="0">
                <a:solidFill>
                  <a:schemeClr val="tx1"/>
                </a:solidFill>
              </a:endParaRPr>
            </a:p>
          </p:txBody>
        </p:sp>
        <p:sp>
          <p:nvSpPr>
            <p:cNvPr id="16" name="Pentagon 15"/>
            <p:cNvSpPr/>
            <p:nvPr/>
          </p:nvSpPr>
          <p:spPr>
            <a:xfrm>
              <a:off x="6469516" y="3344322"/>
              <a:ext cx="2380461" cy="1086504"/>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Validation &amp; Results</a:t>
              </a:r>
              <a:endParaRPr lang="en-US" sz="1600" dirty="0">
                <a:solidFill>
                  <a:schemeClr val="tx1"/>
                </a:solidFill>
              </a:endParaRPr>
            </a:p>
          </p:txBody>
        </p:sp>
        <p:sp>
          <p:nvSpPr>
            <p:cNvPr id="17" name="Pentagon 16"/>
            <p:cNvSpPr/>
            <p:nvPr/>
          </p:nvSpPr>
          <p:spPr>
            <a:xfrm>
              <a:off x="386985" y="2160061"/>
              <a:ext cx="2380461" cy="1086505"/>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Data Analysis</a:t>
              </a:r>
              <a:endParaRPr lang="en-US" sz="1600" dirty="0">
                <a:solidFill>
                  <a:schemeClr val="tx1"/>
                </a:solidFill>
              </a:endParaRPr>
            </a:p>
          </p:txBody>
        </p:sp>
      </p:grpSp>
      <p:sp>
        <p:nvSpPr>
          <p:cNvPr id="32" name="TextBox 31"/>
          <p:cNvSpPr txBox="1"/>
          <p:nvPr/>
        </p:nvSpPr>
        <p:spPr>
          <a:xfrm>
            <a:off x="291768" y="6550436"/>
            <a:ext cx="2480166" cy="400110"/>
          </a:xfrm>
          <a:prstGeom prst="rect">
            <a:avLst/>
          </a:prstGeom>
          <a:noFill/>
        </p:spPr>
        <p:txBody>
          <a:bodyPr wrap="none" rtlCol="0">
            <a:spAutoFit/>
          </a:bodyPr>
          <a:lstStyle/>
          <a:p>
            <a:r>
              <a:rPr lang="en-US" sz="2000" dirty="0" smtClean="0"/>
              <a:t>Number of H2O bouts</a:t>
            </a:r>
            <a:endParaRPr lang="en-US" sz="2000" dirty="0"/>
          </a:p>
        </p:txBody>
      </p:sp>
      <p:pic>
        <p:nvPicPr>
          <p:cNvPr id="33" name="Picture 32"/>
          <p:cNvPicPr>
            <a:picLocks noChangeAspect="1"/>
          </p:cNvPicPr>
          <p:nvPr/>
        </p:nvPicPr>
        <p:blipFill rotWithShape="1">
          <a:blip r:embed="rId2">
            <a:extLst>
              <a:ext uri="{28A0092B-C50C-407E-A947-70E740481C1C}">
                <a14:useLocalDpi xmlns:a14="http://schemas.microsoft.com/office/drawing/2010/main" val="0"/>
              </a:ext>
            </a:extLst>
          </a:blip>
          <a:srcRect l="39797" t="29029" r="35677" b="12435"/>
          <a:stretch/>
        </p:blipFill>
        <p:spPr>
          <a:xfrm>
            <a:off x="330577" y="1406753"/>
            <a:ext cx="2146934" cy="1923241"/>
          </a:xfrm>
          <a:prstGeom prst="rect">
            <a:avLst/>
          </a:prstGeom>
        </p:spPr>
      </p:pic>
      <p:pic>
        <p:nvPicPr>
          <p:cNvPr id="34" name="Picture 33"/>
          <p:cNvPicPr>
            <a:picLocks noChangeAspect="1"/>
          </p:cNvPicPr>
          <p:nvPr/>
        </p:nvPicPr>
        <p:blipFill rotWithShape="1">
          <a:blip r:embed="rId2">
            <a:extLst>
              <a:ext uri="{28A0092B-C50C-407E-A947-70E740481C1C}">
                <a14:useLocalDpi xmlns:a14="http://schemas.microsoft.com/office/drawing/2010/main" val="0"/>
              </a:ext>
            </a:extLst>
          </a:blip>
          <a:srcRect l="70458" t="29029" r="4276" b="12435"/>
          <a:stretch/>
        </p:blipFill>
        <p:spPr>
          <a:xfrm>
            <a:off x="380549" y="3712655"/>
            <a:ext cx="2096962" cy="2943903"/>
          </a:xfrm>
          <a:prstGeom prst="rect">
            <a:avLst/>
          </a:prstGeom>
        </p:spPr>
      </p:pic>
      <p:sp>
        <p:nvSpPr>
          <p:cNvPr id="35" name="TextBox 34"/>
          <p:cNvSpPr txBox="1"/>
          <p:nvPr/>
        </p:nvSpPr>
        <p:spPr>
          <a:xfrm>
            <a:off x="465293" y="3371496"/>
            <a:ext cx="2012218" cy="400110"/>
          </a:xfrm>
          <a:prstGeom prst="rect">
            <a:avLst/>
          </a:prstGeom>
          <a:noFill/>
        </p:spPr>
        <p:txBody>
          <a:bodyPr wrap="none" rtlCol="0">
            <a:spAutoFit/>
          </a:bodyPr>
          <a:lstStyle/>
          <a:p>
            <a:r>
              <a:rPr lang="en-US" sz="2000" dirty="0" smtClean="0"/>
              <a:t>Max Bout Length </a:t>
            </a:r>
            <a:endParaRPr lang="en-US" sz="2000" dirty="0"/>
          </a:p>
        </p:txBody>
      </p:sp>
      <p:sp>
        <p:nvSpPr>
          <p:cNvPr id="36" name="TextBox 35"/>
          <p:cNvSpPr txBox="1"/>
          <p:nvPr/>
        </p:nvSpPr>
        <p:spPr>
          <a:xfrm rot="16200000">
            <a:off x="-1168717" y="2178623"/>
            <a:ext cx="2737544" cy="400110"/>
          </a:xfrm>
          <a:prstGeom prst="rect">
            <a:avLst/>
          </a:prstGeom>
          <a:noFill/>
        </p:spPr>
        <p:txBody>
          <a:bodyPr wrap="none" rtlCol="0">
            <a:spAutoFit/>
          </a:bodyPr>
          <a:lstStyle/>
          <a:p>
            <a:r>
              <a:rPr lang="en-US" sz="2000" dirty="0" smtClean="0"/>
              <a:t>VHD Partial Dependency</a:t>
            </a:r>
            <a:endParaRPr lang="en-US" sz="2000" dirty="0"/>
          </a:p>
        </p:txBody>
      </p:sp>
      <p:sp>
        <p:nvSpPr>
          <p:cNvPr id="37" name="TextBox 36"/>
          <p:cNvSpPr txBox="1"/>
          <p:nvPr/>
        </p:nvSpPr>
        <p:spPr>
          <a:xfrm rot="16200000">
            <a:off x="-806054" y="4956052"/>
            <a:ext cx="2012218" cy="400110"/>
          </a:xfrm>
          <a:prstGeom prst="rect">
            <a:avLst/>
          </a:prstGeom>
          <a:noFill/>
        </p:spPr>
        <p:txBody>
          <a:bodyPr wrap="none" rtlCol="0">
            <a:spAutoFit/>
          </a:bodyPr>
          <a:lstStyle/>
          <a:p>
            <a:r>
              <a:rPr lang="en-US" sz="2000" dirty="0"/>
              <a:t>Max Bout Length </a:t>
            </a:r>
          </a:p>
        </p:txBody>
      </p:sp>
      <p:sp>
        <p:nvSpPr>
          <p:cNvPr id="38" name="Text Box 193"/>
          <p:cNvSpPr txBox="1">
            <a:spLocks noChangeArrowheads="1"/>
          </p:cNvSpPr>
          <p:nvPr/>
        </p:nvSpPr>
        <p:spPr bwMode="auto">
          <a:xfrm>
            <a:off x="2596758" y="1421998"/>
            <a:ext cx="6420241" cy="3477875"/>
          </a:xfrm>
          <a:prstGeom prst="rect">
            <a:avLst/>
          </a:prstGeom>
          <a:solidFill>
            <a:schemeClr val="bg1"/>
          </a:solidFill>
          <a:ln w="12700">
            <a:solidFill>
              <a:schemeClr val="accent1">
                <a:lumMod val="75000"/>
              </a:schemeClr>
            </a:solidFill>
          </a:ln>
          <a:effectLst/>
        </p:spPr>
        <p:txBody>
          <a:bodyPr wrap="square" lIns="182880" tIns="0" rIns="182880" bIns="914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2000" dirty="0" smtClean="0"/>
              <a:t>Given overall accuracy, our results suggest that there </a:t>
            </a:r>
            <a:r>
              <a:rPr lang="en-US" sz="2000" dirty="0"/>
              <a:t>is </a:t>
            </a:r>
            <a:r>
              <a:rPr lang="en-US" sz="2000" dirty="0" smtClean="0"/>
              <a:t>a linear </a:t>
            </a:r>
            <a:r>
              <a:rPr lang="en-US" sz="2000" dirty="0"/>
              <a:t>relationship between </a:t>
            </a:r>
            <a:r>
              <a:rPr lang="en-US" sz="2000" dirty="0" smtClean="0"/>
              <a:t>the increase of max </a:t>
            </a:r>
            <a:r>
              <a:rPr lang="en-US" sz="2000" dirty="0"/>
              <a:t>bout length </a:t>
            </a:r>
            <a:r>
              <a:rPr lang="en-US" sz="2000" dirty="0" smtClean="0"/>
              <a:t>and chances of </a:t>
            </a:r>
            <a:r>
              <a:rPr lang="en-US" sz="2000" dirty="0"/>
              <a:t>becoming VHD</a:t>
            </a:r>
            <a:r>
              <a:rPr lang="en-US" sz="2000" dirty="0" smtClean="0"/>
              <a:t>. That is, during the induction phase of the NHP model, future heavy drinking animals demonstrate significantly longer ethanol bouts.  Moreover, if the animal primate increases the number of H2O bouts (or rather make them shorter) then there is an increase in the probability that they will later be classified as very heavy drinkers (VHD). Cohesively, inverse relationships hold for low drinking animals (LD). </a:t>
            </a:r>
          </a:p>
        </p:txBody>
      </p:sp>
      <p:sp>
        <p:nvSpPr>
          <p:cNvPr id="39" name="Text Box 193"/>
          <p:cNvSpPr txBox="1">
            <a:spLocks noChangeArrowheads="1"/>
          </p:cNvSpPr>
          <p:nvPr/>
        </p:nvSpPr>
        <p:spPr bwMode="auto">
          <a:xfrm>
            <a:off x="2578688" y="4956620"/>
            <a:ext cx="6438311" cy="1015663"/>
          </a:xfrm>
          <a:prstGeom prst="rect">
            <a:avLst/>
          </a:prstGeom>
          <a:solidFill>
            <a:schemeClr val="bg1"/>
          </a:solidFill>
          <a:ln w="12700">
            <a:solidFill>
              <a:schemeClr val="accent1">
                <a:lumMod val="75000"/>
              </a:schemeClr>
            </a:solidFill>
          </a:ln>
          <a:effectLst/>
        </p:spPr>
        <p:txBody>
          <a:bodyPr wrap="square" lIns="182880" tIns="0" rIns="182880" bIns="914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2000" dirty="0"/>
              <a:t>In addition, our approach demonstrates a classification accuracy of </a:t>
            </a:r>
            <a:r>
              <a:rPr lang="en-US" sz="2000" dirty="0" smtClean="0"/>
              <a:t>0.81 (SEM=0.05) </a:t>
            </a:r>
            <a:r>
              <a:rPr lang="en-US" sz="2000" dirty="0"/>
              <a:t>when only two classes ([LD+BD]&amp;[HD+VHD]) are evaluated.</a:t>
            </a:r>
          </a:p>
        </p:txBody>
      </p:sp>
    </p:spTree>
    <p:extLst>
      <p:ext uri="{BB962C8B-B14F-4D97-AF65-F5344CB8AC3E}">
        <p14:creationId xmlns:p14="http://schemas.microsoft.com/office/powerpoint/2010/main" val="3352245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985" y="264975"/>
            <a:ext cx="7886700" cy="1100276"/>
          </a:xfrm>
        </p:spPr>
        <p:txBody>
          <a:bodyPr/>
          <a:lstStyle/>
          <a:p>
            <a:r>
              <a:rPr lang="en-US" dirty="0" smtClean="0">
                <a:solidFill>
                  <a:schemeClr val="accent5">
                    <a:lumMod val="50000"/>
                  </a:schemeClr>
                </a:solidFill>
              </a:rPr>
              <a:t>References</a:t>
            </a:r>
            <a:endParaRPr lang="en-US" dirty="0">
              <a:solidFill>
                <a:schemeClr val="accent5">
                  <a:lumMod val="50000"/>
                </a:schemeClr>
              </a:solidFill>
            </a:endParaRPr>
          </a:p>
        </p:txBody>
      </p:sp>
      <p:sp>
        <p:nvSpPr>
          <p:cNvPr id="9" name="Content Placeholder 2"/>
          <p:cNvSpPr>
            <a:spLocks noGrp="1"/>
          </p:cNvSpPr>
          <p:nvPr>
            <p:ph idx="1"/>
          </p:nvPr>
        </p:nvSpPr>
        <p:spPr>
          <a:xfrm>
            <a:off x="628649" y="1480458"/>
            <a:ext cx="8239579" cy="5377542"/>
          </a:xfrm>
        </p:spPr>
        <p:txBody>
          <a:bodyPr>
            <a:normAutofit/>
          </a:bodyPr>
          <a:lstStyle/>
          <a:p>
            <a:pPr marL="0" indent="0">
              <a:lnSpc>
                <a:spcPct val="70000"/>
              </a:lnSpc>
              <a:buNone/>
            </a:pPr>
            <a:r>
              <a:rPr lang="en-US" sz="2000" dirty="0"/>
              <a:t>[1] </a:t>
            </a:r>
            <a:r>
              <a:rPr lang="en-US" sz="2000" dirty="0" err="1"/>
              <a:t>Ethem</a:t>
            </a:r>
            <a:r>
              <a:rPr lang="en-US" sz="2000" dirty="0"/>
              <a:t> </a:t>
            </a:r>
            <a:r>
              <a:rPr lang="en-US" sz="2000" dirty="0" err="1"/>
              <a:t>Alpaydin</a:t>
            </a:r>
            <a:r>
              <a:rPr lang="en-US" sz="2000" dirty="0"/>
              <a:t>. Introduction to machine learning. MIT press, 2014.</a:t>
            </a:r>
          </a:p>
          <a:p>
            <a:pPr marL="0" indent="0">
              <a:lnSpc>
                <a:spcPct val="70000"/>
              </a:lnSpc>
              <a:buNone/>
            </a:pPr>
            <a:r>
              <a:rPr lang="en-US" sz="2000" dirty="0"/>
              <a:t>[2] Erich J Baker et al. Chronic alcohol self-administration in monkeys shows long-term quantity/frequency categorical stability, 2014.</a:t>
            </a:r>
          </a:p>
          <a:p>
            <a:pPr marL="0" indent="0">
              <a:lnSpc>
                <a:spcPct val="70000"/>
              </a:lnSpc>
              <a:buNone/>
            </a:pPr>
            <a:r>
              <a:rPr lang="en-US" sz="2000" dirty="0"/>
              <a:t>[3] David Barber. Bayesian reasoning and machine learning. Cambridge University Press, 2012.</a:t>
            </a:r>
          </a:p>
          <a:p>
            <a:pPr marL="0" indent="0">
              <a:lnSpc>
                <a:spcPct val="70000"/>
              </a:lnSpc>
              <a:buNone/>
            </a:pPr>
            <a:r>
              <a:rPr lang="en-US" sz="2000" dirty="0"/>
              <a:t>[4] James B </a:t>
            </a:r>
            <a:r>
              <a:rPr lang="en-US" sz="2000" dirty="0" err="1"/>
              <a:t>Daunais</a:t>
            </a:r>
            <a:r>
              <a:rPr lang="en-US" sz="2000" dirty="0"/>
              <a:t> et al. Monkey alcohol tissue research resource: banking tissues for alcohol research, 2014.</a:t>
            </a:r>
          </a:p>
          <a:p>
            <a:pPr marL="0" indent="0">
              <a:lnSpc>
                <a:spcPct val="70000"/>
              </a:lnSpc>
              <a:buNone/>
            </a:pPr>
            <a:r>
              <a:rPr lang="en-US" sz="2000" dirty="0"/>
              <a:t>[5] Jerome H Friedman. Greedy function approximation: a gradient boosting machine. Annals of statistics, pages 1189-1232, 2001.</a:t>
            </a:r>
          </a:p>
          <a:p>
            <a:pPr marL="0" indent="0">
              <a:lnSpc>
                <a:spcPct val="70000"/>
              </a:lnSpc>
              <a:buNone/>
            </a:pPr>
            <a:r>
              <a:rPr lang="en-US" sz="2000" dirty="0"/>
              <a:t>[6] Andrew Rosenberg. Automatic detection and classification of prosodic events. Columbia University, 2009.</a:t>
            </a:r>
          </a:p>
          <a:p>
            <a:pPr marL="0" indent="0">
              <a:lnSpc>
                <a:spcPct val="70000"/>
              </a:lnSpc>
              <a:buNone/>
            </a:pPr>
            <a:r>
              <a:rPr lang="en-US" sz="2000" dirty="0"/>
              <a:t>[7] Bjorn Schuller at al. The </a:t>
            </a:r>
            <a:r>
              <a:rPr lang="en-US" sz="2000" dirty="0" err="1"/>
              <a:t>interspeech</a:t>
            </a:r>
            <a:r>
              <a:rPr lang="en-US" sz="2000" dirty="0"/>
              <a:t> 2011 speaker state challenge. In Proceedings INTERSPEECH 2011.</a:t>
            </a:r>
          </a:p>
          <a:p>
            <a:pPr marL="0" indent="0">
              <a:lnSpc>
                <a:spcPct val="70000"/>
              </a:lnSpc>
              <a:buNone/>
            </a:pPr>
            <a:r>
              <a:rPr lang="en-US" sz="2000" dirty="0"/>
              <a:t>[8] L. </a:t>
            </a:r>
            <a:r>
              <a:rPr lang="en-US" sz="2000" dirty="0" err="1"/>
              <a:t>Breiman</a:t>
            </a:r>
            <a:r>
              <a:rPr lang="en-US" sz="2000" dirty="0"/>
              <a:t>, “Random Forests”, Machine Learning, 45(1), 5-32, 2001.</a:t>
            </a:r>
          </a:p>
          <a:p>
            <a:pPr marL="0" indent="0">
              <a:lnSpc>
                <a:spcPct val="70000"/>
              </a:lnSpc>
              <a:buNone/>
            </a:pPr>
            <a:r>
              <a:rPr lang="en-US" sz="2000" dirty="0"/>
              <a:t>[9] L. </a:t>
            </a:r>
            <a:r>
              <a:rPr lang="en-US" sz="2000" dirty="0" err="1"/>
              <a:t>Breiman</a:t>
            </a:r>
            <a:r>
              <a:rPr lang="en-US" sz="2000" dirty="0"/>
              <a:t>, “Pasting small votes for classification in large databases and on-line”, Machine Learning, 36(1), 85-103, 1999.</a:t>
            </a:r>
            <a:endParaRPr lang="en-US" sz="2000" dirty="0"/>
          </a:p>
        </p:txBody>
      </p:sp>
    </p:spTree>
    <p:extLst>
      <p:ext uri="{BB962C8B-B14F-4D97-AF65-F5344CB8AC3E}">
        <p14:creationId xmlns:p14="http://schemas.microsoft.com/office/powerpoint/2010/main" val="4147545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71298"/>
            <a:ext cx="9144000" cy="1325563"/>
          </a:xfrm>
        </p:spPr>
        <p:txBody>
          <a:bodyPr>
            <a:noAutofit/>
          </a:bodyPr>
          <a:lstStyle/>
          <a:p>
            <a:pPr algn="ctr"/>
            <a:r>
              <a:rPr lang="en-US" sz="13800" dirty="0" smtClean="0">
                <a:solidFill>
                  <a:schemeClr val="accent5">
                    <a:lumMod val="75000"/>
                  </a:schemeClr>
                </a:solidFill>
              </a:rPr>
              <a:t>QA</a:t>
            </a:r>
            <a:endParaRPr lang="en-US" sz="13800" dirty="0">
              <a:solidFill>
                <a:schemeClr val="accent5">
                  <a:lumMod val="75000"/>
                </a:schemeClr>
              </a:solidFill>
            </a:endParaRPr>
          </a:p>
        </p:txBody>
      </p:sp>
    </p:spTree>
    <p:extLst>
      <p:ext uri="{BB962C8B-B14F-4D97-AF65-F5344CB8AC3E}">
        <p14:creationId xmlns:p14="http://schemas.microsoft.com/office/powerpoint/2010/main" val="597906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142" y="154713"/>
            <a:ext cx="7886700" cy="1100276"/>
          </a:xfrm>
        </p:spPr>
        <p:txBody>
          <a:bodyPr/>
          <a:lstStyle/>
          <a:p>
            <a:r>
              <a:rPr lang="en-US" dirty="0" smtClean="0">
                <a:solidFill>
                  <a:schemeClr val="accent5">
                    <a:lumMod val="50000"/>
                  </a:schemeClr>
                </a:solidFill>
              </a:rPr>
              <a:t>Goal</a:t>
            </a:r>
            <a:endParaRPr lang="en-US" dirty="0">
              <a:solidFill>
                <a:schemeClr val="accent5">
                  <a:lumMod val="50000"/>
                </a:schemeClr>
              </a:solidFill>
            </a:endParaRPr>
          </a:p>
        </p:txBody>
      </p:sp>
      <p:sp>
        <p:nvSpPr>
          <p:cNvPr id="3" name="Content Placeholder 2"/>
          <p:cNvSpPr>
            <a:spLocks noGrp="1"/>
          </p:cNvSpPr>
          <p:nvPr>
            <p:ph idx="1"/>
          </p:nvPr>
        </p:nvSpPr>
        <p:spPr>
          <a:xfrm>
            <a:off x="345142" y="1216943"/>
            <a:ext cx="7886700" cy="4351338"/>
          </a:xfrm>
        </p:spPr>
        <p:txBody>
          <a:bodyPr/>
          <a:lstStyle/>
          <a:p>
            <a:r>
              <a:rPr lang="en-US" dirty="0" smtClean="0"/>
              <a:t>Classification model:</a:t>
            </a:r>
          </a:p>
          <a:p>
            <a:pPr marL="457200" lvl="1" indent="0">
              <a:buNone/>
            </a:pPr>
            <a:r>
              <a:rPr lang="en-US" dirty="0" smtClean="0"/>
              <a:t>F(Induction Data) -&gt; Open Access Drinking Category [1]</a:t>
            </a:r>
            <a:endParaRPr lang="en-US" dirty="0"/>
          </a:p>
        </p:txBody>
      </p:sp>
      <p:grpSp>
        <p:nvGrpSpPr>
          <p:cNvPr id="8" name="Group 7"/>
          <p:cNvGrpSpPr/>
          <p:nvPr/>
        </p:nvGrpSpPr>
        <p:grpSpPr>
          <a:xfrm>
            <a:off x="736725" y="2068362"/>
            <a:ext cx="7495116" cy="4789638"/>
            <a:chOff x="-40515" y="2068362"/>
            <a:chExt cx="7495116" cy="4789638"/>
          </a:xfrm>
        </p:grpSpPr>
        <p:grpSp>
          <p:nvGrpSpPr>
            <p:cNvPr id="7" name="Group 6"/>
            <p:cNvGrpSpPr/>
            <p:nvPr/>
          </p:nvGrpSpPr>
          <p:grpSpPr>
            <a:xfrm>
              <a:off x="-40515" y="2068362"/>
              <a:ext cx="7495116" cy="4789638"/>
              <a:chOff x="-23047" y="2068363"/>
              <a:chExt cx="7495116" cy="4789638"/>
            </a:xfrm>
          </p:grpSpPr>
          <p:pic>
            <p:nvPicPr>
              <p:cNvPr id="4" name="Picture 3" descr="10098.png"/>
              <p:cNvPicPr>
                <a:picLocks noChangeAspect="1"/>
              </p:cNvPicPr>
              <p:nvPr/>
            </p:nvPicPr>
            <p:blipFill rotWithShape="1">
              <a:blip r:embed="rId2">
                <a:extLst>
                  <a:ext uri="{28A0092B-C50C-407E-A947-70E740481C1C}">
                    <a14:useLocalDpi xmlns:a14="http://schemas.microsoft.com/office/drawing/2010/main" val="0"/>
                  </a:ext>
                </a:extLst>
              </a:blip>
              <a:srcRect l="5154" t="3397" r="4204" b="5478"/>
              <a:stretch/>
            </p:blipFill>
            <p:spPr>
              <a:xfrm>
                <a:off x="830998" y="2068363"/>
                <a:ext cx="6272606" cy="4789638"/>
              </a:xfrm>
              <a:prstGeom prst="rect">
                <a:avLst/>
              </a:prstGeom>
            </p:spPr>
          </p:pic>
          <p:sp>
            <p:nvSpPr>
              <p:cNvPr id="5" name="TextBox 4"/>
              <p:cNvSpPr txBox="1"/>
              <p:nvPr/>
            </p:nvSpPr>
            <p:spPr>
              <a:xfrm rot="16200000">
                <a:off x="-922553" y="3930772"/>
                <a:ext cx="2630010" cy="830997"/>
              </a:xfrm>
              <a:prstGeom prst="rect">
                <a:avLst/>
              </a:prstGeom>
              <a:noFill/>
            </p:spPr>
            <p:txBody>
              <a:bodyPr wrap="square" rtlCol="0">
                <a:spAutoFit/>
              </a:bodyPr>
              <a:lstStyle/>
              <a:p>
                <a:pPr algn="ctr"/>
                <a:r>
                  <a:rPr lang="en-US" sz="2400" i="1" dirty="0" smtClean="0"/>
                  <a:t>Daily Ethanol Consumption, g\kg</a:t>
                </a:r>
                <a:endParaRPr lang="en-US" sz="2400" i="1" dirty="0"/>
              </a:p>
            </p:txBody>
          </p:sp>
          <p:sp>
            <p:nvSpPr>
              <p:cNvPr id="6" name="TextBox 5"/>
              <p:cNvSpPr txBox="1"/>
              <p:nvPr/>
            </p:nvSpPr>
            <p:spPr>
              <a:xfrm rot="16200000">
                <a:off x="6217844" y="4314057"/>
                <a:ext cx="2046785" cy="461665"/>
              </a:xfrm>
              <a:prstGeom prst="rect">
                <a:avLst/>
              </a:prstGeom>
              <a:noFill/>
            </p:spPr>
            <p:txBody>
              <a:bodyPr wrap="square" rtlCol="0">
                <a:spAutoFit/>
              </a:bodyPr>
              <a:lstStyle/>
              <a:p>
                <a:pPr algn="ctr"/>
                <a:r>
                  <a:rPr lang="en-US" sz="2400" i="1" dirty="0" err="1" smtClean="0"/>
                  <a:t>EtOH</a:t>
                </a:r>
                <a:r>
                  <a:rPr lang="en-US" sz="2400" i="1" dirty="0" smtClean="0"/>
                  <a:t> Bouts</a:t>
                </a:r>
                <a:endParaRPr lang="en-US" sz="2400" i="1" dirty="0"/>
              </a:p>
            </p:txBody>
          </p:sp>
        </p:grpSp>
        <p:pic>
          <p:nvPicPr>
            <p:cNvPr id="1026" name="Picture 2" descr="https://gleek.ecs.baylor.edu/static/images/drinking_category_definition_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8549" y="4896465"/>
              <a:ext cx="2965151" cy="177909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gleek.ecs.baylor.edu/static/images/drinking_category_definition_2.png"/>
            <p:cNvPicPr>
              <a:picLocks noChangeAspect="1" noChangeArrowheads="1"/>
            </p:cNvPicPr>
            <p:nvPr/>
          </p:nvPicPr>
          <p:blipFill rotWithShape="1">
            <a:blip r:embed="rId4">
              <a:extLst>
                <a:ext uri="{28A0092B-C50C-407E-A947-70E740481C1C}">
                  <a14:useLocalDpi xmlns:a14="http://schemas.microsoft.com/office/drawing/2010/main" val="0"/>
                </a:ext>
              </a:extLst>
            </a:blip>
            <a:srcRect l="90444" t="6390" r="2730" b="81832"/>
            <a:stretch/>
          </p:blipFill>
          <p:spPr bwMode="auto">
            <a:xfrm>
              <a:off x="6005288" y="4997155"/>
              <a:ext cx="669801" cy="69344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ight Arrow 9"/>
          <p:cNvSpPr/>
          <p:nvPr/>
        </p:nvSpPr>
        <p:spPr>
          <a:xfrm>
            <a:off x="2659380" y="5928360"/>
            <a:ext cx="1896409" cy="510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rPr>
              <a:t>Classifier?</a:t>
            </a:r>
            <a:endParaRPr lang="en-US" dirty="0">
              <a:solidFill>
                <a:srgbClr val="FFC000"/>
              </a:solidFill>
            </a:endParaRPr>
          </a:p>
        </p:txBody>
      </p:sp>
    </p:spTree>
    <p:extLst>
      <p:ext uri="{BB962C8B-B14F-4D97-AF65-F5344CB8AC3E}">
        <p14:creationId xmlns:p14="http://schemas.microsoft.com/office/powerpoint/2010/main" val="468581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985" y="313353"/>
            <a:ext cx="7886700" cy="1100276"/>
          </a:xfrm>
        </p:spPr>
        <p:txBody>
          <a:bodyPr/>
          <a:lstStyle/>
          <a:p>
            <a:r>
              <a:rPr lang="en-US" dirty="0" smtClean="0">
                <a:solidFill>
                  <a:schemeClr val="accent5">
                    <a:lumMod val="50000"/>
                  </a:schemeClr>
                </a:solidFill>
              </a:rPr>
              <a:t>Approach</a:t>
            </a:r>
            <a:endParaRPr lang="en-US" dirty="0">
              <a:solidFill>
                <a:schemeClr val="accent5">
                  <a:lumMod val="50000"/>
                </a:schemeClr>
              </a:solidFill>
            </a:endParaRPr>
          </a:p>
        </p:txBody>
      </p:sp>
      <p:sp>
        <p:nvSpPr>
          <p:cNvPr id="13" name="Pentagon 12"/>
          <p:cNvSpPr/>
          <p:nvPr/>
        </p:nvSpPr>
        <p:spPr>
          <a:xfrm>
            <a:off x="3002223" y="2173094"/>
            <a:ext cx="3819003" cy="1086505"/>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Feature Generation and </a:t>
            </a:r>
            <a:r>
              <a:rPr lang="en-US" sz="3200" dirty="0" smtClean="0">
                <a:solidFill>
                  <a:schemeClr val="tx1"/>
                </a:solidFill>
              </a:rPr>
              <a:t>Filtering</a:t>
            </a:r>
            <a:endParaRPr lang="en-US" sz="3200" dirty="0">
              <a:solidFill>
                <a:schemeClr val="tx1"/>
              </a:solidFill>
            </a:endParaRPr>
          </a:p>
        </p:txBody>
      </p:sp>
      <p:sp>
        <p:nvSpPr>
          <p:cNvPr id="14" name="Pentagon 13"/>
          <p:cNvSpPr/>
          <p:nvPr/>
        </p:nvSpPr>
        <p:spPr>
          <a:xfrm>
            <a:off x="1344053" y="3665221"/>
            <a:ext cx="2275447" cy="1086505"/>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Model Selection</a:t>
            </a:r>
            <a:endParaRPr lang="en-US" sz="3200" dirty="0">
              <a:solidFill>
                <a:schemeClr val="tx1"/>
              </a:solidFill>
            </a:endParaRPr>
          </a:p>
        </p:txBody>
      </p:sp>
      <p:sp>
        <p:nvSpPr>
          <p:cNvPr id="15" name="Pentagon 14"/>
          <p:cNvSpPr/>
          <p:nvPr/>
        </p:nvSpPr>
        <p:spPr>
          <a:xfrm>
            <a:off x="3854277" y="3669068"/>
            <a:ext cx="2380461" cy="1086505"/>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Feature Selection</a:t>
            </a:r>
            <a:endParaRPr lang="en-US" sz="3200" dirty="0">
              <a:solidFill>
                <a:schemeClr val="tx1"/>
              </a:solidFill>
            </a:endParaRPr>
          </a:p>
        </p:txBody>
      </p:sp>
      <p:sp>
        <p:nvSpPr>
          <p:cNvPr id="16" name="Pentagon 15"/>
          <p:cNvSpPr/>
          <p:nvPr/>
        </p:nvSpPr>
        <p:spPr>
          <a:xfrm>
            <a:off x="6469516" y="3669068"/>
            <a:ext cx="2380461" cy="1086505"/>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Validation &amp; Results</a:t>
            </a:r>
            <a:endParaRPr lang="en-US" sz="3200" dirty="0">
              <a:solidFill>
                <a:schemeClr val="tx1"/>
              </a:solidFill>
            </a:endParaRPr>
          </a:p>
        </p:txBody>
      </p:sp>
      <p:sp>
        <p:nvSpPr>
          <p:cNvPr id="17" name="Pentagon 16"/>
          <p:cNvSpPr/>
          <p:nvPr/>
        </p:nvSpPr>
        <p:spPr>
          <a:xfrm>
            <a:off x="386985" y="2160061"/>
            <a:ext cx="2380461" cy="1086505"/>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Data Analysis</a:t>
            </a:r>
            <a:endParaRPr lang="en-US" sz="3200" dirty="0">
              <a:solidFill>
                <a:schemeClr val="tx1"/>
              </a:solidFill>
            </a:endParaRPr>
          </a:p>
        </p:txBody>
      </p:sp>
    </p:spTree>
    <p:extLst>
      <p:ext uri="{BB962C8B-B14F-4D97-AF65-F5344CB8AC3E}">
        <p14:creationId xmlns:p14="http://schemas.microsoft.com/office/powerpoint/2010/main" val="2369727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985" y="264975"/>
            <a:ext cx="7886700" cy="1100276"/>
          </a:xfrm>
        </p:spPr>
        <p:txBody>
          <a:bodyPr/>
          <a:lstStyle/>
          <a:p>
            <a:r>
              <a:rPr lang="en-US" dirty="0" smtClean="0">
                <a:solidFill>
                  <a:schemeClr val="accent5">
                    <a:lumMod val="50000"/>
                  </a:schemeClr>
                </a:solidFill>
              </a:rPr>
              <a:t>Data Analysis</a:t>
            </a:r>
            <a:endParaRPr lang="en-US" dirty="0">
              <a:solidFill>
                <a:schemeClr val="accent5">
                  <a:lumMod val="50000"/>
                </a:schemeClr>
              </a:solidFill>
            </a:endParaRPr>
          </a:p>
        </p:txBody>
      </p:sp>
      <p:grpSp>
        <p:nvGrpSpPr>
          <p:cNvPr id="3" name="Group 2"/>
          <p:cNvGrpSpPr/>
          <p:nvPr/>
        </p:nvGrpSpPr>
        <p:grpSpPr>
          <a:xfrm>
            <a:off x="4539885" y="168134"/>
            <a:ext cx="4477115" cy="976839"/>
            <a:chOff x="386985" y="2160061"/>
            <a:chExt cx="8462992" cy="2270765"/>
          </a:xfrm>
        </p:grpSpPr>
        <p:sp>
          <p:nvSpPr>
            <p:cNvPr id="13" name="Pentagon 12"/>
            <p:cNvSpPr/>
            <p:nvPr/>
          </p:nvSpPr>
          <p:spPr>
            <a:xfrm>
              <a:off x="3002223" y="2173094"/>
              <a:ext cx="3819003" cy="1086505"/>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Feature Generation and </a:t>
              </a:r>
              <a:r>
                <a:rPr lang="en-US" sz="1600" dirty="0" smtClean="0">
                  <a:solidFill>
                    <a:schemeClr val="tx1"/>
                  </a:solidFill>
                </a:rPr>
                <a:t>Filtering</a:t>
              </a:r>
              <a:endParaRPr lang="en-US" sz="1600" dirty="0">
                <a:solidFill>
                  <a:schemeClr val="tx1"/>
                </a:solidFill>
              </a:endParaRPr>
            </a:p>
          </p:txBody>
        </p:sp>
        <p:sp>
          <p:nvSpPr>
            <p:cNvPr id="14" name="Pentagon 13"/>
            <p:cNvSpPr/>
            <p:nvPr/>
          </p:nvSpPr>
          <p:spPr>
            <a:xfrm>
              <a:off x="1344054" y="3340474"/>
              <a:ext cx="2275447" cy="1086504"/>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Model Selection</a:t>
              </a:r>
              <a:endParaRPr lang="en-US" sz="1600" dirty="0">
                <a:solidFill>
                  <a:schemeClr val="tx1"/>
                </a:solidFill>
              </a:endParaRPr>
            </a:p>
          </p:txBody>
        </p:sp>
        <p:sp>
          <p:nvSpPr>
            <p:cNvPr id="15" name="Pentagon 14"/>
            <p:cNvSpPr/>
            <p:nvPr/>
          </p:nvSpPr>
          <p:spPr>
            <a:xfrm>
              <a:off x="3854277" y="3344322"/>
              <a:ext cx="2380461" cy="1086504"/>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Feature Selection</a:t>
              </a:r>
              <a:endParaRPr lang="en-US" sz="1600" dirty="0">
                <a:solidFill>
                  <a:schemeClr val="tx1"/>
                </a:solidFill>
              </a:endParaRPr>
            </a:p>
          </p:txBody>
        </p:sp>
        <p:sp>
          <p:nvSpPr>
            <p:cNvPr id="16" name="Pentagon 15"/>
            <p:cNvSpPr/>
            <p:nvPr/>
          </p:nvSpPr>
          <p:spPr>
            <a:xfrm>
              <a:off x="6469516" y="3344322"/>
              <a:ext cx="2380461" cy="1086504"/>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Validation &amp; Results</a:t>
              </a:r>
              <a:endParaRPr lang="en-US" sz="1600" dirty="0">
                <a:solidFill>
                  <a:schemeClr val="tx1"/>
                </a:solidFill>
              </a:endParaRPr>
            </a:p>
          </p:txBody>
        </p:sp>
        <p:sp>
          <p:nvSpPr>
            <p:cNvPr id="17" name="Pentagon 16"/>
            <p:cNvSpPr/>
            <p:nvPr/>
          </p:nvSpPr>
          <p:spPr>
            <a:xfrm>
              <a:off x="386985" y="2160061"/>
              <a:ext cx="2380461" cy="1086505"/>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Data Analysis</a:t>
              </a:r>
              <a:endParaRPr lang="en-US" sz="1600" dirty="0">
                <a:solidFill>
                  <a:schemeClr val="tx1"/>
                </a:solidFill>
              </a:endParaRPr>
            </a:p>
          </p:txBody>
        </p:sp>
      </p:grpSp>
      <p:sp>
        <p:nvSpPr>
          <p:cNvPr id="10" name="Text Box 192"/>
          <p:cNvSpPr txBox="1">
            <a:spLocks noChangeArrowheads="1"/>
          </p:cNvSpPr>
          <p:nvPr/>
        </p:nvSpPr>
        <p:spPr bwMode="auto">
          <a:xfrm>
            <a:off x="3878615" y="1274040"/>
            <a:ext cx="5172996" cy="4924425"/>
          </a:xfrm>
          <a:prstGeom prst="rect">
            <a:avLst/>
          </a:prstGeom>
          <a:solidFill>
            <a:schemeClr val="bg1"/>
          </a:solidFill>
          <a:ln w="12700">
            <a:solidFill>
              <a:schemeClr val="accent1">
                <a:lumMod val="75000"/>
              </a:schemeClr>
            </a:solidFill>
          </a:ln>
          <a:effectLst/>
        </p:spPr>
        <p:txBody>
          <a:bodyPr wrap="square" lIns="182880" tIns="0" rIns="182880" bIns="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b="1" dirty="0" smtClean="0">
                <a:latin typeface="Calibri" pitchFamily="34" charset="0"/>
              </a:rPr>
              <a:t>Natural</a:t>
            </a:r>
            <a:r>
              <a:rPr lang="en-US" sz="2000" b="1" i="1" dirty="0" smtClean="0">
                <a:latin typeface="Calibri" pitchFamily="34" charset="0"/>
              </a:rPr>
              <a:t>:                      </a:t>
            </a:r>
            <a:r>
              <a:rPr lang="en-US" sz="2000" b="1" i="1" dirty="0" smtClean="0">
                <a:latin typeface="Calibri" pitchFamily="34" charset="0"/>
              </a:rPr>
              <a:t> </a:t>
            </a:r>
            <a:r>
              <a:rPr lang="en-US" sz="2000" i="1" dirty="0" smtClean="0">
                <a:latin typeface="Calibri" pitchFamily="34" charset="0"/>
              </a:rPr>
              <a:t>Potential</a:t>
            </a:r>
            <a:r>
              <a:rPr lang="en-US" sz="2000" b="1" i="1" dirty="0" smtClean="0">
                <a:latin typeface="Calibri" pitchFamily="34" charset="0"/>
              </a:rPr>
              <a:t> </a:t>
            </a:r>
            <a:r>
              <a:rPr lang="en-US" sz="2000" i="1" dirty="0" smtClean="0">
                <a:latin typeface="Calibri" pitchFamily="34" charset="0"/>
              </a:rPr>
              <a:t>Features (n~30)</a:t>
            </a:r>
            <a:endParaRPr lang="en-US" sz="2000" i="1" dirty="0" smtClean="0">
              <a:latin typeface="Calibri" pitchFamily="34" charset="0"/>
            </a:endParaRPr>
          </a:p>
          <a:p>
            <a:pPr marL="457200" indent="-457200" eaLnBrk="1" hangingPunct="1">
              <a:buFont typeface="Arial" panose="020B0604020202020204" pitchFamily="34" charset="0"/>
              <a:buChar char="•"/>
            </a:pPr>
            <a:r>
              <a:rPr lang="en-US" sz="2000" dirty="0" smtClean="0">
                <a:latin typeface="Calibri" pitchFamily="34" charset="0"/>
              </a:rPr>
              <a:t>Gender</a:t>
            </a:r>
          </a:p>
          <a:p>
            <a:pPr marL="457200" indent="-457200" eaLnBrk="1" hangingPunct="1">
              <a:buFont typeface="Arial" panose="020B0604020202020204" pitchFamily="34" charset="0"/>
              <a:buChar char="•"/>
            </a:pPr>
            <a:r>
              <a:rPr lang="en-US" sz="2000" dirty="0" smtClean="0">
                <a:latin typeface="Calibri" pitchFamily="34" charset="0"/>
              </a:rPr>
              <a:t>Age of intoxication</a:t>
            </a:r>
          </a:p>
          <a:p>
            <a:pPr eaLnBrk="1" hangingPunct="1"/>
            <a:r>
              <a:rPr lang="en-US" sz="2000" b="1" dirty="0" smtClean="0">
                <a:latin typeface="Calibri" pitchFamily="34" charset="0"/>
              </a:rPr>
              <a:t>Derived from induction[4] period: </a:t>
            </a:r>
          </a:p>
          <a:p>
            <a:pPr marL="457200" indent="-457200" eaLnBrk="1" hangingPunct="1">
              <a:buFont typeface="Arial" panose="020B0604020202020204" pitchFamily="34" charset="0"/>
              <a:buChar char="•"/>
            </a:pPr>
            <a:r>
              <a:rPr lang="en-US" sz="2000" dirty="0" smtClean="0">
                <a:latin typeface="Calibri" pitchFamily="34" charset="0"/>
              </a:rPr>
              <a:t>Latency to first drink (time)</a:t>
            </a:r>
          </a:p>
          <a:p>
            <a:pPr marL="457200" indent="-457200" eaLnBrk="1" hangingPunct="1">
              <a:buFont typeface="Arial" panose="020B0604020202020204" pitchFamily="34" charset="0"/>
              <a:buChar char="•"/>
            </a:pPr>
            <a:r>
              <a:rPr lang="en-US" sz="2000" dirty="0" smtClean="0">
                <a:latin typeface="Calibri" pitchFamily="34" charset="0"/>
              </a:rPr>
              <a:t>Total number of </a:t>
            </a:r>
            <a:r>
              <a:rPr lang="en-US" sz="2000" dirty="0" err="1" smtClean="0">
                <a:latin typeface="Calibri" pitchFamily="34" charset="0"/>
              </a:rPr>
              <a:t>EtOH</a:t>
            </a:r>
            <a:r>
              <a:rPr lang="en-US" sz="2000" dirty="0" smtClean="0">
                <a:latin typeface="Calibri" pitchFamily="34" charset="0"/>
              </a:rPr>
              <a:t> bouts </a:t>
            </a:r>
          </a:p>
          <a:p>
            <a:pPr marL="457200" indent="-457200" eaLnBrk="1" hangingPunct="1">
              <a:buFont typeface="Arial" panose="020B0604020202020204" pitchFamily="34" charset="0"/>
              <a:buChar char="•"/>
            </a:pPr>
            <a:r>
              <a:rPr lang="en-US" sz="2000" dirty="0" smtClean="0">
                <a:latin typeface="Calibri" pitchFamily="34" charset="0"/>
              </a:rPr>
              <a:t>Total number of H2O bouts </a:t>
            </a:r>
          </a:p>
          <a:p>
            <a:pPr marL="457200" indent="-457200" eaLnBrk="1" hangingPunct="1">
              <a:buFont typeface="Arial" panose="020B0604020202020204" pitchFamily="34" charset="0"/>
              <a:buChar char="•"/>
            </a:pPr>
            <a:r>
              <a:rPr lang="en-US" sz="2000" dirty="0" smtClean="0">
                <a:latin typeface="Calibri" pitchFamily="34" charset="0"/>
              </a:rPr>
              <a:t>Mean length of </a:t>
            </a:r>
            <a:r>
              <a:rPr lang="en-US" sz="2000" dirty="0" err="1" smtClean="0">
                <a:latin typeface="Calibri" pitchFamily="34" charset="0"/>
              </a:rPr>
              <a:t>EtOH</a:t>
            </a:r>
            <a:r>
              <a:rPr lang="en-US" sz="2000" dirty="0" smtClean="0">
                <a:latin typeface="Calibri" pitchFamily="34" charset="0"/>
              </a:rPr>
              <a:t> drinks</a:t>
            </a:r>
            <a:r>
              <a:rPr lang="en-US" sz="2000" baseline="20000" dirty="0" smtClean="0">
                <a:latin typeface="Calibri" pitchFamily="34" charset="0"/>
              </a:rPr>
              <a:t>[</a:t>
            </a:r>
            <a:r>
              <a:rPr lang="en-US" sz="2000" baseline="20000" dirty="0" err="1" smtClean="0">
                <a:latin typeface="Calibri" pitchFamily="34" charset="0"/>
              </a:rPr>
              <a:t>i</a:t>
            </a:r>
            <a:r>
              <a:rPr lang="en-US" sz="2000" baseline="20000" dirty="0" smtClean="0">
                <a:latin typeface="Calibri" pitchFamily="34" charset="0"/>
              </a:rPr>
              <a:t>]</a:t>
            </a:r>
          </a:p>
          <a:p>
            <a:pPr marL="457200" indent="-457200" eaLnBrk="1" hangingPunct="1">
              <a:buFont typeface="Arial" panose="020B0604020202020204" pitchFamily="34" charset="0"/>
              <a:buChar char="•"/>
            </a:pPr>
            <a:r>
              <a:rPr lang="en-US" sz="2000" dirty="0" smtClean="0">
                <a:latin typeface="Calibri" pitchFamily="34" charset="0"/>
              </a:rPr>
              <a:t>Mean volume of </a:t>
            </a:r>
            <a:r>
              <a:rPr lang="en-US" sz="2000" dirty="0" err="1" smtClean="0">
                <a:latin typeface="Calibri" pitchFamily="34" charset="0"/>
              </a:rPr>
              <a:t>EtOH</a:t>
            </a:r>
            <a:r>
              <a:rPr lang="en-US" sz="2000" dirty="0" smtClean="0">
                <a:latin typeface="Calibri" pitchFamily="34" charset="0"/>
              </a:rPr>
              <a:t> drinks</a:t>
            </a:r>
          </a:p>
          <a:p>
            <a:pPr marL="457200" indent="-457200" eaLnBrk="1" hangingPunct="1">
              <a:buFont typeface="Arial" panose="020B0604020202020204" pitchFamily="34" charset="0"/>
              <a:buChar char="•"/>
            </a:pPr>
            <a:r>
              <a:rPr lang="en-US" sz="2000" dirty="0" smtClean="0">
                <a:latin typeface="Calibri" pitchFamily="34" charset="0"/>
              </a:rPr>
              <a:t>Mean bout duration</a:t>
            </a:r>
          </a:p>
          <a:p>
            <a:pPr marL="457200" indent="-457200" eaLnBrk="1" hangingPunct="1">
              <a:buFont typeface="Arial" panose="020B0604020202020204" pitchFamily="34" charset="0"/>
              <a:buChar char="•"/>
            </a:pPr>
            <a:r>
              <a:rPr lang="en-US" sz="2000" dirty="0" smtClean="0">
                <a:latin typeface="Calibri" pitchFamily="34" charset="0"/>
              </a:rPr>
              <a:t>Seconds it took for monkey to reach day's ethanol allotment</a:t>
            </a:r>
          </a:p>
          <a:p>
            <a:pPr marL="457200" indent="-457200" eaLnBrk="1" hangingPunct="1">
              <a:buFont typeface="Arial" panose="020B0604020202020204" pitchFamily="34" charset="0"/>
              <a:buChar char="•"/>
            </a:pPr>
            <a:r>
              <a:rPr lang="en-US" sz="2000" dirty="0" smtClean="0">
                <a:latin typeface="Calibri" pitchFamily="34" charset="0"/>
              </a:rPr>
              <a:t>Length of the maximum bout (bout with largest ethanol consumption)</a:t>
            </a:r>
          </a:p>
          <a:p>
            <a:pPr marL="457200" indent="-457200" eaLnBrk="1" hangingPunct="1">
              <a:buFont typeface="Arial" panose="020B0604020202020204" pitchFamily="34" charset="0"/>
              <a:buChar char="•"/>
            </a:pPr>
            <a:r>
              <a:rPr lang="en-US" sz="2000" dirty="0" smtClean="0">
                <a:latin typeface="Calibri" pitchFamily="34" charset="0"/>
              </a:rPr>
              <a:t>Ethanol consumed during first 10 minutes as a percentage of the daily allotment</a:t>
            </a:r>
            <a:endParaRPr lang="en-US" sz="2000" dirty="0">
              <a:latin typeface="Calibri" pitchFamily="34" charset="0"/>
            </a:endParaRPr>
          </a:p>
        </p:txBody>
      </p:sp>
      <p:sp>
        <p:nvSpPr>
          <p:cNvPr id="11" name="Rectangle 10"/>
          <p:cNvSpPr/>
          <p:nvPr/>
        </p:nvSpPr>
        <p:spPr>
          <a:xfrm>
            <a:off x="466544" y="1274040"/>
            <a:ext cx="3265075" cy="6999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a:t>6 different cohorts (INIA Rhesus)[4]</a:t>
            </a:r>
          </a:p>
        </p:txBody>
      </p:sp>
      <p:sp>
        <p:nvSpPr>
          <p:cNvPr id="18" name="Rectangle 17"/>
          <p:cNvSpPr/>
          <p:nvPr/>
        </p:nvSpPr>
        <p:spPr>
          <a:xfrm>
            <a:off x="466544" y="2068876"/>
            <a:ext cx="3265075" cy="51559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a:t>42 monkeys (11 females) </a:t>
            </a:r>
          </a:p>
        </p:txBody>
      </p:sp>
      <p:sp>
        <p:nvSpPr>
          <p:cNvPr id="19" name="Rectangle 18"/>
          <p:cNvSpPr/>
          <p:nvPr/>
        </p:nvSpPr>
        <p:spPr>
          <a:xfrm>
            <a:off x="466543" y="2679406"/>
            <a:ext cx="3265075" cy="7532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a:t>Mean age of first intoxication </a:t>
            </a:r>
            <a:r>
              <a:rPr lang="en-US" sz="2000" dirty="0" smtClean="0"/>
              <a:t>6.14 (</a:t>
            </a:r>
            <a:r>
              <a:rPr lang="en-US" sz="2000" dirty="0" err="1"/>
              <a:t>sd</a:t>
            </a:r>
            <a:r>
              <a:rPr lang="en-US" sz="2000" dirty="0"/>
              <a:t>=1.64</a:t>
            </a:r>
            <a:r>
              <a:rPr lang="en-US" sz="2000" dirty="0" smtClean="0"/>
              <a:t>) </a:t>
            </a:r>
            <a:r>
              <a:rPr lang="en-US" sz="2000" dirty="0"/>
              <a:t>years</a:t>
            </a:r>
          </a:p>
        </p:txBody>
      </p:sp>
      <p:sp>
        <p:nvSpPr>
          <p:cNvPr id="20" name="Rectangle 19"/>
          <p:cNvSpPr/>
          <p:nvPr/>
        </p:nvSpPr>
        <p:spPr>
          <a:xfrm>
            <a:off x="466543" y="3527611"/>
            <a:ext cx="3249051" cy="54138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t>Mean weight </a:t>
            </a:r>
            <a:r>
              <a:rPr lang="en-US" sz="2000" dirty="0"/>
              <a:t>9.30 </a:t>
            </a:r>
            <a:r>
              <a:rPr lang="en-US" sz="2000" dirty="0" smtClean="0"/>
              <a:t>(</a:t>
            </a:r>
            <a:r>
              <a:rPr lang="en-US" sz="2000" dirty="0" err="1" smtClean="0"/>
              <a:t>sd</a:t>
            </a:r>
            <a:r>
              <a:rPr lang="en-US" sz="2000" dirty="0" smtClean="0"/>
              <a:t>=1.1) </a:t>
            </a:r>
            <a:r>
              <a:rPr lang="en-US" sz="2000" dirty="0"/>
              <a:t>kg</a:t>
            </a:r>
            <a:r>
              <a:rPr lang="en-US" sz="2000" dirty="0" smtClean="0"/>
              <a:t> </a:t>
            </a:r>
            <a:endParaRPr lang="en-US" sz="2000" dirty="0"/>
          </a:p>
        </p:txBody>
      </p:sp>
      <p:pic>
        <p:nvPicPr>
          <p:cNvPr id="4" name="Picture 3"/>
          <p:cNvPicPr>
            <a:picLocks noChangeAspect="1"/>
          </p:cNvPicPr>
          <p:nvPr/>
        </p:nvPicPr>
        <p:blipFill>
          <a:blip r:embed="rId2"/>
          <a:stretch>
            <a:fillRect/>
          </a:stretch>
        </p:blipFill>
        <p:spPr>
          <a:xfrm>
            <a:off x="303522" y="3676455"/>
            <a:ext cx="3412072" cy="3123489"/>
          </a:xfrm>
          <a:prstGeom prst="rect">
            <a:avLst/>
          </a:prstGeom>
        </p:spPr>
      </p:pic>
      <p:sp>
        <p:nvSpPr>
          <p:cNvPr id="22" name="Rectangle 21"/>
          <p:cNvSpPr/>
          <p:nvPr/>
        </p:nvSpPr>
        <p:spPr>
          <a:xfrm>
            <a:off x="3544766" y="6523594"/>
            <a:ext cx="5840694" cy="307777"/>
          </a:xfrm>
          <a:prstGeom prst="rect">
            <a:avLst/>
          </a:prstGeom>
        </p:spPr>
        <p:txBody>
          <a:bodyPr wrap="square">
            <a:spAutoFit/>
          </a:bodyPr>
          <a:lstStyle/>
          <a:p>
            <a:r>
              <a:rPr lang="en-US" sz="1400" dirty="0" smtClean="0">
                <a:latin typeface="Calibri" pitchFamily="34" charset="0"/>
              </a:rPr>
              <a:t>[</a:t>
            </a:r>
            <a:r>
              <a:rPr lang="en-US" sz="1400" dirty="0" err="1" smtClean="0">
                <a:latin typeface="Calibri" pitchFamily="34" charset="0"/>
              </a:rPr>
              <a:t>i</a:t>
            </a:r>
            <a:r>
              <a:rPr lang="en-US" sz="1400" dirty="0" smtClean="0">
                <a:latin typeface="Calibri" pitchFamily="34" charset="0"/>
              </a:rPr>
              <a:t>] Less </a:t>
            </a:r>
            <a:r>
              <a:rPr lang="en-US" sz="1400" dirty="0">
                <a:latin typeface="Calibri" pitchFamily="34" charset="0"/>
              </a:rPr>
              <a:t>than 5 seconds between consumption of </a:t>
            </a:r>
            <a:r>
              <a:rPr lang="en-US" sz="1400" dirty="0" err="1">
                <a:latin typeface="Calibri" pitchFamily="34" charset="0"/>
              </a:rPr>
              <a:t>EtOH</a:t>
            </a:r>
            <a:r>
              <a:rPr lang="en-US" sz="1400" dirty="0">
                <a:latin typeface="Calibri" pitchFamily="34" charset="0"/>
              </a:rPr>
              <a:t> is a continuous drink</a:t>
            </a:r>
            <a:endParaRPr lang="en-US" sz="1400" dirty="0"/>
          </a:p>
        </p:txBody>
      </p:sp>
    </p:spTree>
    <p:extLst>
      <p:ext uri="{BB962C8B-B14F-4D97-AF65-F5344CB8AC3E}">
        <p14:creationId xmlns:p14="http://schemas.microsoft.com/office/powerpoint/2010/main" val="1558820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985" y="264975"/>
            <a:ext cx="7886700" cy="1100276"/>
          </a:xfrm>
        </p:spPr>
        <p:txBody>
          <a:bodyPr>
            <a:normAutofit fontScale="90000"/>
          </a:bodyPr>
          <a:lstStyle/>
          <a:p>
            <a:r>
              <a:rPr lang="en-US" dirty="0" smtClean="0">
                <a:solidFill>
                  <a:schemeClr val="accent5">
                    <a:lumMod val="50000"/>
                  </a:schemeClr>
                </a:solidFill>
              </a:rPr>
              <a:t>Feature </a:t>
            </a:r>
            <a:br>
              <a:rPr lang="en-US" dirty="0" smtClean="0">
                <a:solidFill>
                  <a:schemeClr val="accent5">
                    <a:lumMod val="50000"/>
                  </a:schemeClr>
                </a:solidFill>
              </a:rPr>
            </a:br>
            <a:r>
              <a:rPr lang="en-US" dirty="0" smtClean="0">
                <a:solidFill>
                  <a:schemeClr val="accent5">
                    <a:lumMod val="50000"/>
                  </a:schemeClr>
                </a:solidFill>
              </a:rPr>
              <a:t>Generation </a:t>
            </a:r>
            <a:endParaRPr lang="en-US" dirty="0">
              <a:solidFill>
                <a:schemeClr val="accent5">
                  <a:lumMod val="50000"/>
                </a:schemeClr>
              </a:solidFill>
            </a:endParaRPr>
          </a:p>
        </p:txBody>
      </p:sp>
      <p:grpSp>
        <p:nvGrpSpPr>
          <p:cNvPr id="3" name="Group 2"/>
          <p:cNvGrpSpPr/>
          <p:nvPr/>
        </p:nvGrpSpPr>
        <p:grpSpPr>
          <a:xfrm>
            <a:off x="4539885" y="168134"/>
            <a:ext cx="4477115" cy="976839"/>
            <a:chOff x="386985" y="2160061"/>
            <a:chExt cx="8462992" cy="2270765"/>
          </a:xfrm>
        </p:grpSpPr>
        <p:sp>
          <p:nvSpPr>
            <p:cNvPr id="13" name="Pentagon 12"/>
            <p:cNvSpPr/>
            <p:nvPr/>
          </p:nvSpPr>
          <p:spPr>
            <a:xfrm>
              <a:off x="3002223" y="2173094"/>
              <a:ext cx="3819003" cy="1086505"/>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Feature Generation and </a:t>
              </a:r>
              <a:r>
                <a:rPr lang="en-US" sz="1600" dirty="0" smtClean="0">
                  <a:solidFill>
                    <a:schemeClr val="tx1"/>
                  </a:solidFill>
                </a:rPr>
                <a:t>Filtering</a:t>
              </a:r>
              <a:endParaRPr lang="en-US" sz="1600" dirty="0">
                <a:solidFill>
                  <a:schemeClr val="tx1"/>
                </a:solidFill>
              </a:endParaRPr>
            </a:p>
          </p:txBody>
        </p:sp>
        <p:sp>
          <p:nvSpPr>
            <p:cNvPr id="14" name="Pentagon 13"/>
            <p:cNvSpPr/>
            <p:nvPr/>
          </p:nvSpPr>
          <p:spPr>
            <a:xfrm>
              <a:off x="1344054" y="3340474"/>
              <a:ext cx="2275447" cy="1086504"/>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Model Selection</a:t>
              </a:r>
              <a:endParaRPr lang="en-US" sz="1600" dirty="0">
                <a:solidFill>
                  <a:schemeClr val="tx1"/>
                </a:solidFill>
              </a:endParaRPr>
            </a:p>
          </p:txBody>
        </p:sp>
        <p:sp>
          <p:nvSpPr>
            <p:cNvPr id="15" name="Pentagon 14"/>
            <p:cNvSpPr/>
            <p:nvPr/>
          </p:nvSpPr>
          <p:spPr>
            <a:xfrm>
              <a:off x="3854277" y="3344322"/>
              <a:ext cx="2380461" cy="1086504"/>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Feature Selection</a:t>
              </a:r>
              <a:endParaRPr lang="en-US" sz="1600" dirty="0">
                <a:solidFill>
                  <a:schemeClr val="tx1"/>
                </a:solidFill>
              </a:endParaRPr>
            </a:p>
          </p:txBody>
        </p:sp>
        <p:sp>
          <p:nvSpPr>
            <p:cNvPr id="16" name="Pentagon 15"/>
            <p:cNvSpPr/>
            <p:nvPr/>
          </p:nvSpPr>
          <p:spPr>
            <a:xfrm>
              <a:off x="6469516" y="3344322"/>
              <a:ext cx="2380461" cy="1086504"/>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Validation &amp; Results</a:t>
              </a:r>
              <a:endParaRPr lang="en-US" sz="1600" dirty="0">
                <a:solidFill>
                  <a:schemeClr val="tx1"/>
                </a:solidFill>
              </a:endParaRPr>
            </a:p>
          </p:txBody>
        </p:sp>
        <p:sp>
          <p:nvSpPr>
            <p:cNvPr id="17" name="Pentagon 16"/>
            <p:cNvSpPr/>
            <p:nvPr/>
          </p:nvSpPr>
          <p:spPr>
            <a:xfrm>
              <a:off x="386985" y="2160061"/>
              <a:ext cx="2380461" cy="1086505"/>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Data Analysis</a:t>
              </a:r>
              <a:endParaRPr lang="en-US" sz="1600" dirty="0">
                <a:solidFill>
                  <a:schemeClr val="tx1"/>
                </a:solidFill>
              </a:endParaRPr>
            </a:p>
          </p:txBody>
        </p:sp>
      </p:grpSp>
      <p:grpSp>
        <p:nvGrpSpPr>
          <p:cNvPr id="9" name="Group 8"/>
          <p:cNvGrpSpPr/>
          <p:nvPr/>
        </p:nvGrpSpPr>
        <p:grpSpPr>
          <a:xfrm>
            <a:off x="130846" y="1723281"/>
            <a:ext cx="6415315" cy="5021035"/>
            <a:chOff x="1806386" y="35724225"/>
            <a:chExt cx="5931896" cy="603909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7601" t="11823" r="12399" b="5678"/>
            <a:stretch/>
          </p:blipFill>
          <p:spPr>
            <a:xfrm>
              <a:off x="2209800" y="35838794"/>
              <a:ext cx="5508840" cy="5680991"/>
            </a:xfrm>
            <a:prstGeom prst="rect">
              <a:avLst/>
            </a:prstGeom>
            <a:solidFill>
              <a:schemeClr val="accent1">
                <a:lumMod val="75000"/>
              </a:schemeClr>
            </a:solidFill>
            <a:ln w="12700"/>
          </p:spPr>
        </p:pic>
        <p:sp>
          <p:nvSpPr>
            <p:cNvPr id="11" name="TextBox 10"/>
            <p:cNvSpPr txBox="1"/>
            <p:nvPr/>
          </p:nvSpPr>
          <p:spPr>
            <a:xfrm>
              <a:off x="3767025" y="35750779"/>
              <a:ext cx="2929521" cy="954107"/>
            </a:xfrm>
            <a:prstGeom prst="rect">
              <a:avLst/>
            </a:prstGeom>
            <a:noFill/>
          </p:spPr>
          <p:txBody>
            <a:bodyPr wrap="none" rtlCol="0">
              <a:spAutoFit/>
            </a:bodyPr>
            <a:lstStyle/>
            <a:p>
              <a:pPr algn="ctr"/>
              <a:r>
                <a:rPr lang="en-US" sz="2800" i="1" dirty="0" smtClean="0"/>
                <a:t>Max Bout Length </a:t>
              </a:r>
            </a:p>
            <a:p>
              <a:pPr algn="ctr"/>
              <a:r>
                <a:rPr lang="en-US" sz="2800" i="1" dirty="0" smtClean="0"/>
                <a:t>(medians by stage)</a:t>
              </a:r>
              <a:endParaRPr lang="en-US" sz="2800" i="1" dirty="0"/>
            </a:p>
          </p:txBody>
        </p:sp>
        <p:sp>
          <p:nvSpPr>
            <p:cNvPr id="12" name="TextBox 11"/>
            <p:cNvSpPr txBox="1"/>
            <p:nvPr/>
          </p:nvSpPr>
          <p:spPr>
            <a:xfrm>
              <a:off x="5831414" y="41301650"/>
              <a:ext cx="1906868" cy="461665"/>
            </a:xfrm>
            <a:prstGeom prst="rect">
              <a:avLst/>
            </a:prstGeom>
            <a:noFill/>
          </p:spPr>
          <p:txBody>
            <a:bodyPr wrap="none" rtlCol="0">
              <a:spAutoFit/>
            </a:bodyPr>
            <a:lstStyle/>
            <a:p>
              <a:pPr algn="ctr"/>
              <a:r>
                <a:rPr lang="en-US" sz="2400" i="1" dirty="0" smtClean="0"/>
                <a:t>Stage {1, 2, 3}</a:t>
              </a:r>
              <a:endParaRPr lang="en-US" sz="2400" i="1" dirty="0"/>
            </a:p>
          </p:txBody>
        </p:sp>
        <p:sp>
          <p:nvSpPr>
            <p:cNvPr id="18" name="TextBox 17"/>
            <p:cNvSpPr txBox="1"/>
            <p:nvPr/>
          </p:nvSpPr>
          <p:spPr>
            <a:xfrm rot="16200000">
              <a:off x="606378" y="36924233"/>
              <a:ext cx="2861681" cy="461665"/>
            </a:xfrm>
            <a:prstGeom prst="rect">
              <a:avLst/>
            </a:prstGeom>
            <a:noFill/>
          </p:spPr>
          <p:txBody>
            <a:bodyPr wrap="none" rtlCol="0">
              <a:spAutoFit/>
            </a:bodyPr>
            <a:lstStyle/>
            <a:p>
              <a:pPr algn="ctr"/>
              <a:r>
                <a:rPr lang="en-US" sz="2400" i="1" dirty="0" smtClean="0"/>
                <a:t>Max Bout Length, sec</a:t>
              </a:r>
              <a:endParaRPr lang="en-US" sz="2400" i="1" dirty="0"/>
            </a:p>
          </p:txBody>
        </p:sp>
      </p:grpSp>
      <p:sp>
        <p:nvSpPr>
          <p:cNvPr id="4" name="TextBox 3"/>
          <p:cNvSpPr txBox="1"/>
          <p:nvPr/>
        </p:nvSpPr>
        <p:spPr>
          <a:xfrm>
            <a:off x="6263391" y="2441318"/>
            <a:ext cx="2597839"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Using 10 first – 10 last days instead</a:t>
            </a:r>
          </a:p>
          <a:p>
            <a:pPr marL="285750" indent="-285750">
              <a:buFont typeface="Arial" panose="020B0604020202020204" pitchFamily="34" charset="0"/>
              <a:buChar char="•"/>
            </a:pPr>
            <a:r>
              <a:rPr lang="en-US" dirty="0" smtClean="0"/>
              <a:t>~30 comparable normalized deltas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mc:AlternateContent xmlns:mc="http://schemas.openxmlformats.org/markup-compatibility/2006">
        <mc:Choice xmlns:a14="http://schemas.microsoft.com/office/drawing/2010/main" Requires="a14">
          <p:sp>
            <p:nvSpPr>
              <p:cNvPr id="19" name="TextBox 18"/>
              <p:cNvSpPr txBox="1"/>
              <p:nvPr/>
            </p:nvSpPr>
            <p:spPr>
              <a:xfrm>
                <a:off x="6263391" y="1723281"/>
                <a:ext cx="2748380" cy="5879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𝑙</m:t>
                          </m:r>
                        </m:e>
                        <m:sub>
                          <m:r>
                            <a:rPr lang="en-US" b="0" i="1" smtClean="0">
                              <a:latin typeface="Cambria Math" panose="02040503050406030204" pitchFamily="18" charset="0"/>
                            </a:rPr>
                            <m:t>𝑖</m:t>
                          </m:r>
                        </m:sub>
                        <m:sup>
                          <m:r>
                            <a:rPr lang="en-US" b="0" i="1" smtClean="0">
                              <a:latin typeface="Cambria Math" panose="02040503050406030204" pitchFamily="18" charset="0"/>
                            </a:rPr>
                            <m:t>𝑑𝑒𝑙𝑡𝑎</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𝑠𝑡𝑎𝑔</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3</m:t>
                                      </m:r>
                                    </m:sub>
                                  </m:sSub>
                                </m:e>
                              </m:d>
                            </m:e>
                          </m:d>
                        </m:num>
                        <m:den>
                          <m:r>
                            <a:rPr lang="en-US" i="1">
                              <a:latin typeface="Cambria Math" panose="02040503050406030204" pitchFamily="18" charset="0"/>
                            </a:rPr>
                            <m:t>𝑀</m:t>
                          </m:r>
                          <m:r>
                            <a:rPr lang="en-US" i="1" smtClean="0">
                              <a:latin typeface="Cambria Math" panose="02040503050406030204" pitchFamily="18" charset="0"/>
                            </a:rPr>
                            <m:t> </m:t>
                          </m:r>
                          <m:r>
                            <a:rPr lang="en-US" i="1">
                              <a:latin typeface="Cambria Math" panose="02040503050406030204" pitchFamily="18" charset="0"/>
                            </a:rPr>
                            <m:t>(</m:t>
                          </m:r>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𝑠𝑡𝑎𝑔</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b="0" i="1" smtClean="0">
                                  <a:latin typeface="Cambria Math" panose="02040503050406030204" pitchFamily="18" charset="0"/>
                                </a:rPr>
                                <m:t>1</m:t>
                              </m:r>
                            </m:sub>
                          </m:sSub>
                          <m:r>
                            <a:rPr lang="en-US" i="1">
                              <a:latin typeface="Cambria Math" panose="02040503050406030204" pitchFamily="18" charset="0"/>
                            </a:rPr>
                            <m:t>])</m:t>
                          </m:r>
                        </m:den>
                      </m:f>
                    </m:oMath>
                  </m:oMathPara>
                </a14:m>
                <a:endParaRPr lang="en-US" b="0" i="1" dirty="0" smtClean="0">
                  <a:latin typeface="Cambria Math" panose="02040503050406030204" pitchFamily="18" charset="0"/>
                </a:endParaRPr>
              </a:p>
            </p:txBody>
          </p:sp>
        </mc:Choice>
        <mc:Fallback>
          <p:sp>
            <p:nvSpPr>
              <p:cNvPr id="19" name="TextBox 18"/>
              <p:cNvSpPr txBox="1">
                <a:spLocks noRot="1" noChangeAspect="1" noMove="1" noResize="1" noEditPoints="1" noAdjustHandles="1" noChangeArrowheads="1" noChangeShapeType="1" noTextEdit="1"/>
              </p:cNvSpPr>
              <p:nvPr/>
            </p:nvSpPr>
            <p:spPr>
              <a:xfrm>
                <a:off x="6263391" y="1723281"/>
                <a:ext cx="2748380" cy="587918"/>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32571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985" y="264975"/>
            <a:ext cx="7886700" cy="1100276"/>
          </a:xfrm>
        </p:spPr>
        <p:txBody>
          <a:bodyPr>
            <a:normAutofit fontScale="90000"/>
          </a:bodyPr>
          <a:lstStyle/>
          <a:p>
            <a:r>
              <a:rPr lang="en-US" dirty="0" smtClean="0">
                <a:solidFill>
                  <a:schemeClr val="accent5">
                    <a:lumMod val="50000"/>
                  </a:schemeClr>
                </a:solidFill>
              </a:rPr>
              <a:t>Feature </a:t>
            </a:r>
            <a:br>
              <a:rPr lang="en-US" dirty="0" smtClean="0">
                <a:solidFill>
                  <a:schemeClr val="accent5">
                    <a:lumMod val="50000"/>
                  </a:schemeClr>
                </a:solidFill>
              </a:rPr>
            </a:br>
            <a:r>
              <a:rPr lang="en-US" dirty="0" smtClean="0">
                <a:solidFill>
                  <a:schemeClr val="accent5">
                    <a:lumMod val="50000"/>
                  </a:schemeClr>
                </a:solidFill>
              </a:rPr>
              <a:t>Filtering </a:t>
            </a:r>
            <a:endParaRPr lang="en-US" dirty="0">
              <a:solidFill>
                <a:schemeClr val="accent5">
                  <a:lumMod val="50000"/>
                </a:schemeClr>
              </a:solidFill>
            </a:endParaRPr>
          </a:p>
        </p:txBody>
      </p:sp>
      <p:grpSp>
        <p:nvGrpSpPr>
          <p:cNvPr id="3" name="Group 2"/>
          <p:cNvGrpSpPr/>
          <p:nvPr/>
        </p:nvGrpSpPr>
        <p:grpSpPr>
          <a:xfrm>
            <a:off x="4539885" y="168134"/>
            <a:ext cx="4477115" cy="976839"/>
            <a:chOff x="386985" y="2160061"/>
            <a:chExt cx="8462992" cy="2270765"/>
          </a:xfrm>
        </p:grpSpPr>
        <p:sp>
          <p:nvSpPr>
            <p:cNvPr id="13" name="Pentagon 12"/>
            <p:cNvSpPr/>
            <p:nvPr/>
          </p:nvSpPr>
          <p:spPr>
            <a:xfrm>
              <a:off x="3002223" y="2173094"/>
              <a:ext cx="3819003" cy="1086505"/>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Feature Generation and </a:t>
              </a:r>
              <a:r>
                <a:rPr lang="en-US" sz="1600" dirty="0" smtClean="0">
                  <a:solidFill>
                    <a:schemeClr val="tx1"/>
                  </a:solidFill>
                </a:rPr>
                <a:t>Filtering</a:t>
              </a:r>
              <a:endParaRPr lang="en-US" sz="1600" dirty="0">
                <a:solidFill>
                  <a:schemeClr val="tx1"/>
                </a:solidFill>
              </a:endParaRPr>
            </a:p>
          </p:txBody>
        </p:sp>
        <p:sp>
          <p:nvSpPr>
            <p:cNvPr id="14" name="Pentagon 13"/>
            <p:cNvSpPr/>
            <p:nvPr/>
          </p:nvSpPr>
          <p:spPr>
            <a:xfrm>
              <a:off x="1344054" y="3340474"/>
              <a:ext cx="2275447" cy="1086504"/>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Model Selection</a:t>
              </a:r>
              <a:endParaRPr lang="en-US" sz="1600" dirty="0">
                <a:solidFill>
                  <a:schemeClr val="tx1"/>
                </a:solidFill>
              </a:endParaRPr>
            </a:p>
          </p:txBody>
        </p:sp>
        <p:sp>
          <p:nvSpPr>
            <p:cNvPr id="15" name="Pentagon 14"/>
            <p:cNvSpPr/>
            <p:nvPr/>
          </p:nvSpPr>
          <p:spPr>
            <a:xfrm>
              <a:off x="3854277" y="3344322"/>
              <a:ext cx="2380461" cy="1086504"/>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Feature Selection</a:t>
              </a:r>
              <a:endParaRPr lang="en-US" sz="1600" dirty="0">
                <a:solidFill>
                  <a:schemeClr val="tx1"/>
                </a:solidFill>
              </a:endParaRPr>
            </a:p>
          </p:txBody>
        </p:sp>
        <p:sp>
          <p:nvSpPr>
            <p:cNvPr id="16" name="Pentagon 15"/>
            <p:cNvSpPr/>
            <p:nvPr/>
          </p:nvSpPr>
          <p:spPr>
            <a:xfrm>
              <a:off x="6469516" y="3344322"/>
              <a:ext cx="2380461" cy="1086504"/>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Validation &amp; Results</a:t>
              </a:r>
              <a:endParaRPr lang="en-US" sz="1600" dirty="0">
                <a:solidFill>
                  <a:schemeClr val="tx1"/>
                </a:solidFill>
              </a:endParaRPr>
            </a:p>
          </p:txBody>
        </p:sp>
        <p:sp>
          <p:nvSpPr>
            <p:cNvPr id="17" name="Pentagon 16"/>
            <p:cNvSpPr/>
            <p:nvPr/>
          </p:nvSpPr>
          <p:spPr>
            <a:xfrm>
              <a:off x="386985" y="2160061"/>
              <a:ext cx="2380461" cy="1086505"/>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Data Analysis</a:t>
              </a:r>
              <a:endParaRPr lang="en-US" sz="1600" dirty="0">
                <a:solidFill>
                  <a:schemeClr val="tx1"/>
                </a:solidFill>
              </a:endParaRPr>
            </a:p>
          </p:txBody>
        </p:sp>
      </p:grpSp>
      <p:pic>
        <p:nvPicPr>
          <p:cNvPr id="20" name="Picture 19"/>
          <p:cNvPicPr>
            <a:picLocks noChangeAspect="1"/>
          </p:cNvPicPr>
          <p:nvPr/>
        </p:nvPicPr>
        <p:blipFill rotWithShape="1">
          <a:blip r:embed="rId2">
            <a:extLst>
              <a:ext uri="{28A0092B-C50C-407E-A947-70E740481C1C}">
                <a14:useLocalDpi xmlns:a14="http://schemas.microsoft.com/office/drawing/2010/main" val="0"/>
              </a:ext>
            </a:extLst>
          </a:blip>
          <a:srcRect l="7219" t="4903" r="1827" b="9985"/>
          <a:stretch/>
        </p:blipFill>
        <p:spPr>
          <a:xfrm>
            <a:off x="31385" y="2307051"/>
            <a:ext cx="9016999" cy="4598329"/>
          </a:xfrm>
          <a:prstGeom prst="rect">
            <a:avLst/>
          </a:prstGeom>
        </p:spPr>
      </p:pic>
      <p:sp>
        <p:nvSpPr>
          <p:cNvPr id="21" name="Pentagon 20"/>
          <p:cNvSpPr/>
          <p:nvPr/>
        </p:nvSpPr>
        <p:spPr>
          <a:xfrm>
            <a:off x="385746" y="1876036"/>
            <a:ext cx="4314577" cy="419671"/>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Significance Tests (</a:t>
            </a:r>
            <a:r>
              <a:rPr lang="el-GR" sz="2400" dirty="0" smtClean="0"/>
              <a:t>α</a:t>
            </a:r>
            <a:r>
              <a:rPr lang="en-US" sz="2400" dirty="0" smtClean="0"/>
              <a:t>=0.05)</a:t>
            </a:r>
            <a:endParaRPr lang="en-US" sz="2400" dirty="0"/>
          </a:p>
        </p:txBody>
      </p:sp>
      <p:sp>
        <p:nvSpPr>
          <p:cNvPr id="22" name="Pentagon 21"/>
          <p:cNvSpPr/>
          <p:nvPr/>
        </p:nvSpPr>
        <p:spPr>
          <a:xfrm>
            <a:off x="4836096" y="1868480"/>
            <a:ext cx="3895542" cy="433276"/>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Mutual Information Analysis </a:t>
            </a:r>
            <a:endParaRPr lang="en-US" sz="2400" dirty="0"/>
          </a:p>
        </p:txBody>
      </p:sp>
      <p:sp>
        <p:nvSpPr>
          <p:cNvPr id="23" name="TextBox 22"/>
          <p:cNvSpPr txBox="1"/>
          <p:nvPr/>
        </p:nvSpPr>
        <p:spPr>
          <a:xfrm>
            <a:off x="2861797" y="1409076"/>
            <a:ext cx="4895885" cy="461665"/>
          </a:xfrm>
          <a:prstGeom prst="rect">
            <a:avLst/>
          </a:prstGeom>
          <a:noFill/>
        </p:spPr>
        <p:txBody>
          <a:bodyPr wrap="square" rtlCol="0">
            <a:spAutoFit/>
          </a:bodyPr>
          <a:lstStyle/>
          <a:p>
            <a:r>
              <a:rPr lang="en-US" sz="2400" b="1" dirty="0" smtClean="0"/>
              <a:t>Tests for potential features:</a:t>
            </a:r>
            <a:endParaRPr lang="en-US" sz="2400" b="1" dirty="0"/>
          </a:p>
        </p:txBody>
      </p:sp>
      <p:sp>
        <p:nvSpPr>
          <p:cNvPr id="24" name="TextBox 23"/>
          <p:cNvSpPr txBox="1"/>
          <p:nvPr/>
        </p:nvSpPr>
        <p:spPr>
          <a:xfrm>
            <a:off x="3217079" y="2372277"/>
            <a:ext cx="3032880" cy="1200329"/>
          </a:xfrm>
          <a:prstGeom prst="rect">
            <a:avLst/>
          </a:prstGeom>
          <a:noFill/>
        </p:spPr>
        <p:txBody>
          <a:bodyPr wrap="square" rtlCol="0">
            <a:spAutoFit/>
          </a:bodyPr>
          <a:lstStyle/>
          <a:p>
            <a:r>
              <a:rPr lang="en-US" dirty="0" smtClean="0"/>
              <a:t>Typical deltas for </a:t>
            </a:r>
            <a:r>
              <a:rPr lang="en-US" dirty="0" err="1" smtClean="0"/>
              <a:t>EtOH</a:t>
            </a:r>
            <a:r>
              <a:rPr lang="en-US" dirty="0" smtClean="0"/>
              <a:t> consumed during first 10 minutes by Drinking Category and Cohort.</a:t>
            </a:r>
            <a:endParaRPr lang="en-US" dirty="0"/>
          </a:p>
        </p:txBody>
      </p:sp>
      <p:sp>
        <p:nvSpPr>
          <p:cNvPr id="5" name="TextBox 4"/>
          <p:cNvSpPr txBox="1"/>
          <p:nvPr/>
        </p:nvSpPr>
        <p:spPr>
          <a:xfrm>
            <a:off x="6654366" y="1454112"/>
            <a:ext cx="2362634" cy="369332"/>
          </a:xfrm>
          <a:prstGeom prst="rect">
            <a:avLst/>
          </a:prstGeom>
          <a:noFill/>
        </p:spPr>
        <p:txBody>
          <a:bodyPr wrap="none" rtlCol="0">
            <a:spAutoFit/>
          </a:bodyPr>
          <a:lstStyle/>
          <a:p>
            <a:r>
              <a:rPr lang="en-US" dirty="0" smtClean="0"/>
              <a:t>~11 significant features</a:t>
            </a:r>
            <a:endParaRPr lang="en-US" dirty="0"/>
          </a:p>
        </p:txBody>
      </p:sp>
    </p:spTree>
    <p:extLst>
      <p:ext uri="{BB962C8B-B14F-4D97-AF65-F5344CB8AC3E}">
        <p14:creationId xmlns:p14="http://schemas.microsoft.com/office/powerpoint/2010/main" val="3021189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985" y="264975"/>
            <a:ext cx="7886700" cy="1100276"/>
          </a:xfrm>
        </p:spPr>
        <p:txBody>
          <a:bodyPr/>
          <a:lstStyle/>
          <a:p>
            <a:r>
              <a:rPr lang="en-US" dirty="0" smtClean="0">
                <a:solidFill>
                  <a:schemeClr val="accent5">
                    <a:lumMod val="50000"/>
                  </a:schemeClr>
                </a:solidFill>
              </a:rPr>
              <a:t>Model Selection</a:t>
            </a:r>
            <a:endParaRPr lang="en-US" dirty="0">
              <a:solidFill>
                <a:schemeClr val="accent5">
                  <a:lumMod val="50000"/>
                </a:schemeClr>
              </a:solidFill>
            </a:endParaRPr>
          </a:p>
        </p:txBody>
      </p:sp>
      <p:grpSp>
        <p:nvGrpSpPr>
          <p:cNvPr id="3" name="Group 2"/>
          <p:cNvGrpSpPr/>
          <p:nvPr/>
        </p:nvGrpSpPr>
        <p:grpSpPr>
          <a:xfrm>
            <a:off x="4539885" y="168134"/>
            <a:ext cx="4477115" cy="976839"/>
            <a:chOff x="386985" y="2160061"/>
            <a:chExt cx="8462992" cy="2270765"/>
          </a:xfrm>
        </p:grpSpPr>
        <p:sp>
          <p:nvSpPr>
            <p:cNvPr id="13" name="Pentagon 12"/>
            <p:cNvSpPr/>
            <p:nvPr/>
          </p:nvSpPr>
          <p:spPr>
            <a:xfrm>
              <a:off x="3002223" y="2173094"/>
              <a:ext cx="3819003" cy="1086505"/>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Feature Generation and </a:t>
              </a:r>
              <a:r>
                <a:rPr lang="en-US" sz="1600" dirty="0" smtClean="0">
                  <a:solidFill>
                    <a:schemeClr val="tx1"/>
                  </a:solidFill>
                </a:rPr>
                <a:t>Filtering</a:t>
              </a:r>
              <a:endParaRPr lang="en-US" sz="1600" dirty="0">
                <a:solidFill>
                  <a:schemeClr val="tx1"/>
                </a:solidFill>
              </a:endParaRPr>
            </a:p>
          </p:txBody>
        </p:sp>
        <p:sp>
          <p:nvSpPr>
            <p:cNvPr id="14" name="Pentagon 13"/>
            <p:cNvSpPr/>
            <p:nvPr/>
          </p:nvSpPr>
          <p:spPr>
            <a:xfrm>
              <a:off x="1344054" y="3340474"/>
              <a:ext cx="2275447" cy="1086504"/>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Model Selection</a:t>
              </a:r>
              <a:endParaRPr lang="en-US" sz="1600" dirty="0">
                <a:solidFill>
                  <a:schemeClr val="tx1"/>
                </a:solidFill>
              </a:endParaRPr>
            </a:p>
          </p:txBody>
        </p:sp>
        <p:sp>
          <p:nvSpPr>
            <p:cNvPr id="15" name="Pentagon 14"/>
            <p:cNvSpPr/>
            <p:nvPr/>
          </p:nvSpPr>
          <p:spPr>
            <a:xfrm>
              <a:off x="3854277" y="3344322"/>
              <a:ext cx="2380461" cy="1086504"/>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Feature Selection</a:t>
              </a:r>
              <a:endParaRPr lang="en-US" sz="1600" dirty="0">
                <a:solidFill>
                  <a:schemeClr val="tx1"/>
                </a:solidFill>
              </a:endParaRPr>
            </a:p>
          </p:txBody>
        </p:sp>
        <p:sp>
          <p:nvSpPr>
            <p:cNvPr id="16" name="Pentagon 15"/>
            <p:cNvSpPr/>
            <p:nvPr/>
          </p:nvSpPr>
          <p:spPr>
            <a:xfrm>
              <a:off x="6469516" y="3344322"/>
              <a:ext cx="2380461" cy="1086504"/>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Validation &amp; Results</a:t>
              </a:r>
              <a:endParaRPr lang="en-US" sz="1600" dirty="0">
                <a:solidFill>
                  <a:schemeClr val="tx1"/>
                </a:solidFill>
              </a:endParaRPr>
            </a:p>
          </p:txBody>
        </p:sp>
        <p:sp>
          <p:nvSpPr>
            <p:cNvPr id="17" name="Pentagon 16"/>
            <p:cNvSpPr/>
            <p:nvPr/>
          </p:nvSpPr>
          <p:spPr>
            <a:xfrm>
              <a:off x="386985" y="2160061"/>
              <a:ext cx="2380461" cy="1086505"/>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Data Analysis</a:t>
              </a:r>
              <a:endParaRPr lang="en-US" sz="1600" dirty="0">
                <a:solidFill>
                  <a:schemeClr val="tx1"/>
                </a:solidFill>
              </a:endParaRPr>
            </a:p>
          </p:txBody>
        </p:sp>
      </p:grpSp>
      <p:sp>
        <p:nvSpPr>
          <p:cNvPr id="9" name="Text Box 194"/>
          <p:cNvSpPr txBox="1">
            <a:spLocks noChangeArrowheads="1"/>
          </p:cNvSpPr>
          <p:nvPr/>
        </p:nvSpPr>
        <p:spPr bwMode="auto">
          <a:xfrm>
            <a:off x="27636" y="3369993"/>
            <a:ext cx="2765198" cy="978729"/>
          </a:xfrm>
          <a:prstGeom prst="rect">
            <a:avLst/>
          </a:prstGeom>
          <a:solidFill>
            <a:schemeClr val="bg1"/>
          </a:solidFill>
          <a:ln w="12700">
            <a:solidFill>
              <a:schemeClr val="accent1">
                <a:lumMod val="75000"/>
              </a:schemeClr>
            </a:solidFill>
          </a:ln>
          <a:effectLst/>
        </p:spPr>
        <p:txBody>
          <a:bodyPr wrap="square" lIns="182880" tIns="91440" rIns="182880" bIns="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ctr" eaLnBrk="1" hangingPunct="1">
              <a:lnSpc>
                <a:spcPct val="80000"/>
              </a:lnSpc>
            </a:pPr>
            <a:r>
              <a:rPr lang="en-US" sz="1800" b="1" dirty="0" smtClean="0">
                <a:latin typeface="Calibri" pitchFamily="34" charset="0"/>
              </a:rPr>
              <a:t>Support Vector Machine</a:t>
            </a:r>
          </a:p>
          <a:p>
            <a:pPr>
              <a:lnSpc>
                <a:spcPct val="80000"/>
              </a:lnSpc>
            </a:pPr>
            <a:r>
              <a:rPr lang="en-US" sz="1800" dirty="0">
                <a:latin typeface="Calibri" pitchFamily="34" charset="0"/>
              </a:rPr>
              <a:t>Linear Kernel</a:t>
            </a:r>
          </a:p>
          <a:p>
            <a:pPr>
              <a:lnSpc>
                <a:spcPct val="80000"/>
              </a:lnSpc>
            </a:pPr>
            <a:r>
              <a:rPr lang="en-US" sz="1800" dirty="0">
                <a:latin typeface="Calibri" pitchFamily="34" charset="0"/>
              </a:rPr>
              <a:t>C = 3</a:t>
            </a:r>
          </a:p>
          <a:p>
            <a:pPr>
              <a:lnSpc>
                <a:spcPct val="80000"/>
              </a:lnSpc>
            </a:pPr>
            <a:r>
              <a:rPr lang="en-US" sz="1800" dirty="0">
                <a:latin typeface="Calibri" pitchFamily="34" charset="0"/>
              </a:rPr>
              <a:t>Class </a:t>
            </a:r>
            <a:r>
              <a:rPr lang="en-US" sz="1800" dirty="0" smtClean="0">
                <a:latin typeface="Calibri" pitchFamily="34" charset="0"/>
              </a:rPr>
              <a:t>weights</a:t>
            </a:r>
            <a:endParaRPr lang="en-US" sz="1800" dirty="0">
              <a:latin typeface="Calibri" pitchFamily="34" charset="0"/>
            </a:endParaRPr>
          </a:p>
        </p:txBody>
      </p:sp>
      <p:sp>
        <p:nvSpPr>
          <p:cNvPr id="10" name="Rectangle 9"/>
          <p:cNvSpPr/>
          <p:nvPr/>
        </p:nvSpPr>
        <p:spPr>
          <a:xfrm>
            <a:off x="50300" y="4414006"/>
            <a:ext cx="2735142" cy="43810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b="1" dirty="0" smtClean="0">
                <a:latin typeface="Calibri" pitchFamily="34" charset="0"/>
              </a:rPr>
              <a:t>Accuracy</a:t>
            </a:r>
            <a:r>
              <a:rPr lang="en-US" b="1" baseline="20000" dirty="0" smtClean="0">
                <a:latin typeface="Calibri" pitchFamily="34" charset="0"/>
              </a:rPr>
              <a:t>*</a:t>
            </a:r>
            <a:r>
              <a:rPr lang="en-US" b="1" dirty="0" smtClean="0">
                <a:latin typeface="Calibri" pitchFamily="34" charset="0"/>
              </a:rPr>
              <a:t>: .</a:t>
            </a:r>
            <a:r>
              <a:rPr lang="en-US" b="1" dirty="0">
                <a:latin typeface="Calibri" pitchFamily="34" charset="0"/>
              </a:rPr>
              <a:t>51 </a:t>
            </a:r>
            <a:r>
              <a:rPr lang="en-US" b="1" dirty="0" smtClean="0">
                <a:latin typeface="Calibri" pitchFamily="34" charset="0"/>
              </a:rPr>
              <a:t>(SEM=.</a:t>
            </a:r>
            <a:r>
              <a:rPr lang="en-US" b="1" dirty="0">
                <a:latin typeface="Calibri" pitchFamily="34" charset="0"/>
              </a:rPr>
              <a:t>08)</a:t>
            </a:r>
            <a:endParaRPr lang="en-US" dirty="0">
              <a:latin typeface="Calibri" pitchFamily="34" charset="0"/>
            </a:endParaRPr>
          </a:p>
        </p:txBody>
      </p:sp>
      <p:grpSp>
        <p:nvGrpSpPr>
          <p:cNvPr id="11" name="Group 10"/>
          <p:cNvGrpSpPr/>
          <p:nvPr/>
        </p:nvGrpSpPr>
        <p:grpSpPr>
          <a:xfrm>
            <a:off x="8635" y="1599394"/>
            <a:ext cx="2776807" cy="1647346"/>
            <a:chOff x="16940463" y="7479945"/>
            <a:chExt cx="4319337" cy="2358313"/>
          </a:xfrm>
        </p:grpSpPr>
        <p:grpSp>
          <p:nvGrpSpPr>
            <p:cNvPr id="12" name="Group 11"/>
            <p:cNvGrpSpPr/>
            <p:nvPr/>
          </p:nvGrpSpPr>
          <p:grpSpPr>
            <a:xfrm>
              <a:off x="16940463" y="7479945"/>
              <a:ext cx="4319337" cy="2358313"/>
              <a:chOff x="16940463" y="7272550"/>
              <a:chExt cx="4319337" cy="2358313"/>
            </a:xfrm>
          </p:grpSpPr>
          <p:grpSp>
            <p:nvGrpSpPr>
              <p:cNvPr id="20" name="Group 19"/>
              <p:cNvGrpSpPr/>
              <p:nvPr/>
            </p:nvGrpSpPr>
            <p:grpSpPr>
              <a:xfrm>
                <a:off x="17288797" y="7559937"/>
                <a:ext cx="999203" cy="839145"/>
                <a:chOff x="17145000" y="7437000"/>
                <a:chExt cx="999203" cy="839145"/>
              </a:xfrm>
            </p:grpSpPr>
            <p:sp>
              <p:nvSpPr>
                <p:cNvPr id="28" name="Oval 27"/>
                <p:cNvSpPr/>
                <p:nvPr/>
              </p:nvSpPr>
              <p:spPr>
                <a:xfrm>
                  <a:off x="17145000" y="7437000"/>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Oval 28"/>
                <p:cNvSpPr/>
                <p:nvPr/>
              </p:nvSpPr>
              <p:spPr>
                <a:xfrm>
                  <a:off x="17248239" y="7971345"/>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Oval 29"/>
                <p:cNvSpPr/>
                <p:nvPr/>
              </p:nvSpPr>
              <p:spPr>
                <a:xfrm>
                  <a:off x="17839403" y="7613435"/>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21" name="Group 20"/>
              <p:cNvGrpSpPr/>
              <p:nvPr/>
            </p:nvGrpSpPr>
            <p:grpSpPr>
              <a:xfrm rot="4018374">
                <a:off x="19656025" y="8415723"/>
                <a:ext cx="826393" cy="1113774"/>
                <a:chOff x="17248239" y="7162371"/>
                <a:chExt cx="826393" cy="1113774"/>
              </a:xfrm>
              <a:solidFill>
                <a:srgbClr val="00B050"/>
              </a:solidFill>
            </p:grpSpPr>
            <p:sp>
              <p:nvSpPr>
                <p:cNvPr id="25" name="Oval 24"/>
                <p:cNvSpPr/>
                <p:nvPr/>
              </p:nvSpPr>
              <p:spPr>
                <a:xfrm>
                  <a:off x="17254893" y="7162371"/>
                  <a:ext cx="304800" cy="3048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6" name="Oval 25"/>
                <p:cNvSpPr/>
                <p:nvPr/>
              </p:nvSpPr>
              <p:spPr>
                <a:xfrm>
                  <a:off x="17248239" y="7971345"/>
                  <a:ext cx="304800" cy="3048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7" name="Oval 26"/>
                <p:cNvSpPr/>
                <p:nvPr/>
              </p:nvSpPr>
              <p:spPr>
                <a:xfrm>
                  <a:off x="17769832" y="7795627"/>
                  <a:ext cx="304800" cy="3048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cxnSp>
            <p:nvCxnSpPr>
              <p:cNvPr id="22" name="Straight Connector 21"/>
              <p:cNvCxnSpPr/>
              <p:nvPr/>
            </p:nvCxnSpPr>
            <p:spPr>
              <a:xfrm flipV="1">
                <a:off x="16970019" y="7444480"/>
                <a:ext cx="3571919" cy="205740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16940463" y="7272550"/>
                <a:ext cx="2261937" cy="1318279"/>
              </a:xfrm>
              <a:prstGeom prst="line">
                <a:avLst/>
              </a:prstGeom>
              <a:ln w="38100">
                <a:prstDash val="dash"/>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p:nvPr/>
            </p:nvCxnSpPr>
            <p:spPr>
              <a:xfrm flipV="1">
                <a:off x="18288000" y="7898868"/>
                <a:ext cx="2971800" cy="1731995"/>
              </a:xfrm>
              <a:prstGeom prst="line">
                <a:avLst/>
              </a:prstGeom>
              <a:ln w="38100">
                <a:prstDash val="dash"/>
              </a:ln>
            </p:spPr>
            <p:style>
              <a:lnRef idx="3">
                <a:schemeClr val="accent6"/>
              </a:lnRef>
              <a:fillRef idx="0">
                <a:schemeClr val="accent6"/>
              </a:fillRef>
              <a:effectRef idx="2">
                <a:schemeClr val="accent6"/>
              </a:effectRef>
              <a:fontRef idx="minor">
                <a:schemeClr val="tx1"/>
              </a:fontRef>
            </p:style>
          </p:cxnSp>
        </p:grpSp>
        <p:cxnSp>
          <p:nvCxnSpPr>
            <p:cNvPr id="18" name="Straight Arrow Connector 17"/>
            <p:cNvCxnSpPr/>
            <p:nvPr/>
          </p:nvCxnSpPr>
          <p:spPr>
            <a:xfrm>
              <a:off x="18892844" y="7690102"/>
              <a:ext cx="909504" cy="1212382"/>
            </a:xfrm>
            <a:prstGeom prst="straightConnector1">
              <a:avLst/>
            </a:prstGeom>
            <a:ln w="571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19789403">
              <a:off x="16965412" y="8702755"/>
              <a:ext cx="2076787" cy="369332"/>
            </a:xfrm>
            <a:prstGeom prst="rect">
              <a:avLst/>
            </a:prstGeom>
            <a:noFill/>
          </p:spPr>
          <p:txBody>
            <a:bodyPr wrap="none" rtlCol="0">
              <a:spAutoFit/>
            </a:bodyPr>
            <a:lstStyle/>
            <a:p>
              <a:r>
                <a:rPr lang="en-US" dirty="0" smtClean="0"/>
                <a:t>Optimal </a:t>
              </a:r>
              <a:r>
                <a:rPr lang="en-US" dirty="0"/>
                <a:t>H</a:t>
              </a:r>
              <a:r>
                <a:rPr lang="en-US" dirty="0" smtClean="0"/>
                <a:t>yperplane</a:t>
              </a:r>
              <a:endParaRPr lang="en-US" dirty="0"/>
            </a:p>
          </p:txBody>
        </p:sp>
      </p:grpSp>
      <p:grpSp>
        <p:nvGrpSpPr>
          <p:cNvPr id="31" name="Group 30"/>
          <p:cNvGrpSpPr/>
          <p:nvPr/>
        </p:nvGrpSpPr>
        <p:grpSpPr>
          <a:xfrm>
            <a:off x="5970912" y="1267268"/>
            <a:ext cx="2964094" cy="1999710"/>
            <a:chOff x="22326600" y="7125491"/>
            <a:chExt cx="4610668" cy="3497013"/>
          </a:xfrm>
        </p:grpSpPr>
        <p:grpSp>
          <p:nvGrpSpPr>
            <p:cNvPr id="32" name="Group 31"/>
            <p:cNvGrpSpPr/>
            <p:nvPr/>
          </p:nvGrpSpPr>
          <p:grpSpPr>
            <a:xfrm>
              <a:off x="22326600" y="7190567"/>
              <a:ext cx="3968879" cy="3431937"/>
              <a:chOff x="25977721" y="9098214"/>
              <a:chExt cx="3968879" cy="3764569"/>
            </a:xfrm>
          </p:grpSpPr>
          <p:grpSp>
            <p:nvGrpSpPr>
              <p:cNvPr id="36" name="Group 35"/>
              <p:cNvGrpSpPr/>
              <p:nvPr/>
            </p:nvGrpSpPr>
            <p:grpSpPr>
              <a:xfrm>
                <a:off x="25977721" y="9098214"/>
                <a:ext cx="3435479" cy="3250331"/>
                <a:chOff x="25977721" y="9098214"/>
                <a:chExt cx="3435479" cy="3250331"/>
              </a:xfrm>
            </p:grpSpPr>
            <p:sp>
              <p:nvSpPr>
                <p:cNvPr id="75" name="Rectangle 74"/>
                <p:cNvSpPr/>
                <p:nvPr/>
              </p:nvSpPr>
              <p:spPr>
                <a:xfrm>
                  <a:off x="25977721" y="9098214"/>
                  <a:ext cx="3435479" cy="3250331"/>
                </a:xfrm>
                <a:prstGeom prst="rect">
                  <a:avLst/>
                </a:prstGeom>
                <a:solidFill>
                  <a:schemeClr val="bg1"/>
                </a:solidFill>
                <a:ln>
                  <a:solidFill>
                    <a:schemeClr val="accent4">
                      <a:lumMod val="5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050"/>
                </a:p>
              </p:txBody>
            </p:sp>
            <p:grpSp>
              <p:nvGrpSpPr>
                <p:cNvPr id="76" name="Group 75"/>
                <p:cNvGrpSpPr/>
                <p:nvPr/>
              </p:nvGrpSpPr>
              <p:grpSpPr>
                <a:xfrm>
                  <a:off x="26022848" y="9192616"/>
                  <a:ext cx="3126151" cy="2972649"/>
                  <a:chOff x="21825434" y="7479945"/>
                  <a:chExt cx="3126151" cy="2972649"/>
                </a:xfrm>
              </p:grpSpPr>
              <p:sp>
                <p:nvSpPr>
                  <p:cNvPr id="77" name="Oval 76"/>
                  <p:cNvSpPr/>
                  <p:nvPr/>
                </p:nvSpPr>
                <p:spPr>
                  <a:xfrm>
                    <a:off x="22555200" y="7479945"/>
                    <a:ext cx="592187" cy="592187"/>
                  </a:xfrm>
                  <a:prstGeom prst="ellipse">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rPr>
                      <a:t>F1</a:t>
                    </a:r>
                  </a:p>
                </p:txBody>
              </p:sp>
              <p:grpSp>
                <p:nvGrpSpPr>
                  <p:cNvPr id="78" name="Group 77"/>
                  <p:cNvGrpSpPr/>
                  <p:nvPr/>
                </p:nvGrpSpPr>
                <p:grpSpPr>
                  <a:xfrm>
                    <a:off x="21825434" y="7985408"/>
                    <a:ext cx="2080164" cy="776162"/>
                    <a:chOff x="21825434" y="7985408"/>
                    <a:chExt cx="2080164" cy="776162"/>
                  </a:xfrm>
                </p:grpSpPr>
                <p:sp>
                  <p:nvSpPr>
                    <p:cNvPr id="89" name="Oval 88"/>
                    <p:cNvSpPr/>
                    <p:nvPr/>
                  </p:nvSpPr>
                  <p:spPr>
                    <a:xfrm>
                      <a:off x="23272492" y="8169383"/>
                      <a:ext cx="633106" cy="592187"/>
                    </a:xfrm>
                    <a:prstGeom prst="ellipse">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1"/>
                          </a:solidFill>
                        </a:rPr>
                        <a:t>V3</a:t>
                      </a:r>
                      <a:endParaRPr lang="en-US" sz="1050" dirty="0">
                        <a:solidFill>
                          <a:schemeClr val="tx1"/>
                        </a:solidFill>
                      </a:endParaRPr>
                    </a:p>
                  </p:txBody>
                </p:sp>
                <p:sp>
                  <p:nvSpPr>
                    <p:cNvPr id="90" name="Oval 89"/>
                    <p:cNvSpPr/>
                    <p:nvPr/>
                  </p:nvSpPr>
                  <p:spPr>
                    <a:xfrm>
                      <a:off x="21825434" y="8169383"/>
                      <a:ext cx="633106" cy="592187"/>
                    </a:xfrm>
                    <a:prstGeom prst="ellipse">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1"/>
                          </a:solidFill>
                        </a:rPr>
                        <a:t>V1</a:t>
                      </a:r>
                      <a:endParaRPr lang="en-US" sz="1050" dirty="0">
                        <a:solidFill>
                          <a:schemeClr val="tx1"/>
                        </a:solidFill>
                      </a:endParaRPr>
                    </a:p>
                  </p:txBody>
                </p:sp>
                <p:cxnSp>
                  <p:nvCxnSpPr>
                    <p:cNvPr id="91" name="Straight Arrow Connector 90"/>
                    <p:cNvCxnSpPr>
                      <a:stCxn id="77" idx="3"/>
                      <a:endCxn id="90" idx="7"/>
                    </p:cNvCxnSpPr>
                    <p:nvPr/>
                  </p:nvCxnSpPr>
                  <p:spPr>
                    <a:xfrm flipH="1">
                      <a:off x="22365824" y="7985408"/>
                      <a:ext cx="276100" cy="270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77" idx="5"/>
                      <a:endCxn id="89" idx="1"/>
                    </p:cNvCxnSpPr>
                    <p:nvPr/>
                  </p:nvCxnSpPr>
                  <p:spPr>
                    <a:xfrm>
                      <a:off x="23060663" y="7985408"/>
                      <a:ext cx="304545" cy="270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22597216" y="8766834"/>
                    <a:ext cx="2080164" cy="776162"/>
                    <a:chOff x="21825434" y="7985408"/>
                    <a:chExt cx="2080164" cy="776162"/>
                  </a:xfrm>
                </p:grpSpPr>
                <p:sp>
                  <p:nvSpPr>
                    <p:cNvPr id="85" name="Oval 84"/>
                    <p:cNvSpPr/>
                    <p:nvPr/>
                  </p:nvSpPr>
                  <p:spPr>
                    <a:xfrm>
                      <a:off x="23272492" y="8169383"/>
                      <a:ext cx="633106" cy="592187"/>
                    </a:xfrm>
                    <a:prstGeom prst="ellipse">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1"/>
                          </a:solidFill>
                        </a:rPr>
                        <a:t>V5</a:t>
                      </a:r>
                      <a:endParaRPr lang="en-US" sz="1050" dirty="0">
                        <a:solidFill>
                          <a:schemeClr val="tx1"/>
                        </a:solidFill>
                      </a:endParaRPr>
                    </a:p>
                  </p:txBody>
                </p:sp>
                <p:sp>
                  <p:nvSpPr>
                    <p:cNvPr id="86" name="Oval 85"/>
                    <p:cNvSpPr/>
                    <p:nvPr/>
                  </p:nvSpPr>
                  <p:spPr>
                    <a:xfrm>
                      <a:off x="21825434" y="8169383"/>
                      <a:ext cx="633106" cy="592187"/>
                    </a:xfrm>
                    <a:prstGeom prst="ellipse">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1"/>
                          </a:solidFill>
                        </a:rPr>
                        <a:t>V4</a:t>
                      </a:r>
                      <a:endParaRPr lang="en-US" sz="1050" dirty="0">
                        <a:solidFill>
                          <a:schemeClr val="tx1"/>
                        </a:solidFill>
                      </a:endParaRPr>
                    </a:p>
                  </p:txBody>
                </p:sp>
                <p:cxnSp>
                  <p:nvCxnSpPr>
                    <p:cNvPr id="87" name="Straight Arrow Connector 86"/>
                    <p:cNvCxnSpPr>
                      <a:endCxn id="86" idx="7"/>
                    </p:cNvCxnSpPr>
                    <p:nvPr/>
                  </p:nvCxnSpPr>
                  <p:spPr>
                    <a:xfrm flipH="1">
                      <a:off x="22365824" y="7985408"/>
                      <a:ext cx="276100" cy="270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85" idx="1"/>
                    </p:cNvCxnSpPr>
                    <p:nvPr/>
                  </p:nvCxnSpPr>
                  <p:spPr>
                    <a:xfrm>
                      <a:off x="23060663" y="7985408"/>
                      <a:ext cx="304545" cy="270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22296154" y="9860407"/>
                    <a:ext cx="2655431" cy="592187"/>
                    <a:chOff x="21794987" y="8169383"/>
                    <a:chExt cx="2655431" cy="592187"/>
                  </a:xfrm>
                </p:grpSpPr>
                <p:sp>
                  <p:nvSpPr>
                    <p:cNvPr id="83" name="Oval 82"/>
                    <p:cNvSpPr/>
                    <p:nvPr/>
                  </p:nvSpPr>
                  <p:spPr>
                    <a:xfrm>
                      <a:off x="23272492" y="8169383"/>
                      <a:ext cx="1177926" cy="592187"/>
                    </a:xfrm>
                    <a:prstGeom prst="ellipse">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1"/>
                          </a:solidFill>
                        </a:rPr>
                        <a:t>Class 2</a:t>
                      </a:r>
                      <a:endParaRPr lang="en-US" sz="1050" dirty="0">
                        <a:solidFill>
                          <a:schemeClr val="tx1"/>
                        </a:solidFill>
                      </a:endParaRPr>
                    </a:p>
                  </p:txBody>
                </p:sp>
                <p:sp>
                  <p:nvSpPr>
                    <p:cNvPr id="84" name="Oval 83"/>
                    <p:cNvSpPr/>
                    <p:nvPr/>
                  </p:nvSpPr>
                  <p:spPr>
                    <a:xfrm>
                      <a:off x="21794987" y="8169383"/>
                      <a:ext cx="1235229" cy="592187"/>
                    </a:xfrm>
                    <a:prstGeom prst="ellipse">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1"/>
                          </a:solidFill>
                        </a:rPr>
                        <a:t>Class 1</a:t>
                      </a:r>
                      <a:endParaRPr lang="en-US" sz="1050" dirty="0">
                        <a:solidFill>
                          <a:schemeClr val="tx1"/>
                        </a:solidFill>
                      </a:endParaRPr>
                    </a:p>
                  </p:txBody>
                </p:sp>
              </p:grpSp>
              <p:cxnSp>
                <p:nvCxnSpPr>
                  <p:cNvPr id="81" name="Straight Arrow Connector 80"/>
                  <p:cNvCxnSpPr>
                    <a:stCxn id="86" idx="4"/>
                    <a:endCxn id="84" idx="0"/>
                  </p:cNvCxnSpPr>
                  <p:nvPr/>
                </p:nvCxnSpPr>
                <p:spPr>
                  <a:xfrm>
                    <a:off x="22913769" y="9542996"/>
                    <a:ext cx="0" cy="317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85" idx="4"/>
                    <a:endCxn id="83" idx="0"/>
                  </p:cNvCxnSpPr>
                  <p:nvPr/>
                </p:nvCxnSpPr>
                <p:spPr>
                  <a:xfrm>
                    <a:off x="24360827" y="9542996"/>
                    <a:ext cx="1795" cy="317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37" name="Group 36"/>
              <p:cNvGrpSpPr/>
              <p:nvPr/>
            </p:nvGrpSpPr>
            <p:grpSpPr>
              <a:xfrm>
                <a:off x="26253333" y="9373137"/>
                <a:ext cx="3435479" cy="3250331"/>
                <a:chOff x="25977721" y="9098214"/>
                <a:chExt cx="3435479" cy="3250331"/>
              </a:xfrm>
            </p:grpSpPr>
            <p:sp>
              <p:nvSpPr>
                <p:cNvPr id="57" name="Rectangle 56"/>
                <p:cNvSpPr/>
                <p:nvPr/>
              </p:nvSpPr>
              <p:spPr>
                <a:xfrm>
                  <a:off x="25977721" y="9098214"/>
                  <a:ext cx="3435479" cy="3250331"/>
                </a:xfrm>
                <a:prstGeom prst="rect">
                  <a:avLst/>
                </a:prstGeom>
                <a:solidFill>
                  <a:schemeClr val="bg1"/>
                </a:solidFill>
                <a:ln>
                  <a:solidFill>
                    <a:schemeClr val="accent4">
                      <a:lumMod val="5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050"/>
                </a:p>
              </p:txBody>
            </p:sp>
            <p:grpSp>
              <p:nvGrpSpPr>
                <p:cNvPr id="58" name="Group 57"/>
                <p:cNvGrpSpPr/>
                <p:nvPr/>
              </p:nvGrpSpPr>
              <p:grpSpPr>
                <a:xfrm>
                  <a:off x="26022848" y="9192616"/>
                  <a:ext cx="3126151" cy="2972649"/>
                  <a:chOff x="21825434" y="7479945"/>
                  <a:chExt cx="3126151" cy="2972649"/>
                </a:xfrm>
              </p:grpSpPr>
              <p:sp>
                <p:nvSpPr>
                  <p:cNvPr id="59" name="Oval 58"/>
                  <p:cNvSpPr/>
                  <p:nvPr/>
                </p:nvSpPr>
                <p:spPr>
                  <a:xfrm>
                    <a:off x="22555200" y="7479945"/>
                    <a:ext cx="592187" cy="592187"/>
                  </a:xfrm>
                  <a:prstGeom prst="ellipse">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rPr>
                      <a:t>F1</a:t>
                    </a:r>
                  </a:p>
                </p:txBody>
              </p:sp>
              <p:grpSp>
                <p:nvGrpSpPr>
                  <p:cNvPr id="60" name="Group 59"/>
                  <p:cNvGrpSpPr/>
                  <p:nvPr/>
                </p:nvGrpSpPr>
                <p:grpSpPr>
                  <a:xfrm>
                    <a:off x="21825434" y="7985408"/>
                    <a:ext cx="2080164" cy="776162"/>
                    <a:chOff x="21825434" y="7985408"/>
                    <a:chExt cx="2080164" cy="776162"/>
                  </a:xfrm>
                </p:grpSpPr>
                <p:sp>
                  <p:nvSpPr>
                    <p:cNvPr id="71" name="Oval 70"/>
                    <p:cNvSpPr/>
                    <p:nvPr/>
                  </p:nvSpPr>
                  <p:spPr>
                    <a:xfrm>
                      <a:off x="23272492" y="8169383"/>
                      <a:ext cx="633106" cy="592187"/>
                    </a:xfrm>
                    <a:prstGeom prst="ellipse">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1"/>
                          </a:solidFill>
                        </a:rPr>
                        <a:t>V3</a:t>
                      </a:r>
                      <a:endParaRPr lang="en-US" sz="1050" dirty="0">
                        <a:solidFill>
                          <a:schemeClr val="tx1"/>
                        </a:solidFill>
                      </a:endParaRPr>
                    </a:p>
                  </p:txBody>
                </p:sp>
                <p:sp>
                  <p:nvSpPr>
                    <p:cNvPr id="72" name="Oval 71"/>
                    <p:cNvSpPr/>
                    <p:nvPr/>
                  </p:nvSpPr>
                  <p:spPr>
                    <a:xfrm>
                      <a:off x="21825434" y="8169383"/>
                      <a:ext cx="633106" cy="592187"/>
                    </a:xfrm>
                    <a:prstGeom prst="ellipse">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1"/>
                          </a:solidFill>
                        </a:rPr>
                        <a:t>V1</a:t>
                      </a:r>
                      <a:endParaRPr lang="en-US" sz="1050" dirty="0">
                        <a:solidFill>
                          <a:schemeClr val="tx1"/>
                        </a:solidFill>
                      </a:endParaRPr>
                    </a:p>
                  </p:txBody>
                </p:sp>
                <p:cxnSp>
                  <p:nvCxnSpPr>
                    <p:cNvPr id="73" name="Straight Arrow Connector 72"/>
                    <p:cNvCxnSpPr>
                      <a:stCxn id="59" idx="3"/>
                      <a:endCxn id="72" idx="7"/>
                    </p:cNvCxnSpPr>
                    <p:nvPr/>
                  </p:nvCxnSpPr>
                  <p:spPr>
                    <a:xfrm flipH="1">
                      <a:off x="22365824" y="7985408"/>
                      <a:ext cx="276100" cy="270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59" idx="5"/>
                      <a:endCxn id="71" idx="1"/>
                    </p:cNvCxnSpPr>
                    <p:nvPr/>
                  </p:nvCxnSpPr>
                  <p:spPr>
                    <a:xfrm>
                      <a:off x="23060663" y="7985408"/>
                      <a:ext cx="304545" cy="270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22597216" y="8766834"/>
                    <a:ext cx="2080164" cy="776162"/>
                    <a:chOff x="21825434" y="7985408"/>
                    <a:chExt cx="2080164" cy="776162"/>
                  </a:xfrm>
                </p:grpSpPr>
                <p:sp>
                  <p:nvSpPr>
                    <p:cNvPr id="67" name="Oval 66"/>
                    <p:cNvSpPr/>
                    <p:nvPr/>
                  </p:nvSpPr>
                  <p:spPr>
                    <a:xfrm>
                      <a:off x="23272492" y="8169383"/>
                      <a:ext cx="633106" cy="592187"/>
                    </a:xfrm>
                    <a:prstGeom prst="ellipse">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1"/>
                          </a:solidFill>
                        </a:rPr>
                        <a:t>V5</a:t>
                      </a:r>
                      <a:endParaRPr lang="en-US" sz="1050" dirty="0">
                        <a:solidFill>
                          <a:schemeClr val="tx1"/>
                        </a:solidFill>
                      </a:endParaRPr>
                    </a:p>
                  </p:txBody>
                </p:sp>
                <p:sp>
                  <p:nvSpPr>
                    <p:cNvPr id="68" name="Oval 67"/>
                    <p:cNvSpPr/>
                    <p:nvPr/>
                  </p:nvSpPr>
                  <p:spPr>
                    <a:xfrm>
                      <a:off x="21825434" y="8169383"/>
                      <a:ext cx="633106" cy="592187"/>
                    </a:xfrm>
                    <a:prstGeom prst="ellipse">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1"/>
                          </a:solidFill>
                        </a:rPr>
                        <a:t>V4</a:t>
                      </a:r>
                      <a:endParaRPr lang="en-US" sz="1050" dirty="0">
                        <a:solidFill>
                          <a:schemeClr val="tx1"/>
                        </a:solidFill>
                      </a:endParaRPr>
                    </a:p>
                  </p:txBody>
                </p:sp>
                <p:cxnSp>
                  <p:nvCxnSpPr>
                    <p:cNvPr id="69" name="Straight Arrow Connector 68"/>
                    <p:cNvCxnSpPr>
                      <a:endCxn id="68" idx="7"/>
                    </p:cNvCxnSpPr>
                    <p:nvPr/>
                  </p:nvCxnSpPr>
                  <p:spPr>
                    <a:xfrm flipH="1">
                      <a:off x="22365824" y="7985408"/>
                      <a:ext cx="276100" cy="270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67" idx="1"/>
                    </p:cNvCxnSpPr>
                    <p:nvPr/>
                  </p:nvCxnSpPr>
                  <p:spPr>
                    <a:xfrm>
                      <a:off x="23060663" y="7985408"/>
                      <a:ext cx="304545" cy="270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22296154" y="9860407"/>
                    <a:ext cx="2655431" cy="592187"/>
                    <a:chOff x="21794987" y="8169383"/>
                    <a:chExt cx="2655431" cy="592187"/>
                  </a:xfrm>
                </p:grpSpPr>
                <p:sp>
                  <p:nvSpPr>
                    <p:cNvPr id="65" name="Oval 64"/>
                    <p:cNvSpPr/>
                    <p:nvPr/>
                  </p:nvSpPr>
                  <p:spPr>
                    <a:xfrm>
                      <a:off x="23272492" y="8169383"/>
                      <a:ext cx="1177926" cy="592187"/>
                    </a:xfrm>
                    <a:prstGeom prst="ellipse">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1"/>
                          </a:solidFill>
                        </a:rPr>
                        <a:t>Class 2</a:t>
                      </a:r>
                      <a:endParaRPr lang="en-US" sz="1050" dirty="0">
                        <a:solidFill>
                          <a:schemeClr val="tx1"/>
                        </a:solidFill>
                      </a:endParaRPr>
                    </a:p>
                  </p:txBody>
                </p:sp>
                <p:sp>
                  <p:nvSpPr>
                    <p:cNvPr id="66" name="Oval 65"/>
                    <p:cNvSpPr/>
                    <p:nvPr/>
                  </p:nvSpPr>
                  <p:spPr>
                    <a:xfrm>
                      <a:off x="21794987" y="8169383"/>
                      <a:ext cx="1235229" cy="592187"/>
                    </a:xfrm>
                    <a:prstGeom prst="ellipse">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1"/>
                          </a:solidFill>
                        </a:rPr>
                        <a:t>Class 1</a:t>
                      </a:r>
                      <a:endParaRPr lang="en-US" sz="1050" dirty="0">
                        <a:solidFill>
                          <a:schemeClr val="tx1"/>
                        </a:solidFill>
                      </a:endParaRPr>
                    </a:p>
                  </p:txBody>
                </p:sp>
              </p:grpSp>
              <p:cxnSp>
                <p:nvCxnSpPr>
                  <p:cNvPr id="63" name="Straight Arrow Connector 62"/>
                  <p:cNvCxnSpPr>
                    <a:stCxn id="68" idx="4"/>
                    <a:endCxn id="66" idx="0"/>
                  </p:cNvCxnSpPr>
                  <p:nvPr/>
                </p:nvCxnSpPr>
                <p:spPr>
                  <a:xfrm>
                    <a:off x="22913769" y="9542996"/>
                    <a:ext cx="0" cy="317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67" idx="4"/>
                    <a:endCxn id="65" idx="0"/>
                  </p:cNvCxnSpPr>
                  <p:nvPr/>
                </p:nvCxnSpPr>
                <p:spPr>
                  <a:xfrm>
                    <a:off x="24360827" y="9542996"/>
                    <a:ext cx="1795" cy="317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38" name="Group 37"/>
              <p:cNvGrpSpPr/>
              <p:nvPr/>
            </p:nvGrpSpPr>
            <p:grpSpPr>
              <a:xfrm>
                <a:off x="26511121" y="9612454"/>
                <a:ext cx="3435479" cy="3250329"/>
                <a:chOff x="25977721" y="9098213"/>
                <a:chExt cx="3435479" cy="3250329"/>
              </a:xfrm>
            </p:grpSpPr>
            <p:sp>
              <p:nvSpPr>
                <p:cNvPr id="39" name="Rectangle 38"/>
                <p:cNvSpPr/>
                <p:nvPr/>
              </p:nvSpPr>
              <p:spPr>
                <a:xfrm>
                  <a:off x="25977721" y="9098213"/>
                  <a:ext cx="3435479" cy="3250329"/>
                </a:xfrm>
                <a:prstGeom prst="rect">
                  <a:avLst/>
                </a:prstGeom>
                <a:solidFill>
                  <a:schemeClr val="bg1"/>
                </a:solidFill>
                <a:ln>
                  <a:solidFill>
                    <a:schemeClr val="accent4">
                      <a:lumMod val="5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050"/>
                </a:p>
              </p:txBody>
            </p:sp>
            <p:grpSp>
              <p:nvGrpSpPr>
                <p:cNvPr id="40" name="Group 39"/>
                <p:cNvGrpSpPr/>
                <p:nvPr/>
              </p:nvGrpSpPr>
              <p:grpSpPr>
                <a:xfrm>
                  <a:off x="26022848" y="9192616"/>
                  <a:ext cx="3126151" cy="2972649"/>
                  <a:chOff x="21825434" y="7479945"/>
                  <a:chExt cx="3126151" cy="2972649"/>
                </a:xfrm>
              </p:grpSpPr>
              <p:sp>
                <p:nvSpPr>
                  <p:cNvPr id="41" name="Oval 40"/>
                  <p:cNvSpPr/>
                  <p:nvPr/>
                </p:nvSpPr>
                <p:spPr>
                  <a:xfrm>
                    <a:off x="22555200" y="7479945"/>
                    <a:ext cx="592187" cy="592187"/>
                  </a:xfrm>
                  <a:prstGeom prst="ellipse">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rPr>
                      <a:t>F1</a:t>
                    </a:r>
                  </a:p>
                </p:txBody>
              </p:sp>
              <p:grpSp>
                <p:nvGrpSpPr>
                  <p:cNvPr id="42" name="Group 41"/>
                  <p:cNvGrpSpPr/>
                  <p:nvPr/>
                </p:nvGrpSpPr>
                <p:grpSpPr>
                  <a:xfrm>
                    <a:off x="21825434" y="7985408"/>
                    <a:ext cx="2080164" cy="776162"/>
                    <a:chOff x="21825434" y="7985408"/>
                    <a:chExt cx="2080164" cy="776162"/>
                  </a:xfrm>
                </p:grpSpPr>
                <p:sp>
                  <p:nvSpPr>
                    <p:cNvPr id="53" name="Oval 52"/>
                    <p:cNvSpPr/>
                    <p:nvPr/>
                  </p:nvSpPr>
                  <p:spPr>
                    <a:xfrm>
                      <a:off x="23272492" y="8169383"/>
                      <a:ext cx="633106" cy="592187"/>
                    </a:xfrm>
                    <a:prstGeom prst="ellipse">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1"/>
                          </a:solidFill>
                        </a:rPr>
                        <a:t>V3</a:t>
                      </a:r>
                      <a:endParaRPr lang="en-US" sz="1050" dirty="0">
                        <a:solidFill>
                          <a:schemeClr val="tx1"/>
                        </a:solidFill>
                      </a:endParaRPr>
                    </a:p>
                  </p:txBody>
                </p:sp>
                <p:sp>
                  <p:nvSpPr>
                    <p:cNvPr id="54" name="Oval 53"/>
                    <p:cNvSpPr/>
                    <p:nvPr/>
                  </p:nvSpPr>
                  <p:spPr>
                    <a:xfrm>
                      <a:off x="21825434" y="8169383"/>
                      <a:ext cx="633106" cy="592187"/>
                    </a:xfrm>
                    <a:prstGeom prst="ellipse">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1"/>
                          </a:solidFill>
                        </a:rPr>
                        <a:t>V1</a:t>
                      </a:r>
                      <a:endParaRPr lang="en-US" sz="1050" dirty="0">
                        <a:solidFill>
                          <a:schemeClr val="tx1"/>
                        </a:solidFill>
                      </a:endParaRPr>
                    </a:p>
                  </p:txBody>
                </p:sp>
                <p:cxnSp>
                  <p:nvCxnSpPr>
                    <p:cNvPr id="55" name="Straight Arrow Connector 54"/>
                    <p:cNvCxnSpPr>
                      <a:stCxn id="41" idx="3"/>
                      <a:endCxn id="54" idx="7"/>
                    </p:cNvCxnSpPr>
                    <p:nvPr/>
                  </p:nvCxnSpPr>
                  <p:spPr>
                    <a:xfrm flipH="1">
                      <a:off x="22365824" y="7985408"/>
                      <a:ext cx="276100" cy="270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1" idx="5"/>
                      <a:endCxn id="53" idx="1"/>
                    </p:cNvCxnSpPr>
                    <p:nvPr/>
                  </p:nvCxnSpPr>
                  <p:spPr>
                    <a:xfrm>
                      <a:off x="23060663" y="7985408"/>
                      <a:ext cx="304545" cy="270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2597216" y="8766834"/>
                    <a:ext cx="2080164" cy="776162"/>
                    <a:chOff x="21825434" y="7985408"/>
                    <a:chExt cx="2080164" cy="776162"/>
                  </a:xfrm>
                </p:grpSpPr>
                <p:sp>
                  <p:nvSpPr>
                    <p:cNvPr id="49" name="Oval 48"/>
                    <p:cNvSpPr/>
                    <p:nvPr/>
                  </p:nvSpPr>
                  <p:spPr>
                    <a:xfrm>
                      <a:off x="23272492" y="8169383"/>
                      <a:ext cx="633106" cy="592187"/>
                    </a:xfrm>
                    <a:prstGeom prst="ellipse">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1"/>
                          </a:solidFill>
                        </a:rPr>
                        <a:t>V5</a:t>
                      </a:r>
                      <a:endParaRPr lang="en-US" sz="1050" dirty="0">
                        <a:solidFill>
                          <a:schemeClr val="tx1"/>
                        </a:solidFill>
                      </a:endParaRPr>
                    </a:p>
                  </p:txBody>
                </p:sp>
                <p:sp>
                  <p:nvSpPr>
                    <p:cNvPr id="50" name="Oval 49"/>
                    <p:cNvSpPr/>
                    <p:nvPr/>
                  </p:nvSpPr>
                  <p:spPr>
                    <a:xfrm>
                      <a:off x="21825434" y="8169383"/>
                      <a:ext cx="633106" cy="592187"/>
                    </a:xfrm>
                    <a:prstGeom prst="ellipse">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1"/>
                          </a:solidFill>
                        </a:rPr>
                        <a:t>V4</a:t>
                      </a:r>
                      <a:endParaRPr lang="en-US" sz="1050" dirty="0">
                        <a:solidFill>
                          <a:schemeClr val="tx1"/>
                        </a:solidFill>
                      </a:endParaRPr>
                    </a:p>
                  </p:txBody>
                </p:sp>
                <p:cxnSp>
                  <p:nvCxnSpPr>
                    <p:cNvPr id="51" name="Straight Arrow Connector 50"/>
                    <p:cNvCxnSpPr>
                      <a:endCxn id="50" idx="7"/>
                    </p:cNvCxnSpPr>
                    <p:nvPr/>
                  </p:nvCxnSpPr>
                  <p:spPr>
                    <a:xfrm flipH="1">
                      <a:off x="22365824" y="7985408"/>
                      <a:ext cx="276100" cy="270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9" idx="1"/>
                    </p:cNvCxnSpPr>
                    <p:nvPr/>
                  </p:nvCxnSpPr>
                  <p:spPr>
                    <a:xfrm>
                      <a:off x="23060663" y="7985408"/>
                      <a:ext cx="304545" cy="270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22296154" y="9860407"/>
                    <a:ext cx="2655431" cy="592187"/>
                    <a:chOff x="21794987" y="8169383"/>
                    <a:chExt cx="2655431" cy="592187"/>
                  </a:xfrm>
                </p:grpSpPr>
                <p:sp>
                  <p:nvSpPr>
                    <p:cNvPr id="47" name="Oval 46"/>
                    <p:cNvSpPr/>
                    <p:nvPr/>
                  </p:nvSpPr>
                  <p:spPr>
                    <a:xfrm>
                      <a:off x="23272492" y="8169383"/>
                      <a:ext cx="1177926" cy="592187"/>
                    </a:xfrm>
                    <a:prstGeom prst="ellipse">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1"/>
                          </a:solidFill>
                        </a:rPr>
                        <a:t>Class 2</a:t>
                      </a:r>
                      <a:endParaRPr lang="en-US" sz="1050" dirty="0">
                        <a:solidFill>
                          <a:schemeClr val="tx1"/>
                        </a:solidFill>
                      </a:endParaRPr>
                    </a:p>
                  </p:txBody>
                </p:sp>
                <p:sp>
                  <p:nvSpPr>
                    <p:cNvPr id="48" name="Oval 47"/>
                    <p:cNvSpPr/>
                    <p:nvPr/>
                  </p:nvSpPr>
                  <p:spPr>
                    <a:xfrm>
                      <a:off x="21794987" y="8169383"/>
                      <a:ext cx="1235229" cy="592187"/>
                    </a:xfrm>
                    <a:prstGeom prst="ellipse">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1"/>
                          </a:solidFill>
                        </a:rPr>
                        <a:t>Class 1</a:t>
                      </a:r>
                      <a:endParaRPr lang="en-US" sz="1050" dirty="0">
                        <a:solidFill>
                          <a:schemeClr val="tx1"/>
                        </a:solidFill>
                      </a:endParaRPr>
                    </a:p>
                  </p:txBody>
                </p:sp>
              </p:grpSp>
              <p:cxnSp>
                <p:nvCxnSpPr>
                  <p:cNvPr id="45" name="Straight Arrow Connector 44"/>
                  <p:cNvCxnSpPr>
                    <a:stCxn id="50" idx="4"/>
                    <a:endCxn id="48" idx="0"/>
                  </p:cNvCxnSpPr>
                  <p:nvPr/>
                </p:nvCxnSpPr>
                <p:spPr>
                  <a:xfrm>
                    <a:off x="22913769" y="9542996"/>
                    <a:ext cx="0" cy="317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9" idx="4"/>
                    <a:endCxn id="47" idx="0"/>
                  </p:cNvCxnSpPr>
                  <p:nvPr/>
                </p:nvCxnSpPr>
                <p:spPr>
                  <a:xfrm>
                    <a:off x="24360827" y="9542996"/>
                    <a:ext cx="1795" cy="317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sp>
          <p:nvSpPr>
            <p:cNvPr id="33" name="Right Brace 32"/>
            <p:cNvSpPr/>
            <p:nvPr/>
          </p:nvSpPr>
          <p:spPr>
            <a:xfrm rot="20639832">
              <a:off x="26138950" y="7283872"/>
              <a:ext cx="403846" cy="1723807"/>
            </a:xfrm>
            <a:prstGeom prst="rightBrace">
              <a:avLst>
                <a:gd name="adj1" fmla="val 56316"/>
                <a:gd name="adj2" fmla="val 4499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p>
          </p:txBody>
        </p:sp>
        <p:sp>
          <p:nvSpPr>
            <p:cNvPr id="34" name="TextBox 33"/>
            <p:cNvSpPr txBox="1"/>
            <p:nvPr/>
          </p:nvSpPr>
          <p:spPr>
            <a:xfrm rot="4184624">
              <a:off x="25532628" y="8099257"/>
              <a:ext cx="2378405" cy="430874"/>
            </a:xfrm>
            <a:prstGeom prst="rect">
              <a:avLst/>
            </a:prstGeom>
            <a:noFill/>
          </p:spPr>
          <p:txBody>
            <a:bodyPr wrap="none" rtlCol="0">
              <a:spAutoFit/>
            </a:bodyPr>
            <a:lstStyle/>
            <a:p>
              <a:r>
                <a:rPr lang="en-US" sz="1200" dirty="0" smtClean="0"/>
                <a:t>Average prediction</a:t>
              </a:r>
              <a:endParaRPr lang="en-US" sz="1200" dirty="0"/>
            </a:p>
          </p:txBody>
        </p:sp>
        <p:sp>
          <p:nvSpPr>
            <p:cNvPr id="35" name="TextBox 34"/>
            <p:cNvSpPr txBox="1"/>
            <p:nvPr/>
          </p:nvSpPr>
          <p:spPr>
            <a:xfrm>
              <a:off x="24483147" y="7906179"/>
              <a:ext cx="1588249" cy="484405"/>
            </a:xfrm>
            <a:prstGeom prst="rect">
              <a:avLst/>
            </a:prstGeom>
            <a:noFill/>
          </p:spPr>
          <p:txBody>
            <a:bodyPr wrap="none" rtlCol="0">
              <a:spAutoFit/>
            </a:bodyPr>
            <a:lstStyle/>
            <a:p>
              <a:r>
                <a:rPr lang="en-US" sz="1200" dirty="0" smtClean="0"/>
                <a:t>Decision Tree</a:t>
              </a:r>
              <a:endParaRPr lang="en-US" sz="1200" dirty="0"/>
            </a:p>
          </p:txBody>
        </p:sp>
      </p:grpSp>
      <p:sp>
        <p:nvSpPr>
          <p:cNvPr id="93" name="Text Box 194"/>
          <p:cNvSpPr txBox="1">
            <a:spLocks noChangeArrowheads="1"/>
          </p:cNvSpPr>
          <p:nvPr/>
        </p:nvSpPr>
        <p:spPr bwMode="auto">
          <a:xfrm>
            <a:off x="5991357" y="3367067"/>
            <a:ext cx="3046081" cy="978729"/>
          </a:xfrm>
          <a:prstGeom prst="rect">
            <a:avLst/>
          </a:prstGeom>
          <a:solidFill>
            <a:schemeClr val="bg1"/>
          </a:solidFill>
          <a:ln w="12700">
            <a:solidFill>
              <a:schemeClr val="accent1">
                <a:lumMod val="75000"/>
              </a:schemeClr>
            </a:solidFill>
          </a:ln>
          <a:effectLst/>
        </p:spPr>
        <p:txBody>
          <a:bodyPr wrap="square" lIns="182880" tIns="91440" rIns="182880" bIns="0">
            <a:spAutoFit/>
          </a:bodyPr>
          <a:lstStyle>
            <a:defPPr>
              <a:defRPr lang="en-US"/>
            </a:defPPr>
            <a:lvl1pPr algn="ctr">
              <a:lnSpc>
                <a:spcPct val="80000"/>
              </a:lnSpc>
              <a:defRPr sz="3200" b="1">
                <a:latin typeface="Calibri" pitchFamily="34" charset="0"/>
              </a:defRPr>
            </a:lvl1pPr>
            <a:lvl2pPr marL="742950" indent="-285750" eaLnBrk="0" hangingPunct="0">
              <a:defRPr sz="2200">
                <a:latin typeface="Arial" charset="0"/>
              </a:defRPr>
            </a:lvl2pPr>
            <a:lvl3pPr marL="1143000" indent="-228600" eaLnBrk="0" hangingPunct="0">
              <a:defRPr sz="2200">
                <a:latin typeface="Arial" charset="0"/>
              </a:defRPr>
            </a:lvl3pPr>
            <a:lvl4pPr marL="1600200" indent="-228600" eaLnBrk="0" hangingPunct="0">
              <a:defRPr sz="2200">
                <a:latin typeface="Arial" charset="0"/>
              </a:defRPr>
            </a:lvl4pPr>
            <a:lvl5pPr marL="2057400" indent="-228600" eaLnBrk="0" hangingPunct="0">
              <a:defRPr sz="2200">
                <a:latin typeface="Arial" charset="0"/>
              </a:defRPr>
            </a:lvl5pPr>
            <a:lvl6pPr marL="2514600" indent="-228600" eaLnBrk="0" fontAlgn="base" hangingPunct="0">
              <a:spcBef>
                <a:spcPct val="0"/>
              </a:spcBef>
              <a:spcAft>
                <a:spcPct val="0"/>
              </a:spcAft>
              <a:defRPr sz="2200">
                <a:latin typeface="Arial" charset="0"/>
              </a:defRPr>
            </a:lvl6pPr>
            <a:lvl7pPr marL="2971800" indent="-228600" eaLnBrk="0" fontAlgn="base" hangingPunct="0">
              <a:spcBef>
                <a:spcPct val="0"/>
              </a:spcBef>
              <a:spcAft>
                <a:spcPct val="0"/>
              </a:spcAft>
              <a:defRPr sz="2200">
                <a:latin typeface="Arial" charset="0"/>
              </a:defRPr>
            </a:lvl7pPr>
            <a:lvl8pPr marL="3429000" indent="-228600" eaLnBrk="0" fontAlgn="base" hangingPunct="0">
              <a:spcBef>
                <a:spcPct val="0"/>
              </a:spcBef>
              <a:spcAft>
                <a:spcPct val="0"/>
              </a:spcAft>
              <a:defRPr sz="2200">
                <a:latin typeface="Arial" charset="0"/>
              </a:defRPr>
            </a:lvl8pPr>
            <a:lvl9pPr marL="3886200" indent="-228600" eaLnBrk="0" fontAlgn="base" hangingPunct="0">
              <a:spcBef>
                <a:spcPct val="0"/>
              </a:spcBef>
              <a:spcAft>
                <a:spcPct val="0"/>
              </a:spcAft>
              <a:defRPr sz="2200">
                <a:latin typeface="Arial" charset="0"/>
              </a:defRPr>
            </a:lvl9pPr>
          </a:lstStyle>
          <a:p>
            <a:r>
              <a:rPr lang="en-US" sz="1800" dirty="0"/>
              <a:t>RandomForest Classifier</a:t>
            </a:r>
          </a:p>
          <a:p>
            <a:pPr algn="l"/>
            <a:r>
              <a:rPr lang="en-US" sz="1800" b="0" dirty="0"/>
              <a:t>N_estimators = 20</a:t>
            </a:r>
          </a:p>
          <a:p>
            <a:pPr algn="l"/>
            <a:r>
              <a:rPr lang="en-US" sz="1800" b="0" dirty="0"/>
              <a:t>Max features = 0.4</a:t>
            </a:r>
          </a:p>
          <a:p>
            <a:pPr algn="l"/>
            <a:r>
              <a:rPr lang="en-US" sz="1800" b="0" dirty="0"/>
              <a:t>Bootstrap = True</a:t>
            </a:r>
          </a:p>
        </p:txBody>
      </p:sp>
      <p:sp>
        <p:nvSpPr>
          <p:cNvPr id="94" name="Rectangle 93"/>
          <p:cNvSpPr/>
          <p:nvPr/>
        </p:nvSpPr>
        <p:spPr>
          <a:xfrm>
            <a:off x="5999923" y="4410696"/>
            <a:ext cx="3037515" cy="4408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b="1" dirty="0" smtClean="0">
                <a:latin typeface="Calibri" pitchFamily="34" charset="0"/>
              </a:rPr>
              <a:t>Accuracy</a:t>
            </a:r>
            <a:r>
              <a:rPr lang="en-US" b="1" dirty="0">
                <a:latin typeface="Calibri" pitchFamily="34" charset="0"/>
              </a:rPr>
              <a:t>: </a:t>
            </a:r>
            <a:r>
              <a:rPr lang="en-US" b="1" dirty="0" smtClean="0">
                <a:latin typeface="Calibri" pitchFamily="34" charset="0"/>
              </a:rPr>
              <a:t>.50 (SEM=.11)</a:t>
            </a:r>
            <a:endParaRPr lang="en-US" dirty="0">
              <a:latin typeface="Calibri" pitchFamily="34" charset="0"/>
            </a:endParaRPr>
          </a:p>
        </p:txBody>
      </p:sp>
      <p:sp>
        <p:nvSpPr>
          <p:cNvPr id="95" name="Text Box 194"/>
          <p:cNvSpPr txBox="1">
            <a:spLocks noChangeArrowheads="1"/>
          </p:cNvSpPr>
          <p:nvPr/>
        </p:nvSpPr>
        <p:spPr bwMode="auto">
          <a:xfrm>
            <a:off x="2906580" y="3369992"/>
            <a:ext cx="2950592" cy="978729"/>
          </a:xfrm>
          <a:prstGeom prst="rect">
            <a:avLst/>
          </a:prstGeom>
          <a:solidFill>
            <a:schemeClr val="bg1"/>
          </a:solidFill>
          <a:ln w="12700">
            <a:solidFill>
              <a:schemeClr val="accent1">
                <a:lumMod val="75000"/>
              </a:schemeClr>
            </a:solidFill>
          </a:ln>
          <a:effectLst/>
        </p:spPr>
        <p:txBody>
          <a:bodyPr wrap="square" lIns="182880" tIns="91440" rIns="182880" bIns="0">
            <a:spAutoFit/>
          </a:bodyPr>
          <a:lstStyle>
            <a:defPPr>
              <a:defRPr lang="en-US"/>
            </a:defPPr>
            <a:lvl1pPr algn="ctr">
              <a:lnSpc>
                <a:spcPct val="80000"/>
              </a:lnSpc>
              <a:defRPr sz="3200" b="1">
                <a:latin typeface="Calibri" pitchFamily="34" charset="0"/>
              </a:defRPr>
            </a:lvl1pPr>
            <a:lvl2pPr marL="742950" indent="-285750" eaLnBrk="0" hangingPunct="0">
              <a:defRPr sz="2200">
                <a:latin typeface="Arial" charset="0"/>
              </a:defRPr>
            </a:lvl2pPr>
            <a:lvl3pPr marL="1143000" indent="-228600" eaLnBrk="0" hangingPunct="0">
              <a:defRPr sz="2200">
                <a:latin typeface="Arial" charset="0"/>
              </a:defRPr>
            </a:lvl3pPr>
            <a:lvl4pPr marL="1600200" indent="-228600" eaLnBrk="0" hangingPunct="0">
              <a:defRPr sz="2200">
                <a:latin typeface="Arial" charset="0"/>
              </a:defRPr>
            </a:lvl4pPr>
            <a:lvl5pPr marL="2057400" indent="-228600" eaLnBrk="0" hangingPunct="0">
              <a:defRPr sz="2200">
                <a:latin typeface="Arial" charset="0"/>
              </a:defRPr>
            </a:lvl5pPr>
            <a:lvl6pPr marL="2514600" indent="-228600" eaLnBrk="0" fontAlgn="base" hangingPunct="0">
              <a:spcBef>
                <a:spcPct val="0"/>
              </a:spcBef>
              <a:spcAft>
                <a:spcPct val="0"/>
              </a:spcAft>
              <a:defRPr sz="2200">
                <a:latin typeface="Arial" charset="0"/>
              </a:defRPr>
            </a:lvl6pPr>
            <a:lvl7pPr marL="2971800" indent="-228600" eaLnBrk="0" fontAlgn="base" hangingPunct="0">
              <a:spcBef>
                <a:spcPct val="0"/>
              </a:spcBef>
              <a:spcAft>
                <a:spcPct val="0"/>
              </a:spcAft>
              <a:defRPr sz="2200">
                <a:latin typeface="Arial" charset="0"/>
              </a:defRPr>
            </a:lvl7pPr>
            <a:lvl8pPr marL="3429000" indent="-228600" eaLnBrk="0" fontAlgn="base" hangingPunct="0">
              <a:spcBef>
                <a:spcPct val="0"/>
              </a:spcBef>
              <a:spcAft>
                <a:spcPct val="0"/>
              </a:spcAft>
              <a:defRPr sz="2200">
                <a:latin typeface="Arial" charset="0"/>
              </a:defRPr>
            </a:lvl8pPr>
            <a:lvl9pPr marL="3886200" indent="-228600" eaLnBrk="0" fontAlgn="base" hangingPunct="0">
              <a:spcBef>
                <a:spcPct val="0"/>
              </a:spcBef>
              <a:spcAft>
                <a:spcPct val="0"/>
              </a:spcAft>
              <a:defRPr sz="2200">
                <a:latin typeface="Arial" charset="0"/>
              </a:defRPr>
            </a:lvl9pPr>
          </a:lstStyle>
          <a:p>
            <a:r>
              <a:rPr lang="en-US" sz="1800" dirty="0"/>
              <a:t>Gradient </a:t>
            </a:r>
            <a:r>
              <a:rPr lang="en-US" sz="1800" dirty="0" smtClean="0"/>
              <a:t>Boosting Classifier</a:t>
            </a:r>
            <a:endParaRPr lang="en-US" sz="1800" dirty="0"/>
          </a:p>
          <a:p>
            <a:pPr algn="l"/>
            <a:r>
              <a:rPr lang="en-US" sz="1800" b="0" dirty="0"/>
              <a:t>Max features = 0.4</a:t>
            </a:r>
          </a:p>
          <a:p>
            <a:pPr algn="l"/>
            <a:r>
              <a:rPr lang="en-US" sz="1800" b="0" dirty="0"/>
              <a:t>Max depth = 5</a:t>
            </a:r>
          </a:p>
        </p:txBody>
      </p:sp>
      <p:sp>
        <p:nvSpPr>
          <p:cNvPr id="96" name="Rectangle 95"/>
          <p:cNvSpPr/>
          <p:nvPr/>
        </p:nvSpPr>
        <p:spPr>
          <a:xfrm>
            <a:off x="2904545" y="4409681"/>
            <a:ext cx="2952627" cy="44199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b="1" dirty="0" smtClean="0">
                <a:latin typeface="Calibri" pitchFamily="34" charset="0"/>
              </a:rPr>
              <a:t>Accuracy</a:t>
            </a:r>
            <a:r>
              <a:rPr lang="en-US" b="1" dirty="0">
                <a:latin typeface="Calibri" pitchFamily="34" charset="0"/>
              </a:rPr>
              <a:t>: </a:t>
            </a:r>
            <a:r>
              <a:rPr lang="en-US" b="1" dirty="0" smtClean="0">
                <a:latin typeface="Calibri" pitchFamily="34" charset="0"/>
              </a:rPr>
              <a:t>.55 (SEM=.1)</a:t>
            </a:r>
            <a:endParaRPr lang="en-US" dirty="0">
              <a:latin typeface="Calibri" pitchFamily="34" charset="0"/>
            </a:endParaRPr>
          </a:p>
        </p:txBody>
      </p:sp>
      <p:pic>
        <p:nvPicPr>
          <p:cNvPr id="97" name="Picture 2" descr="http://qph.is.quoracdn.net/main-qimg-a945036c22e53fc0bf4806bebeb0ed20?convert_to_webp=tr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6873" y="1400042"/>
            <a:ext cx="2755378" cy="1970426"/>
          </a:xfrm>
          <a:prstGeom prst="rect">
            <a:avLst/>
          </a:prstGeom>
          <a:noFill/>
          <a:extLst>
            <a:ext uri="{909E8E84-426E-40dd-AFC4-6F175D3DCCD1}">
              <a14:hiddenFill xmlns:a14="http://schemas.microsoft.com/office/drawing/2010/main" xmlns="">
                <a:solidFill>
                  <a:srgbClr val="FFFFFF"/>
                </a:solidFill>
              </a14:hiddenFill>
            </a:ext>
          </a:extLst>
        </p:spPr>
      </p:pic>
      <p:sp>
        <p:nvSpPr>
          <p:cNvPr id="98" name="Rectangle 97"/>
          <p:cNvSpPr/>
          <p:nvPr/>
        </p:nvSpPr>
        <p:spPr>
          <a:xfrm>
            <a:off x="50300" y="4841715"/>
            <a:ext cx="8987138" cy="307777"/>
          </a:xfrm>
          <a:prstGeom prst="rect">
            <a:avLst/>
          </a:prstGeom>
        </p:spPr>
        <p:txBody>
          <a:bodyPr wrap="square">
            <a:spAutoFit/>
          </a:bodyPr>
          <a:lstStyle/>
          <a:p>
            <a:r>
              <a:rPr lang="en-US" sz="1400" dirty="0" smtClean="0">
                <a:latin typeface="Calibri" pitchFamily="34" charset="0"/>
              </a:rPr>
              <a:t>*Accuracy </a:t>
            </a:r>
            <a:r>
              <a:rPr lang="en-US" sz="1400" dirty="0">
                <a:latin typeface="Calibri" pitchFamily="34" charset="0"/>
              </a:rPr>
              <a:t>was measured with K-Fold Cross Validation (K=14). Detailed performance analysis is in validation section</a:t>
            </a:r>
          </a:p>
        </p:txBody>
      </p:sp>
      <p:grpSp>
        <p:nvGrpSpPr>
          <p:cNvPr id="99" name="Group 98"/>
          <p:cNvGrpSpPr/>
          <p:nvPr/>
        </p:nvGrpSpPr>
        <p:grpSpPr>
          <a:xfrm>
            <a:off x="3139385" y="5037057"/>
            <a:ext cx="3845950" cy="1747839"/>
            <a:chOff x="26263234" y="14476842"/>
            <a:chExt cx="4695578" cy="3125548"/>
          </a:xfrm>
        </p:grpSpPr>
        <p:sp>
          <p:nvSpPr>
            <p:cNvPr id="100" name="TextBox 99"/>
            <p:cNvSpPr txBox="1"/>
            <p:nvPr/>
          </p:nvSpPr>
          <p:spPr>
            <a:xfrm>
              <a:off x="26263234" y="15271200"/>
              <a:ext cx="1623854" cy="490857"/>
            </a:xfrm>
            <a:prstGeom prst="rect">
              <a:avLst/>
            </a:prstGeom>
            <a:noFill/>
          </p:spPr>
          <p:txBody>
            <a:bodyPr wrap="none" rtlCol="0">
              <a:spAutoFit/>
            </a:bodyPr>
            <a:lstStyle/>
            <a:p>
              <a:r>
                <a:rPr lang="en-US" dirty="0" smtClean="0"/>
                <a:t>Initial Sample</a:t>
              </a:r>
              <a:endParaRPr lang="en-US" dirty="0"/>
            </a:p>
          </p:txBody>
        </p:sp>
        <p:grpSp>
          <p:nvGrpSpPr>
            <p:cNvPr id="101" name="Group 100"/>
            <p:cNvGrpSpPr/>
            <p:nvPr/>
          </p:nvGrpSpPr>
          <p:grpSpPr>
            <a:xfrm>
              <a:off x="28252414" y="15006829"/>
              <a:ext cx="2698612" cy="2558453"/>
              <a:chOff x="27861561" y="14586251"/>
              <a:chExt cx="2698612" cy="2558453"/>
            </a:xfrm>
          </p:grpSpPr>
          <p:grpSp>
            <p:nvGrpSpPr>
              <p:cNvPr id="108" name="Group 107"/>
              <p:cNvGrpSpPr/>
              <p:nvPr/>
            </p:nvGrpSpPr>
            <p:grpSpPr>
              <a:xfrm>
                <a:off x="27906994" y="14866746"/>
                <a:ext cx="1049823" cy="708891"/>
                <a:chOff x="27564942" y="14866746"/>
                <a:chExt cx="1049823" cy="708891"/>
              </a:xfrm>
            </p:grpSpPr>
            <p:sp>
              <p:nvSpPr>
                <p:cNvPr id="126" name="Oval 125"/>
                <p:cNvSpPr/>
                <p:nvPr/>
              </p:nvSpPr>
              <p:spPr>
                <a:xfrm>
                  <a:off x="27564942" y="14929055"/>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7" name="Oval 126"/>
                <p:cNvSpPr/>
                <p:nvPr/>
              </p:nvSpPr>
              <p:spPr>
                <a:xfrm>
                  <a:off x="27833539" y="15270837"/>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8" name="Oval 127"/>
                <p:cNvSpPr/>
                <p:nvPr/>
              </p:nvSpPr>
              <p:spPr>
                <a:xfrm>
                  <a:off x="28078936" y="14866746"/>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9" name="Oval 128"/>
                <p:cNvSpPr/>
                <p:nvPr/>
              </p:nvSpPr>
              <p:spPr>
                <a:xfrm rot="4018374">
                  <a:off x="28309965" y="15266878"/>
                  <a:ext cx="304800" cy="3048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09" name="Oval 108"/>
              <p:cNvSpPr/>
              <p:nvPr/>
            </p:nvSpPr>
            <p:spPr>
              <a:xfrm>
                <a:off x="29270231" y="14873017"/>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0" name="Oval 109"/>
              <p:cNvSpPr/>
              <p:nvPr/>
            </p:nvSpPr>
            <p:spPr>
              <a:xfrm>
                <a:off x="29610261" y="15233855"/>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1" name="Oval 110"/>
              <p:cNvSpPr/>
              <p:nvPr/>
            </p:nvSpPr>
            <p:spPr>
              <a:xfrm>
                <a:off x="29703362" y="14866746"/>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2" name="Oval 111"/>
              <p:cNvSpPr/>
              <p:nvPr/>
            </p:nvSpPr>
            <p:spPr>
              <a:xfrm>
                <a:off x="27891453" y="16094075"/>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3" name="Oval 112"/>
              <p:cNvSpPr/>
              <p:nvPr/>
            </p:nvSpPr>
            <p:spPr>
              <a:xfrm>
                <a:off x="28405447" y="16031766"/>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4" name="Oval 113"/>
              <p:cNvSpPr/>
              <p:nvPr/>
            </p:nvSpPr>
            <p:spPr>
              <a:xfrm rot="4018374">
                <a:off x="28636476" y="16431898"/>
                <a:ext cx="304800" cy="3048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5" name="Oval 114"/>
              <p:cNvSpPr/>
              <p:nvPr/>
            </p:nvSpPr>
            <p:spPr>
              <a:xfrm>
                <a:off x="29524669" y="16490115"/>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6" name="Oval 115"/>
              <p:cNvSpPr/>
              <p:nvPr/>
            </p:nvSpPr>
            <p:spPr>
              <a:xfrm>
                <a:off x="29770066" y="16086024"/>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7" name="Oval 116"/>
              <p:cNvSpPr/>
              <p:nvPr/>
            </p:nvSpPr>
            <p:spPr>
              <a:xfrm rot="4018374">
                <a:off x="30001095" y="16486156"/>
                <a:ext cx="304800" cy="3048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8" name="Oval 117"/>
              <p:cNvSpPr/>
              <p:nvPr/>
            </p:nvSpPr>
            <p:spPr>
              <a:xfrm rot="4018374">
                <a:off x="28078935" y="16661707"/>
                <a:ext cx="304800" cy="3048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9" name="Oval 118"/>
              <p:cNvSpPr/>
              <p:nvPr/>
            </p:nvSpPr>
            <p:spPr>
              <a:xfrm>
                <a:off x="30127618" y="15251636"/>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0" name="Oval 119"/>
              <p:cNvSpPr/>
              <p:nvPr/>
            </p:nvSpPr>
            <p:spPr>
              <a:xfrm rot="4018374">
                <a:off x="29372269" y="16009428"/>
                <a:ext cx="304800" cy="3048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1" name="Oval 120"/>
              <p:cNvSpPr/>
              <p:nvPr/>
            </p:nvSpPr>
            <p:spPr>
              <a:xfrm rot="4018374">
                <a:off x="30215687" y="15990871"/>
                <a:ext cx="304800" cy="3048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2" name="Rectangle 121"/>
              <p:cNvSpPr/>
              <p:nvPr/>
            </p:nvSpPr>
            <p:spPr>
              <a:xfrm>
                <a:off x="29269661" y="14586251"/>
                <a:ext cx="1275414" cy="1222814"/>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3" name="Rectangle 122"/>
              <p:cNvSpPr/>
              <p:nvPr/>
            </p:nvSpPr>
            <p:spPr>
              <a:xfrm>
                <a:off x="27877970" y="15921890"/>
                <a:ext cx="1275414" cy="1222814"/>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4" name="Rectangle 123"/>
              <p:cNvSpPr/>
              <p:nvPr/>
            </p:nvSpPr>
            <p:spPr>
              <a:xfrm>
                <a:off x="27861561" y="14586251"/>
                <a:ext cx="1275414" cy="1222814"/>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5" name="Rectangle 124"/>
              <p:cNvSpPr/>
              <p:nvPr/>
            </p:nvSpPr>
            <p:spPr>
              <a:xfrm>
                <a:off x="29284759" y="15921890"/>
                <a:ext cx="1275414" cy="1222814"/>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102" name="Group 101"/>
            <p:cNvGrpSpPr/>
            <p:nvPr/>
          </p:nvGrpSpPr>
          <p:grpSpPr>
            <a:xfrm>
              <a:off x="26496836" y="15698197"/>
              <a:ext cx="1275414" cy="1222814"/>
              <a:chOff x="25773642" y="15028578"/>
              <a:chExt cx="1275414" cy="1222814"/>
            </a:xfrm>
          </p:grpSpPr>
          <p:sp>
            <p:nvSpPr>
              <p:cNvPr id="105" name="Oval 104"/>
              <p:cNvSpPr/>
              <p:nvPr/>
            </p:nvSpPr>
            <p:spPr>
              <a:xfrm>
                <a:off x="26016685" y="15497598"/>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6" name="Oval 105"/>
              <p:cNvSpPr/>
              <p:nvPr/>
            </p:nvSpPr>
            <p:spPr>
              <a:xfrm rot="4018374">
                <a:off x="26533243" y="15509368"/>
                <a:ext cx="304800" cy="3048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7" name="Rectangle 106"/>
              <p:cNvSpPr/>
              <p:nvPr/>
            </p:nvSpPr>
            <p:spPr>
              <a:xfrm>
                <a:off x="25773642" y="15028578"/>
                <a:ext cx="1275414" cy="1222814"/>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03" name="TextBox 102"/>
            <p:cNvSpPr txBox="1"/>
            <p:nvPr/>
          </p:nvSpPr>
          <p:spPr>
            <a:xfrm>
              <a:off x="27651126" y="14476842"/>
              <a:ext cx="3124130" cy="490857"/>
            </a:xfrm>
            <a:prstGeom prst="rect">
              <a:avLst/>
            </a:prstGeom>
            <a:noFill/>
          </p:spPr>
          <p:txBody>
            <a:bodyPr wrap="none" rtlCol="0">
              <a:spAutoFit/>
            </a:bodyPr>
            <a:lstStyle/>
            <a:p>
              <a:r>
                <a:rPr lang="en-US" dirty="0" smtClean="0"/>
                <a:t>Sampling with Replacement</a:t>
              </a:r>
              <a:endParaRPr lang="en-US" dirty="0"/>
            </a:p>
          </p:txBody>
        </p:sp>
        <p:sp>
          <p:nvSpPr>
            <p:cNvPr id="104" name="Right Arrow 103"/>
            <p:cNvSpPr/>
            <p:nvPr/>
          </p:nvSpPr>
          <p:spPr>
            <a:xfrm>
              <a:off x="26506012" y="14992065"/>
              <a:ext cx="4452800" cy="2610325"/>
            </a:xfrm>
            <a:prstGeom prst="rightArrow">
              <a:avLst>
                <a:gd name="adj1" fmla="val 36864"/>
                <a:gd name="adj2" fmla="val 50000"/>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30" name="Plus 129"/>
          <p:cNvSpPr/>
          <p:nvPr/>
        </p:nvSpPr>
        <p:spPr>
          <a:xfrm>
            <a:off x="-97852" y="4960688"/>
            <a:ext cx="1200464" cy="1116185"/>
          </a:xfrm>
          <a:prstGeom prst="mathPlu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600"/>
          </a:p>
        </p:txBody>
      </p:sp>
      <p:sp>
        <p:nvSpPr>
          <p:cNvPr id="132" name="Text Box 194"/>
          <p:cNvSpPr txBox="1">
            <a:spLocks noChangeArrowheads="1"/>
          </p:cNvSpPr>
          <p:nvPr/>
        </p:nvSpPr>
        <p:spPr bwMode="auto">
          <a:xfrm>
            <a:off x="89797" y="6025481"/>
            <a:ext cx="2321730" cy="738664"/>
          </a:xfrm>
          <a:prstGeom prst="rect">
            <a:avLst/>
          </a:prstGeom>
          <a:solidFill>
            <a:schemeClr val="bg1"/>
          </a:solidFill>
          <a:ln w="12700">
            <a:solidFill>
              <a:schemeClr val="accent1">
                <a:lumMod val="75000"/>
              </a:schemeClr>
            </a:solidFill>
          </a:ln>
          <a:effectLst/>
        </p:spPr>
        <p:txBody>
          <a:bodyPr wrap="square" lIns="182880" tIns="91440" rIns="182880" bIns="914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spcBef>
                <a:spcPts val="600"/>
              </a:spcBef>
            </a:pPr>
            <a:r>
              <a:rPr lang="en-US" sz="1800" dirty="0" smtClean="0">
                <a:latin typeface="Calibri" pitchFamily="34" charset="0"/>
              </a:rPr>
              <a:t>Unethical and costly to get bigger N</a:t>
            </a:r>
            <a:endParaRPr lang="en-US" sz="1800" dirty="0">
              <a:latin typeface="Calibri" pitchFamily="34" charset="0"/>
            </a:endParaRPr>
          </a:p>
        </p:txBody>
      </p:sp>
      <p:sp>
        <p:nvSpPr>
          <p:cNvPr id="133" name="Rectangle 132"/>
          <p:cNvSpPr/>
          <p:nvPr/>
        </p:nvSpPr>
        <p:spPr>
          <a:xfrm>
            <a:off x="881338" y="5299793"/>
            <a:ext cx="2379433" cy="461665"/>
          </a:xfrm>
          <a:prstGeom prst="rect">
            <a:avLst/>
          </a:prstGeom>
        </p:spPr>
        <p:txBody>
          <a:bodyPr wrap="none">
            <a:spAutoFit/>
          </a:bodyPr>
          <a:lstStyle/>
          <a:p>
            <a:pPr algn="ctr"/>
            <a:r>
              <a:rPr lang="en-US" sz="2400" b="1" dirty="0" smtClean="0">
                <a:latin typeface="Calibri" pitchFamily="34" charset="0"/>
              </a:rPr>
              <a:t>Bagging Wrapper</a:t>
            </a:r>
            <a:endParaRPr lang="en-US" sz="2400" b="1" dirty="0">
              <a:latin typeface="Calibri" pitchFamily="34" charset="0"/>
            </a:endParaRPr>
          </a:p>
        </p:txBody>
      </p:sp>
      <p:sp>
        <p:nvSpPr>
          <p:cNvPr id="134" name="Rectangle 133"/>
          <p:cNvSpPr/>
          <p:nvPr/>
        </p:nvSpPr>
        <p:spPr>
          <a:xfrm>
            <a:off x="7234827" y="5713889"/>
            <a:ext cx="1474575" cy="64344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b="1" dirty="0" smtClean="0">
                <a:latin typeface="Calibri" pitchFamily="34" charset="0"/>
              </a:rPr>
              <a:t>Accuracy</a:t>
            </a:r>
            <a:r>
              <a:rPr lang="en-US" b="1" dirty="0">
                <a:latin typeface="Calibri" pitchFamily="34" charset="0"/>
              </a:rPr>
              <a:t>: </a:t>
            </a:r>
            <a:r>
              <a:rPr lang="en-US" b="1" dirty="0" smtClean="0">
                <a:latin typeface="Calibri" pitchFamily="34" charset="0"/>
              </a:rPr>
              <a:t>.61 (SEM=.07)</a:t>
            </a:r>
            <a:endParaRPr lang="en-US" dirty="0">
              <a:latin typeface="Calibri" pitchFamily="34" charset="0"/>
            </a:endParaRPr>
          </a:p>
        </p:txBody>
      </p:sp>
    </p:spTree>
    <p:extLst>
      <p:ext uri="{BB962C8B-B14F-4D97-AF65-F5344CB8AC3E}">
        <p14:creationId xmlns:p14="http://schemas.microsoft.com/office/powerpoint/2010/main" val="4014468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13" y="168134"/>
            <a:ext cx="7886700" cy="1100276"/>
          </a:xfrm>
        </p:spPr>
        <p:txBody>
          <a:bodyPr>
            <a:normAutofit fontScale="90000"/>
          </a:bodyPr>
          <a:lstStyle/>
          <a:p>
            <a:r>
              <a:rPr lang="en-US" dirty="0" smtClean="0">
                <a:solidFill>
                  <a:schemeClr val="accent5">
                    <a:lumMod val="50000"/>
                  </a:schemeClr>
                </a:solidFill>
              </a:rPr>
              <a:t>Feature </a:t>
            </a:r>
            <a:br>
              <a:rPr lang="en-US" dirty="0" smtClean="0">
                <a:solidFill>
                  <a:schemeClr val="accent5">
                    <a:lumMod val="50000"/>
                  </a:schemeClr>
                </a:solidFill>
              </a:rPr>
            </a:br>
            <a:r>
              <a:rPr lang="en-US" dirty="0" smtClean="0">
                <a:solidFill>
                  <a:schemeClr val="accent5">
                    <a:lumMod val="50000"/>
                  </a:schemeClr>
                </a:solidFill>
              </a:rPr>
              <a:t>Selection</a:t>
            </a:r>
            <a:endParaRPr lang="en-US" dirty="0">
              <a:solidFill>
                <a:schemeClr val="accent5">
                  <a:lumMod val="50000"/>
                </a:schemeClr>
              </a:solidFill>
            </a:endParaRPr>
          </a:p>
        </p:txBody>
      </p:sp>
      <p:grpSp>
        <p:nvGrpSpPr>
          <p:cNvPr id="3" name="Group 2"/>
          <p:cNvGrpSpPr/>
          <p:nvPr/>
        </p:nvGrpSpPr>
        <p:grpSpPr>
          <a:xfrm>
            <a:off x="4539885" y="168134"/>
            <a:ext cx="4477115" cy="976839"/>
            <a:chOff x="386985" y="2160061"/>
            <a:chExt cx="8462992" cy="2270765"/>
          </a:xfrm>
        </p:grpSpPr>
        <p:sp>
          <p:nvSpPr>
            <p:cNvPr id="13" name="Pentagon 12"/>
            <p:cNvSpPr/>
            <p:nvPr/>
          </p:nvSpPr>
          <p:spPr>
            <a:xfrm>
              <a:off x="3002223" y="2173094"/>
              <a:ext cx="3819003" cy="1086505"/>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Feature Generation and </a:t>
              </a:r>
              <a:r>
                <a:rPr lang="en-US" sz="1600" dirty="0" smtClean="0">
                  <a:solidFill>
                    <a:schemeClr val="tx1"/>
                  </a:solidFill>
                </a:rPr>
                <a:t>Filtering</a:t>
              </a:r>
              <a:endParaRPr lang="en-US" sz="1600" dirty="0">
                <a:solidFill>
                  <a:schemeClr val="tx1"/>
                </a:solidFill>
              </a:endParaRPr>
            </a:p>
          </p:txBody>
        </p:sp>
        <p:sp>
          <p:nvSpPr>
            <p:cNvPr id="14" name="Pentagon 13"/>
            <p:cNvSpPr/>
            <p:nvPr/>
          </p:nvSpPr>
          <p:spPr>
            <a:xfrm>
              <a:off x="1344054" y="3340474"/>
              <a:ext cx="2275447" cy="1086504"/>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Model Selection</a:t>
              </a:r>
              <a:endParaRPr lang="en-US" sz="1600" dirty="0">
                <a:solidFill>
                  <a:schemeClr val="tx1"/>
                </a:solidFill>
              </a:endParaRPr>
            </a:p>
          </p:txBody>
        </p:sp>
        <p:sp>
          <p:nvSpPr>
            <p:cNvPr id="15" name="Pentagon 14"/>
            <p:cNvSpPr/>
            <p:nvPr/>
          </p:nvSpPr>
          <p:spPr>
            <a:xfrm>
              <a:off x="3854277" y="3344322"/>
              <a:ext cx="2380461" cy="1086504"/>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Feature Selection</a:t>
              </a:r>
              <a:endParaRPr lang="en-US" sz="1600" dirty="0">
                <a:solidFill>
                  <a:schemeClr val="tx1"/>
                </a:solidFill>
              </a:endParaRPr>
            </a:p>
          </p:txBody>
        </p:sp>
        <p:sp>
          <p:nvSpPr>
            <p:cNvPr id="16" name="Pentagon 15"/>
            <p:cNvSpPr/>
            <p:nvPr/>
          </p:nvSpPr>
          <p:spPr>
            <a:xfrm>
              <a:off x="6469516" y="3344322"/>
              <a:ext cx="2380461" cy="1086504"/>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Validation &amp; Results</a:t>
              </a:r>
              <a:endParaRPr lang="en-US" sz="1600" dirty="0">
                <a:solidFill>
                  <a:schemeClr val="tx1"/>
                </a:solidFill>
              </a:endParaRPr>
            </a:p>
          </p:txBody>
        </p:sp>
        <p:sp>
          <p:nvSpPr>
            <p:cNvPr id="17" name="Pentagon 16"/>
            <p:cNvSpPr/>
            <p:nvPr/>
          </p:nvSpPr>
          <p:spPr>
            <a:xfrm>
              <a:off x="386985" y="2160061"/>
              <a:ext cx="2380461" cy="1086505"/>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Data Analysis</a:t>
              </a:r>
              <a:endParaRPr lang="en-US" sz="1600" dirty="0">
                <a:solidFill>
                  <a:schemeClr val="tx1"/>
                </a:solidFill>
              </a:endParaRPr>
            </a:p>
          </p:txBody>
        </p:sp>
      </p:grpSp>
      <p:sp>
        <p:nvSpPr>
          <p:cNvPr id="18" name="Text Box 191"/>
          <p:cNvSpPr txBox="1">
            <a:spLocks noChangeArrowheads="1"/>
          </p:cNvSpPr>
          <p:nvPr/>
        </p:nvSpPr>
        <p:spPr bwMode="auto">
          <a:xfrm>
            <a:off x="1" y="1236149"/>
            <a:ext cx="9143999" cy="984885"/>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spcBef>
                <a:spcPts val="1200"/>
              </a:spcBef>
            </a:pPr>
            <a:r>
              <a:rPr lang="en-US" sz="2000" dirty="0">
                <a:latin typeface="Calibri" pitchFamily="34" charset="0"/>
              </a:rPr>
              <a:t>To fight the curse of dimensionality [3] </a:t>
            </a:r>
            <a:r>
              <a:rPr lang="en-US" sz="2000" dirty="0" smtClean="0">
                <a:latin typeface="Calibri" pitchFamily="34" charset="0"/>
              </a:rPr>
              <a:t>- "</a:t>
            </a:r>
            <a:r>
              <a:rPr lang="en-US" sz="2000" dirty="0">
                <a:latin typeface="Calibri" pitchFamily="34" charset="0"/>
              </a:rPr>
              <a:t>forward selection" [1] filtering method that ranks features by their impact on model performance (measured using 14-fold CV).</a:t>
            </a:r>
          </a:p>
        </p:txBody>
      </p:sp>
      <p:pic>
        <p:nvPicPr>
          <p:cNvPr id="19" name="Picture 18"/>
          <p:cNvPicPr>
            <a:picLocks noChangeAspect="1"/>
          </p:cNvPicPr>
          <p:nvPr/>
        </p:nvPicPr>
        <p:blipFill rotWithShape="1">
          <a:blip r:embed="rId2">
            <a:extLst>
              <a:ext uri="{28A0092B-C50C-407E-A947-70E740481C1C}">
                <a14:useLocalDpi xmlns:a14="http://schemas.microsoft.com/office/drawing/2010/main" val="0"/>
              </a:ext>
            </a:extLst>
          </a:blip>
          <a:srcRect l="6403" t="2381" r="1401" b="9325"/>
          <a:stretch/>
        </p:blipFill>
        <p:spPr>
          <a:xfrm>
            <a:off x="1164766" y="2057400"/>
            <a:ext cx="7146375" cy="4800600"/>
          </a:xfrm>
          <a:prstGeom prst="rect">
            <a:avLst/>
          </a:prstGeom>
        </p:spPr>
      </p:pic>
      <p:sp>
        <p:nvSpPr>
          <p:cNvPr id="25" name="Oval 24"/>
          <p:cNvSpPr/>
          <p:nvPr/>
        </p:nvSpPr>
        <p:spPr>
          <a:xfrm>
            <a:off x="2861499" y="2841197"/>
            <a:ext cx="514753" cy="514753"/>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3127619" y="3118906"/>
            <a:ext cx="0" cy="3626446"/>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127619" y="6314159"/>
            <a:ext cx="314510" cy="400110"/>
          </a:xfrm>
          <a:prstGeom prst="rect">
            <a:avLst/>
          </a:prstGeom>
          <a:noFill/>
        </p:spPr>
        <p:txBody>
          <a:bodyPr wrap="none" rtlCol="0">
            <a:spAutoFit/>
          </a:bodyPr>
          <a:lstStyle/>
          <a:p>
            <a:r>
              <a:rPr lang="en-US" sz="2000" dirty="0" smtClean="0"/>
              <a:t>4</a:t>
            </a:r>
            <a:endParaRPr lang="en-US" sz="2000" dirty="0"/>
          </a:p>
        </p:txBody>
      </p:sp>
      <p:sp>
        <p:nvSpPr>
          <p:cNvPr id="27" name="TextBox 26"/>
          <p:cNvSpPr txBox="1"/>
          <p:nvPr/>
        </p:nvSpPr>
        <p:spPr>
          <a:xfrm>
            <a:off x="5454626" y="2267119"/>
            <a:ext cx="2642455" cy="461665"/>
          </a:xfrm>
          <a:prstGeom prst="rect">
            <a:avLst/>
          </a:prstGeom>
          <a:noFill/>
        </p:spPr>
        <p:txBody>
          <a:bodyPr wrap="none" rtlCol="0">
            <a:spAutoFit/>
          </a:bodyPr>
          <a:lstStyle/>
          <a:p>
            <a:r>
              <a:rPr lang="en-US" sz="2400" dirty="0" smtClean="0"/>
              <a:t>20 run </a:t>
            </a:r>
            <a:r>
              <a:rPr lang="en-US" sz="2400" dirty="0" err="1" smtClean="0"/>
              <a:t>avg</a:t>
            </a:r>
            <a:r>
              <a:rPr lang="en-US" sz="2400" dirty="0" smtClean="0"/>
              <a:t> accuracy</a:t>
            </a:r>
            <a:endParaRPr lang="en-US" sz="2400" dirty="0"/>
          </a:p>
        </p:txBody>
      </p:sp>
    </p:spTree>
    <p:extLst>
      <p:ext uri="{BB962C8B-B14F-4D97-AF65-F5344CB8AC3E}">
        <p14:creationId xmlns:p14="http://schemas.microsoft.com/office/powerpoint/2010/main" val="2630102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13" y="168134"/>
            <a:ext cx="7886700" cy="1100276"/>
          </a:xfrm>
        </p:spPr>
        <p:txBody>
          <a:bodyPr>
            <a:normAutofit fontScale="90000"/>
          </a:bodyPr>
          <a:lstStyle/>
          <a:p>
            <a:r>
              <a:rPr lang="en-US" dirty="0" smtClean="0">
                <a:solidFill>
                  <a:schemeClr val="accent5">
                    <a:lumMod val="50000"/>
                  </a:schemeClr>
                </a:solidFill>
              </a:rPr>
              <a:t>Feature </a:t>
            </a:r>
            <a:br>
              <a:rPr lang="en-US" dirty="0" smtClean="0">
                <a:solidFill>
                  <a:schemeClr val="accent5">
                    <a:lumMod val="50000"/>
                  </a:schemeClr>
                </a:solidFill>
              </a:rPr>
            </a:br>
            <a:r>
              <a:rPr lang="en-US" dirty="0" smtClean="0">
                <a:solidFill>
                  <a:schemeClr val="accent5">
                    <a:lumMod val="50000"/>
                  </a:schemeClr>
                </a:solidFill>
              </a:rPr>
              <a:t>Selection (</a:t>
            </a:r>
            <a:r>
              <a:rPr lang="en-US" dirty="0" err="1" smtClean="0">
                <a:solidFill>
                  <a:schemeClr val="accent5">
                    <a:lumMod val="50000"/>
                  </a:schemeClr>
                </a:solidFill>
              </a:rPr>
              <a:t>cont</a:t>
            </a:r>
            <a:r>
              <a:rPr lang="en-US" dirty="0" smtClean="0">
                <a:solidFill>
                  <a:schemeClr val="accent5">
                    <a:lumMod val="50000"/>
                  </a:schemeClr>
                </a:solidFill>
              </a:rPr>
              <a:t>)</a:t>
            </a:r>
            <a:endParaRPr lang="en-US" dirty="0">
              <a:solidFill>
                <a:schemeClr val="accent5">
                  <a:lumMod val="50000"/>
                </a:schemeClr>
              </a:solidFill>
            </a:endParaRPr>
          </a:p>
        </p:txBody>
      </p:sp>
      <p:grpSp>
        <p:nvGrpSpPr>
          <p:cNvPr id="3" name="Group 2"/>
          <p:cNvGrpSpPr/>
          <p:nvPr/>
        </p:nvGrpSpPr>
        <p:grpSpPr>
          <a:xfrm>
            <a:off x="4539885" y="168134"/>
            <a:ext cx="4477115" cy="976839"/>
            <a:chOff x="386985" y="2160061"/>
            <a:chExt cx="8462992" cy="2270765"/>
          </a:xfrm>
        </p:grpSpPr>
        <p:sp>
          <p:nvSpPr>
            <p:cNvPr id="13" name="Pentagon 12"/>
            <p:cNvSpPr/>
            <p:nvPr/>
          </p:nvSpPr>
          <p:spPr>
            <a:xfrm>
              <a:off x="3002223" y="2173094"/>
              <a:ext cx="3819003" cy="1086505"/>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Feature Generation and </a:t>
              </a:r>
              <a:r>
                <a:rPr lang="en-US" sz="1600" dirty="0" smtClean="0">
                  <a:solidFill>
                    <a:schemeClr val="tx1"/>
                  </a:solidFill>
                </a:rPr>
                <a:t>Filtering</a:t>
              </a:r>
              <a:endParaRPr lang="en-US" sz="1600" dirty="0">
                <a:solidFill>
                  <a:schemeClr val="tx1"/>
                </a:solidFill>
              </a:endParaRPr>
            </a:p>
          </p:txBody>
        </p:sp>
        <p:sp>
          <p:nvSpPr>
            <p:cNvPr id="14" name="Pentagon 13"/>
            <p:cNvSpPr/>
            <p:nvPr/>
          </p:nvSpPr>
          <p:spPr>
            <a:xfrm>
              <a:off x="1344054" y="3340474"/>
              <a:ext cx="2275447" cy="1086504"/>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Model Selection</a:t>
              </a:r>
              <a:endParaRPr lang="en-US" sz="1600" dirty="0">
                <a:solidFill>
                  <a:schemeClr val="tx1"/>
                </a:solidFill>
              </a:endParaRPr>
            </a:p>
          </p:txBody>
        </p:sp>
        <p:sp>
          <p:nvSpPr>
            <p:cNvPr id="15" name="Pentagon 14"/>
            <p:cNvSpPr/>
            <p:nvPr/>
          </p:nvSpPr>
          <p:spPr>
            <a:xfrm>
              <a:off x="3854277" y="3344322"/>
              <a:ext cx="2380461" cy="1086504"/>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Feature Selection</a:t>
              </a:r>
              <a:endParaRPr lang="en-US" sz="1600" dirty="0">
                <a:solidFill>
                  <a:schemeClr val="tx1"/>
                </a:solidFill>
              </a:endParaRPr>
            </a:p>
          </p:txBody>
        </p:sp>
        <p:sp>
          <p:nvSpPr>
            <p:cNvPr id="16" name="Pentagon 15"/>
            <p:cNvSpPr/>
            <p:nvPr/>
          </p:nvSpPr>
          <p:spPr>
            <a:xfrm>
              <a:off x="6469516" y="3344322"/>
              <a:ext cx="2380461" cy="1086504"/>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Validation &amp; Results</a:t>
              </a:r>
              <a:endParaRPr lang="en-US" sz="1600" dirty="0">
                <a:solidFill>
                  <a:schemeClr val="tx1"/>
                </a:solidFill>
              </a:endParaRPr>
            </a:p>
          </p:txBody>
        </p:sp>
        <p:sp>
          <p:nvSpPr>
            <p:cNvPr id="17" name="Pentagon 16"/>
            <p:cNvSpPr/>
            <p:nvPr/>
          </p:nvSpPr>
          <p:spPr>
            <a:xfrm>
              <a:off x="386985" y="2160061"/>
              <a:ext cx="2380461" cy="1086505"/>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Data Analysis</a:t>
              </a:r>
              <a:endParaRPr lang="en-US" sz="1600" dirty="0">
                <a:solidFill>
                  <a:schemeClr val="tx1"/>
                </a:solidFill>
              </a:endParaRPr>
            </a:p>
          </p:txBody>
        </p:sp>
      </p:grpSp>
      <p:graphicFrame>
        <p:nvGraphicFramePr>
          <p:cNvPr id="20" name="Chart 19"/>
          <p:cNvGraphicFramePr>
            <a:graphicFrameLocks/>
          </p:cNvGraphicFramePr>
          <p:nvPr>
            <p:extLst>
              <p:ext uri="{D42A27DB-BD31-4B8C-83A1-F6EECF244321}">
                <p14:modId xmlns:p14="http://schemas.microsoft.com/office/powerpoint/2010/main" val="4114789775"/>
              </p:ext>
            </p:extLst>
          </p:nvPr>
        </p:nvGraphicFramePr>
        <p:xfrm>
          <a:off x="212813" y="3510610"/>
          <a:ext cx="8485165" cy="2700078"/>
        </p:xfrm>
        <a:graphic>
          <a:graphicData uri="http://schemas.openxmlformats.org/drawingml/2006/chart">
            <c:chart xmlns:c="http://schemas.openxmlformats.org/drawingml/2006/chart" xmlns:r="http://schemas.openxmlformats.org/officeDocument/2006/relationships" r:id="rId2"/>
          </a:graphicData>
        </a:graphic>
      </p:graphicFrame>
      <p:sp>
        <p:nvSpPr>
          <p:cNvPr id="21" name="Text Box 191"/>
          <p:cNvSpPr txBox="1">
            <a:spLocks noChangeArrowheads="1"/>
          </p:cNvSpPr>
          <p:nvPr/>
        </p:nvSpPr>
        <p:spPr bwMode="auto">
          <a:xfrm>
            <a:off x="226196" y="1776201"/>
            <a:ext cx="8540433" cy="1107996"/>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spcBef>
                <a:spcPts val="1200"/>
              </a:spcBef>
            </a:pPr>
            <a:r>
              <a:rPr lang="en-US" sz="2400" dirty="0">
                <a:latin typeface="Calibri" pitchFamily="34" charset="0"/>
              </a:rPr>
              <a:t>Then </a:t>
            </a:r>
            <a:r>
              <a:rPr lang="en-US" sz="2400" dirty="0" smtClean="0">
                <a:latin typeface="Calibri" pitchFamily="34" charset="0"/>
              </a:rPr>
              <a:t>scoped </a:t>
            </a:r>
            <a:r>
              <a:rPr lang="en-US" sz="2400" dirty="0">
                <a:latin typeface="Calibri" pitchFamily="34" charset="0"/>
              </a:rPr>
              <a:t>the top-5 features that appeared to be used within the best CV across 20 different </a:t>
            </a:r>
            <a:r>
              <a:rPr lang="en-US" sz="2400" dirty="0" smtClean="0">
                <a:latin typeface="Calibri" pitchFamily="34" charset="0"/>
              </a:rPr>
              <a:t>runs:</a:t>
            </a:r>
            <a:endParaRPr lang="en-US" sz="2800" dirty="0"/>
          </a:p>
        </p:txBody>
      </p:sp>
    </p:spTree>
    <p:extLst>
      <p:ext uri="{BB962C8B-B14F-4D97-AF65-F5344CB8AC3E}">
        <p14:creationId xmlns:p14="http://schemas.microsoft.com/office/powerpoint/2010/main" val="40186597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TotalTime>
  <Words>1052</Words>
  <Application>Microsoft Office PowerPoint</Application>
  <PresentationFormat>On-screen Show (4:3)</PresentationFormat>
  <Paragraphs>177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Courier New</vt:lpstr>
      <vt:lpstr>Office Theme</vt:lpstr>
      <vt:lpstr>Automated prediction of drinking categories in monkeys undergoing chronic alcohol self-administration</vt:lpstr>
      <vt:lpstr>Goal</vt:lpstr>
      <vt:lpstr>Approach</vt:lpstr>
      <vt:lpstr>Data Analysis</vt:lpstr>
      <vt:lpstr>Feature  Generation </vt:lpstr>
      <vt:lpstr>Feature  Filtering </vt:lpstr>
      <vt:lpstr>Model Selection</vt:lpstr>
      <vt:lpstr>Feature  Selection</vt:lpstr>
      <vt:lpstr>Feature  Selection (cont)</vt:lpstr>
      <vt:lpstr>Validation  &amp; Results</vt:lpstr>
      <vt:lpstr>Validation  &amp; Results (cont)</vt:lpstr>
      <vt:lpstr>References</vt:lpstr>
      <vt:lpstr>QA</vt:lpstr>
    </vt:vector>
  </TitlesOfParts>
  <Company>Baylor University - ECS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prediction of drinking categories in monkeys undergoing chronic alcohol self-administration</dc:title>
  <dc:creator>Aleksandr Salo</dc:creator>
  <cp:lastModifiedBy>Aleksandr Salo</cp:lastModifiedBy>
  <cp:revision>13</cp:revision>
  <dcterms:created xsi:type="dcterms:W3CDTF">2015-04-28T18:45:17Z</dcterms:created>
  <dcterms:modified xsi:type="dcterms:W3CDTF">2015-04-28T19:45:44Z</dcterms:modified>
</cp:coreProperties>
</file>